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Lst>
  <p:sldSz cy="5143500" cx="9144000"/>
  <p:notesSz cx="6858000" cy="9144000"/>
  <p:embeddedFontLst>
    <p:embeddedFont>
      <p:font typeface="Poppins"/>
      <p:regular r:id="rId75"/>
      <p:bold r:id="rId76"/>
      <p:italic r:id="rId77"/>
      <p:boldItalic r:id="rId78"/>
    </p:embeddedFont>
    <p:embeddedFont>
      <p:font typeface="Poppins Light"/>
      <p:regular r:id="rId79"/>
      <p:bold r:id="rId80"/>
      <p:italic r:id="rId81"/>
      <p:boldItalic r:id="rId82"/>
    </p:embeddedFont>
    <p:embeddedFont>
      <p:font typeface="Poppins ExtraBold"/>
      <p:bold r:id="rId83"/>
      <p:boldItalic r:id="rId84"/>
    </p:embeddedFont>
    <p:embeddedFont>
      <p:font typeface="Century Gothic"/>
      <p:regular r:id="rId85"/>
      <p:bold r:id="rId86"/>
      <p:italic r:id="rId87"/>
      <p:boldItalic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89" roundtripDataSignature="AMtx7mhr5qdpHRxjyXZbMOckLRr7hI0RT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PoppinsExtraBold-boldItalic.fntdata"/><Relationship Id="rId83" Type="http://schemas.openxmlformats.org/officeDocument/2006/relationships/font" Target="fonts/PoppinsExtraBold-bold.fntdata"/><Relationship Id="rId42" Type="http://schemas.openxmlformats.org/officeDocument/2006/relationships/slide" Target="slides/slide37.xml"/><Relationship Id="rId86" Type="http://schemas.openxmlformats.org/officeDocument/2006/relationships/font" Target="fonts/CenturyGothic-bold.fntdata"/><Relationship Id="rId41" Type="http://schemas.openxmlformats.org/officeDocument/2006/relationships/slide" Target="slides/slide36.xml"/><Relationship Id="rId85" Type="http://schemas.openxmlformats.org/officeDocument/2006/relationships/font" Target="fonts/CenturyGothic-regular.fntdata"/><Relationship Id="rId44" Type="http://schemas.openxmlformats.org/officeDocument/2006/relationships/slide" Target="slides/slide39.xml"/><Relationship Id="rId88" Type="http://schemas.openxmlformats.org/officeDocument/2006/relationships/font" Target="fonts/CenturyGothic-boldItalic.fntdata"/><Relationship Id="rId43" Type="http://schemas.openxmlformats.org/officeDocument/2006/relationships/slide" Target="slides/slide38.xml"/><Relationship Id="rId87" Type="http://schemas.openxmlformats.org/officeDocument/2006/relationships/font" Target="fonts/CenturyGothic-italic.fntdata"/><Relationship Id="rId46" Type="http://schemas.openxmlformats.org/officeDocument/2006/relationships/slide" Target="slides/slide41.xml"/><Relationship Id="rId45" Type="http://schemas.openxmlformats.org/officeDocument/2006/relationships/slide" Target="slides/slide40.xml"/><Relationship Id="rId89" Type="http://customschemas.google.com/relationships/presentationmetadata" Target="metadata"/><Relationship Id="rId80" Type="http://schemas.openxmlformats.org/officeDocument/2006/relationships/font" Target="fonts/PoppinsLight-bold.fntdata"/><Relationship Id="rId82" Type="http://schemas.openxmlformats.org/officeDocument/2006/relationships/font" Target="fonts/PoppinsLight-boldItalic.fntdata"/><Relationship Id="rId81" Type="http://schemas.openxmlformats.org/officeDocument/2006/relationships/font" Target="fonts/PoppinsLight-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Poppins-regular.fntdata"/><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Poppins-italic.fntdata"/><Relationship Id="rId32" Type="http://schemas.openxmlformats.org/officeDocument/2006/relationships/slide" Target="slides/slide27.xml"/><Relationship Id="rId76" Type="http://schemas.openxmlformats.org/officeDocument/2006/relationships/font" Target="fonts/Poppins-bold.fntdata"/><Relationship Id="rId35" Type="http://schemas.openxmlformats.org/officeDocument/2006/relationships/slide" Target="slides/slide30.xml"/><Relationship Id="rId79" Type="http://schemas.openxmlformats.org/officeDocument/2006/relationships/font" Target="fonts/PoppinsLight-regular.fntdata"/><Relationship Id="rId34" Type="http://schemas.openxmlformats.org/officeDocument/2006/relationships/slide" Target="slides/slide29.xml"/><Relationship Id="rId78" Type="http://schemas.openxmlformats.org/officeDocument/2006/relationships/font" Target="fonts/Poppins-boldItalic.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5534ac57e7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 name="Google Shape;131;g35534ac57e7_0_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2" name="Google Shape;132;g35534ac57e7_0_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4ec7521a7b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g34ec7521a7b_0_4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0" name="Google Shape;140;g34ec7521a7b_0_4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5534ac57e7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g35534ac57e7_0_1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8" name="Google Shape;148;g35534ac57e7_0_1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5534ac57e7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 name="Google Shape;154;g35534ac57e7_0_4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5" name="Google Shape;155;g35534ac57e7_0_4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p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2" name="Google Shape;162;p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p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9" name="Google Shape;169;p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p2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6" name="Google Shape;176;p2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p2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3" name="Google Shape;183;p2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p2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0" name="Google Shape;190;p2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p2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7" name="Google Shape;197;p2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 name="Google Shape;7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p2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4" name="Google Shape;204;p2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p2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1" name="Google Shape;211;p2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p2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8" name="Google Shape;218;p2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p2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5" name="Google Shape;225;p2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p2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2" name="Google Shape;232;p2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p2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0" name="Google Shape;240;p2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p3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8" name="Google Shape;248;p3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p3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6" name="Google Shape;256;p3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p3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4" name="Google Shape;264;p3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p3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2" name="Google Shape;272;p3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 name="Google Shape;7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 name="Google Shape;278;p3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9" name="Google Shape;279;p3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 name="Google Shape;285;p3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6" name="Google Shape;286;p3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p3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3" name="Google Shape;293;p3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p3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0" name="Google Shape;300;p3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6" name="Google Shape;306;p3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7" name="Google Shape;307;p3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4" name="Google Shape;314;p3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5" name="Google Shape;315;p3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p4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3" name="Google Shape;323;p4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p4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1" name="Google Shape;331;p4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7" name="Google Shape;337;p4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8" name="Google Shape;338;p4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5" name="Google Shape;345;p4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6" name="Google Shape;346;p4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 name="Google Shape;8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 name="Google Shape;353;p4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4" name="Google Shape;354;p4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1" name="Google Shape;361;p4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2" name="Google Shape;362;p4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 name="Google Shape;369;p4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0" name="Google Shape;370;p4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7" name="Google Shape;377;p4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8" name="Google Shape;378;p4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p4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6" name="Google Shape;386;p4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 name="Google Shape;393;p4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4" name="Google Shape;394;p4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 name="Google Shape;401;p5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2" name="Google Shape;402;p5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 name="Google Shape;409;p5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0" name="Google Shape;410;p5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6" name="Google Shape;416;p5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7" name="Google Shape;417;p5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 name="Google Shape;424;p5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5" name="Google Shape;425;p5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4ba173c4b2_3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g34ba173c4b2_3_6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5" name="Google Shape;95;g34ba173c4b2_3_6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2" name="Google Shape;432;p5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3" name="Google Shape;433;p5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0" name="Google Shape;440;p5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1" name="Google Shape;441;p5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8" name="Google Shape;448;p5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9" name="Google Shape;449;p5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5" name="Google Shape;455;p5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6" name="Google Shape;456;p5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3" name="Google Shape;463;p5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4" name="Google Shape;464;p5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1" name="Google Shape;471;p5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2" name="Google Shape;472;p5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9" name="Google Shape;479;p6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0" name="Google Shape;480;p6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7" name="Google Shape;487;p6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8" name="Google Shape;488;p6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5" name="Google Shape;495;p6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6" name="Google Shape;496;p6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3" name="Google Shape;503;p6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4" name="Google Shape;504;p6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4ec7521a7b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 name="Google Shape;101;g34ec7521a7b_0_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2" name="Google Shape;102;g34ec7521a7b_0_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1" name="Google Shape;511;p6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2" name="Google Shape;512;p6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9" name="Google Shape;519;p6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0" name="Google Shape;520;p6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7" name="Google Shape;527;p6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8" name="Google Shape;528;p6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5" name="Google Shape;535;p6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6" name="Google Shape;536;p6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3" name="Google Shape;543;p6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4" name="Google Shape;544;p6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1" name="Google Shape;551;p6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2" name="Google Shape;552;p6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36dd301ec5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9" name="Google Shape;559;g36dd301ec5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36dd301ec5f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8" name="Google Shape;568;g36dd301ec5f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36dd301ec5f_0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8" name="Google Shape;578;g36dd301ec5f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36dd301ec5f_0_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8" name="Google Shape;588;g36dd301ec5f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4ec7521a7b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g34ec7521a7b_0_1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9" name="Google Shape;109;g34ec7521a7b_0_1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4ec7521a7b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g34ec7521a7b_0_1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6" name="Google Shape;116;g34ec7521a7b_0_1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4ec7521a7b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g34ec7521a7b_0_3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4" name="Google Shape;124;g34ec7521a7b_0_3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MY"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 name="Shape 9"/>
        <p:cNvGrpSpPr/>
        <p:nvPr/>
      </p:nvGrpSpPr>
      <p:grpSpPr>
        <a:xfrm>
          <a:off x="0" y="0"/>
          <a:ext cx="0" cy="0"/>
          <a:chOff x="0" y="0"/>
          <a:chExt cx="0" cy="0"/>
        </a:xfrm>
      </p:grpSpPr>
      <p:sp>
        <p:nvSpPr>
          <p:cNvPr id="10" name="Google Shape;10;p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1" name="Google Shape;11;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3" name="Shape 43"/>
        <p:cNvGrpSpPr/>
        <p:nvPr/>
      </p:nvGrpSpPr>
      <p:grpSpPr>
        <a:xfrm>
          <a:off x="0" y="0"/>
          <a:ext cx="0" cy="0"/>
          <a:chOff x="0" y="0"/>
          <a:chExt cx="0" cy="0"/>
        </a:xfrm>
      </p:grpSpPr>
      <p:sp>
        <p:nvSpPr>
          <p:cNvPr id="44" name="Google Shape;44;p1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1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6" name="Google Shape;46;p1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7" name="Google Shape;47;p1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8" name="Google Shape;48;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1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51" name="Google Shape;51;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1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4" name="Google Shape;54;p1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5" name="Google Shape;55;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 name="Shape 12"/>
        <p:cNvGrpSpPr/>
        <p:nvPr/>
      </p:nvGrpSpPr>
      <p:grpSpPr>
        <a:xfrm>
          <a:off x="0" y="0"/>
          <a:ext cx="0" cy="0"/>
          <a:chOff x="0" y="0"/>
          <a:chExt cx="0" cy="0"/>
        </a:xfrm>
      </p:grpSpPr>
      <p:sp>
        <p:nvSpPr>
          <p:cNvPr id="13" name="Google Shape;1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 name="Shape 14"/>
        <p:cNvGrpSpPr/>
        <p:nvPr/>
      </p:nvGrpSpPr>
      <p:grpSpPr>
        <a:xfrm>
          <a:off x="0" y="0"/>
          <a:ext cx="0" cy="0"/>
          <a:chOff x="0" y="0"/>
          <a:chExt cx="0" cy="0"/>
        </a:xfrm>
      </p:grpSpPr>
      <p:sp>
        <p:nvSpPr>
          <p:cNvPr id="15" name="Google Shape;15;p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 name="Google Shape;16;p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 name="Google Shape;17;p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8" name="Google Shape;18;p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9" name="Google Shape;19;p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 name="Shape 20"/>
        <p:cNvGrpSpPr/>
        <p:nvPr/>
      </p:nvGrpSpPr>
      <p:grpSpPr>
        <a:xfrm>
          <a:off x="0" y="0"/>
          <a:ext cx="0" cy="0"/>
          <a:chOff x="0" y="0"/>
          <a:chExt cx="0" cy="0"/>
        </a:xfrm>
      </p:grpSpPr>
      <p:sp>
        <p:nvSpPr>
          <p:cNvPr id="21" name="Google Shape;21;p1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2" name="Google Shape;22;p1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3" name="Google Shape;23;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 name="Shape 24"/>
        <p:cNvGrpSpPr/>
        <p:nvPr/>
      </p:nvGrpSpPr>
      <p:grpSpPr>
        <a:xfrm>
          <a:off x="0" y="0"/>
          <a:ext cx="0" cy="0"/>
          <a:chOff x="0" y="0"/>
          <a:chExt cx="0" cy="0"/>
        </a:xfrm>
      </p:grpSpPr>
      <p:sp>
        <p:nvSpPr>
          <p:cNvPr id="25" name="Google Shape;25;p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6" name="Google Shape;26;p1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7" name="Google Shape;27;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sp>
        <p:nvSpPr>
          <p:cNvPr id="29" name="Google Shape;29;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0" name="Google Shape;30;p1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1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2" name="Google Shape;32;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 name="Google Shape;35;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1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8" name="Google Shape;38;p1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9" name="Google Shape;39;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MY"/>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0" name="Shape 40"/>
        <p:cNvGrpSpPr/>
        <p:nvPr/>
      </p:nvGrpSpPr>
      <p:grpSpPr>
        <a:xfrm>
          <a:off x="0" y="0"/>
          <a:ext cx="0" cy="0"/>
          <a:chOff x="0" y="0"/>
          <a:chExt cx="0" cy="0"/>
        </a:xfrm>
      </p:grpSpPr>
      <p:sp>
        <p:nvSpPr>
          <p:cNvPr id="41" name="Google Shape;41;p1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2" name="Google Shape;42;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MY"/>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MY"/>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hyperlink" Target="https://www.freepik.com/pikaso/ai-image-generator" TargetMode="External"/><Relationship Id="rId6" Type="http://schemas.openxmlformats.org/officeDocument/2006/relationships/hyperlink" Target="https://creativecommons.org/licenses/by-nc-sa/4.0/" TargetMode="External"/><Relationship Id="rId7" Type="http://schemas.openxmlformats.org/officeDocument/2006/relationships/image" Target="../media/image2.png"/><Relationship Id="rId8"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15.png"/><Relationship Id="rId6"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27.png"/><Relationship Id="rId6"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jp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jp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jp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jp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hyperlink" Target="https://www.vosviewer.com/download" TargetMode="External"/><Relationship Id="rId6"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jp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5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4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5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5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6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6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5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6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6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6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jp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6.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jp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jpg"/><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jpg"/><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jp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jpg"/><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jpg"/><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hyperlink" Target="https://creativecommons.org/licenses/by-nc-sa/4.0/"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62.png"/><Relationship Id="rId6" Type="http://schemas.openxmlformats.org/officeDocument/2006/relationships/hyperlink" Target="https://qiu.edu.my/oer" TargetMode="External"/><Relationship Id="rId7" Type="http://schemas.openxmlformats.org/officeDocument/2006/relationships/hyperlink" Target="https://creativecommons.org/licenses/by-nc/4.0/"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hyperlink" Target="https://qiu.edu.my/oer" TargetMode="External"/><Relationship Id="rId6" Type="http://schemas.openxmlformats.org/officeDocument/2006/relationships/hyperlink" Target="https://creativecommons.org/licenses/by-nc-sa/4.0/" TargetMode="External"/><Relationship Id="rId7" Type="http://schemas.openxmlformats.org/officeDocument/2006/relationships/image" Target="../media/image6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62.png"/><Relationship Id="rId6" Type="http://schemas.openxmlformats.org/officeDocument/2006/relationships/hyperlink" Target="mailto:aad@qiu.edu.my"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23.png"/><Relationship Id="rId6"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18.png"/><Relationship Id="rId6"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2"/>
          <p:cNvPicPr preferRelativeResize="0"/>
          <p:nvPr/>
        </p:nvPicPr>
        <p:blipFill rotWithShape="1">
          <a:blip r:embed="rId3">
            <a:alphaModFix/>
          </a:blip>
          <a:srcRect b="0" l="0" r="0" t="0"/>
          <a:stretch/>
        </p:blipFill>
        <p:spPr>
          <a:xfrm>
            <a:off x="0" y="0"/>
            <a:ext cx="3322650" cy="5143500"/>
          </a:xfrm>
          <a:prstGeom prst="rect">
            <a:avLst/>
          </a:prstGeom>
          <a:noFill/>
          <a:ln>
            <a:noFill/>
          </a:ln>
        </p:spPr>
      </p:pic>
      <p:sp>
        <p:nvSpPr>
          <p:cNvPr id="61" name="Google Shape;61;p2"/>
          <p:cNvSpPr txBox="1"/>
          <p:nvPr/>
        </p:nvSpPr>
        <p:spPr>
          <a:xfrm>
            <a:off x="93975" y="874550"/>
            <a:ext cx="3530400" cy="2871525"/>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2400"/>
              <a:buFont typeface="Arial"/>
              <a:buNone/>
            </a:pPr>
            <a:r>
              <a:rPr b="0" i="0" lang="en-MY" sz="2500" u="none" cap="none" strike="noStrike">
                <a:solidFill>
                  <a:schemeClr val="lt1"/>
                </a:solidFill>
                <a:latin typeface="Poppins ExtraBold"/>
                <a:ea typeface="Poppins ExtraBold"/>
                <a:cs typeface="Poppins ExtraBold"/>
                <a:sym typeface="Poppins ExtraBold"/>
              </a:rPr>
              <a:t>Fundamentals </a:t>
            </a:r>
            <a:endParaRPr/>
          </a:p>
          <a:p>
            <a:pPr indent="0" lvl="0" marL="0" marR="0" rtl="0" algn="l">
              <a:lnSpc>
                <a:spcPct val="90000"/>
              </a:lnSpc>
              <a:spcBef>
                <a:spcPts val="0"/>
              </a:spcBef>
              <a:spcAft>
                <a:spcPts val="0"/>
              </a:spcAft>
              <a:buClr>
                <a:schemeClr val="dk1"/>
              </a:buClr>
              <a:buSzPts val="2400"/>
              <a:buFont typeface="Arial"/>
              <a:buNone/>
            </a:pPr>
            <a:r>
              <a:rPr b="0" i="0" lang="en-MY" sz="2500" u="none" cap="none" strike="noStrike">
                <a:solidFill>
                  <a:schemeClr val="lt1"/>
                </a:solidFill>
                <a:latin typeface="Poppins ExtraBold"/>
                <a:ea typeface="Poppins ExtraBold"/>
                <a:cs typeface="Poppins ExtraBold"/>
                <a:sym typeface="Poppins ExtraBold"/>
              </a:rPr>
              <a:t>of Bibliometric Analysis </a:t>
            </a:r>
            <a:endParaRPr/>
          </a:p>
          <a:p>
            <a:pPr indent="0" lvl="0" marL="0" marR="0" rtl="0" algn="l">
              <a:lnSpc>
                <a:spcPct val="90000"/>
              </a:lnSpc>
              <a:spcBef>
                <a:spcPts val="0"/>
              </a:spcBef>
              <a:spcAft>
                <a:spcPts val="0"/>
              </a:spcAft>
              <a:buClr>
                <a:schemeClr val="dk1"/>
              </a:buClr>
              <a:buSzPts val="1100"/>
              <a:buFont typeface="Arial"/>
              <a:buNone/>
            </a:pPr>
            <a:r>
              <a:t/>
            </a:r>
            <a:endParaRPr b="0" i="0" sz="2300" u="none" cap="none" strike="noStrike">
              <a:solidFill>
                <a:schemeClr val="lt1"/>
              </a:solidFill>
              <a:latin typeface="Poppins ExtraBold"/>
              <a:ea typeface="Poppins ExtraBold"/>
              <a:cs typeface="Poppins ExtraBold"/>
              <a:sym typeface="Poppins ExtraBold"/>
            </a:endParaRPr>
          </a:p>
          <a:p>
            <a:pPr indent="0" lvl="0" marL="0" marR="0" rtl="0" algn="l">
              <a:lnSpc>
                <a:spcPct val="90000"/>
              </a:lnSpc>
              <a:spcBef>
                <a:spcPts val="0"/>
              </a:spcBef>
              <a:spcAft>
                <a:spcPts val="0"/>
              </a:spcAft>
              <a:buClr>
                <a:schemeClr val="dk1"/>
              </a:buClr>
              <a:buSzPts val="1100"/>
              <a:buFont typeface="Arial"/>
              <a:buNone/>
            </a:pPr>
            <a:r>
              <a:rPr b="0" i="0" lang="en-MY" sz="1600" u="none" cap="none" strike="noStrike">
                <a:solidFill>
                  <a:schemeClr val="lt1"/>
                </a:solidFill>
                <a:latin typeface="Poppins"/>
                <a:ea typeface="Poppins"/>
                <a:cs typeface="Poppins"/>
                <a:sym typeface="Poppins"/>
              </a:rPr>
              <a:t>Authors:</a:t>
            </a:r>
            <a:endParaRPr/>
          </a:p>
          <a:p>
            <a:pPr indent="0" lvl="0" marL="0" marR="0" rtl="0" algn="l">
              <a:lnSpc>
                <a:spcPct val="90000"/>
              </a:lnSpc>
              <a:spcBef>
                <a:spcPts val="0"/>
              </a:spcBef>
              <a:spcAft>
                <a:spcPts val="0"/>
              </a:spcAft>
              <a:buClr>
                <a:schemeClr val="dk1"/>
              </a:buClr>
              <a:buSzPts val="1100"/>
              <a:buFont typeface="Arial"/>
              <a:buNone/>
            </a:pPr>
            <a:r>
              <a:rPr b="0" i="0" lang="en-MY" sz="1600" u="none" cap="none" strike="noStrike">
                <a:solidFill>
                  <a:schemeClr val="lt1"/>
                </a:solidFill>
                <a:latin typeface="Poppins"/>
                <a:ea typeface="Poppins"/>
                <a:cs typeface="Poppins"/>
                <a:sym typeface="Poppins"/>
              </a:rPr>
              <a:t>Tilagavati Subramaniam</a:t>
            </a:r>
            <a:endParaRPr/>
          </a:p>
          <a:p>
            <a:pPr indent="0" lvl="0" marL="0" marR="0" rtl="0" algn="l">
              <a:lnSpc>
                <a:spcPct val="90000"/>
              </a:lnSpc>
              <a:spcBef>
                <a:spcPts val="0"/>
              </a:spcBef>
              <a:spcAft>
                <a:spcPts val="0"/>
              </a:spcAft>
              <a:buClr>
                <a:schemeClr val="dk1"/>
              </a:buClr>
              <a:buSzPts val="1100"/>
              <a:buFont typeface="Arial"/>
              <a:buNone/>
            </a:pPr>
            <a:r>
              <a:rPr b="0" i="0" lang="en-MY" sz="1600" u="none" cap="none" strike="noStrike">
                <a:solidFill>
                  <a:schemeClr val="lt1"/>
                </a:solidFill>
                <a:latin typeface="Poppins"/>
                <a:ea typeface="Poppins"/>
                <a:cs typeface="Poppins"/>
                <a:sym typeface="Poppins"/>
              </a:rPr>
              <a:t>Anna Arokia Nathen</a:t>
            </a:r>
            <a:endParaRPr/>
          </a:p>
          <a:p>
            <a:pPr indent="0" lvl="0" marL="0" marR="0" rtl="0" algn="l">
              <a:lnSpc>
                <a:spcPct val="90000"/>
              </a:lnSpc>
              <a:spcBef>
                <a:spcPts val="0"/>
              </a:spcBef>
              <a:spcAft>
                <a:spcPts val="0"/>
              </a:spcAft>
              <a:buClr>
                <a:schemeClr val="dk1"/>
              </a:buClr>
              <a:buSzPts val="1100"/>
              <a:buFont typeface="Arial"/>
              <a:buNone/>
            </a:pPr>
            <a:r>
              <a:rPr b="0" i="0" lang="en-MY" sz="1600" u="none" cap="none" strike="noStrike">
                <a:solidFill>
                  <a:schemeClr val="lt1"/>
                </a:solidFill>
                <a:latin typeface="Poppins"/>
                <a:ea typeface="Poppins"/>
                <a:cs typeface="Poppins"/>
                <a:sym typeface="Poppins"/>
              </a:rPr>
              <a:t>Rajespari Kumar </a:t>
            </a:r>
            <a:endParaRPr b="0" i="0" sz="1600" u="none" cap="none" strike="noStrike">
              <a:solidFill>
                <a:schemeClr val="lt1"/>
              </a:solidFill>
              <a:latin typeface="Poppins"/>
              <a:ea typeface="Poppins"/>
              <a:cs typeface="Poppins"/>
              <a:sym typeface="Poppins"/>
            </a:endParaRPr>
          </a:p>
          <a:p>
            <a:pPr indent="0" lvl="0" marL="0" marR="0" rtl="0" algn="l">
              <a:lnSpc>
                <a:spcPct val="90000"/>
              </a:lnSpc>
              <a:spcBef>
                <a:spcPts val="0"/>
              </a:spcBef>
              <a:spcAft>
                <a:spcPts val="0"/>
              </a:spcAft>
              <a:buClr>
                <a:srgbClr val="000000"/>
              </a:buClr>
              <a:buSzPts val="1600"/>
              <a:buFont typeface="Arial"/>
              <a:buNone/>
            </a:pPr>
            <a:r>
              <a:t/>
            </a:r>
            <a:endParaRPr b="0" i="0" sz="1600" u="none" cap="none" strike="noStrike">
              <a:solidFill>
                <a:srgbClr val="FFFFFF"/>
              </a:solidFill>
              <a:latin typeface="Poppins"/>
              <a:ea typeface="Poppins"/>
              <a:cs typeface="Poppins"/>
              <a:sym typeface="Poppins"/>
            </a:endParaRPr>
          </a:p>
          <a:p>
            <a:pPr indent="0" lvl="0" marL="0" marR="0" rtl="0" algn="l">
              <a:lnSpc>
                <a:spcPct val="90000"/>
              </a:lnSpc>
              <a:spcBef>
                <a:spcPts val="0"/>
              </a:spcBef>
              <a:spcAft>
                <a:spcPts val="0"/>
              </a:spcAft>
              <a:buClr>
                <a:srgbClr val="000000"/>
              </a:buClr>
              <a:buSzPts val="1600"/>
              <a:buFont typeface="Arial"/>
              <a:buNone/>
            </a:pPr>
            <a:r>
              <a:rPr b="0" i="0" lang="en-MY" sz="1600" u="none" cap="none" strike="noStrike">
                <a:solidFill>
                  <a:schemeClr val="lt1"/>
                </a:solidFill>
                <a:latin typeface="Poppins"/>
                <a:ea typeface="Poppins"/>
                <a:cs typeface="Poppins"/>
                <a:sym typeface="Poppins"/>
              </a:rPr>
              <a:t>Year: 2025</a:t>
            </a:r>
            <a:endParaRPr b="0" i="0" sz="1600" u="none" cap="none" strike="noStrike">
              <a:solidFill>
                <a:srgbClr val="FFFFFF"/>
              </a:solidFill>
              <a:latin typeface="Poppins"/>
              <a:ea typeface="Poppins"/>
              <a:cs typeface="Poppins"/>
              <a:sym typeface="Poppins"/>
            </a:endParaRPr>
          </a:p>
        </p:txBody>
      </p:sp>
      <p:pic>
        <p:nvPicPr>
          <p:cNvPr id="62" name="Google Shape;62;p2"/>
          <p:cNvPicPr preferRelativeResize="0"/>
          <p:nvPr/>
        </p:nvPicPr>
        <p:blipFill rotWithShape="1">
          <a:blip r:embed="rId4">
            <a:alphaModFix/>
          </a:blip>
          <a:srcRect b="0" l="0" r="0" t="0"/>
          <a:stretch/>
        </p:blipFill>
        <p:spPr>
          <a:xfrm>
            <a:off x="315468" y="350184"/>
            <a:ext cx="2326988" cy="357206"/>
          </a:xfrm>
          <a:prstGeom prst="rect">
            <a:avLst/>
          </a:prstGeom>
          <a:noFill/>
          <a:ln>
            <a:noFill/>
          </a:ln>
        </p:spPr>
      </p:pic>
      <p:sp>
        <p:nvSpPr>
          <p:cNvPr id="63" name="Google Shape;63;p2"/>
          <p:cNvSpPr/>
          <p:nvPr/>
        </p:nvSpPr>
        <p:spPr>
          <a:xfrm>
            <a:off x="3624475" y="151150"/>
            <a:ext cx="5034000" cy="2304300"/>
          </a:xfrm>
          <a:prstGeom prst="rect">
            <a:avLst/>
          </a:prstGeom>
          <a:noFill/>
          <a:ln>
            <a:noFill/>
          </a:ln>
        </p:spPr>
        <p:txBody>
          <a:bodyPr anchorCtr="0" anchor="t" bIns="45700" lIns="91425" spcFirstLastPara="1" rIns="91425" wrap="square" tIns="45700">
            <a:noAutofit/>
          </a:bodyPr>
          <a:lstStyle/>
          <a:p>
            <a:pPr indent="0" lvl="0" marL="0" marR="0" rtl="0" algn="l">
              <a:lnSpc>
                <a:spcPct val="87272"/>
              </a:lnSpc>
              <a:spcBef>
                <a:spcPts val="0"/>
              </a:spcBef>
              <a:spcAft>
                <a:spcPts val="0"/>
              </a:spcAft>
              <a:buClr>
                <a:schemeClr val="dk1"/>
              </a:buClr>
              <a:buSzPts val="1100"/>
              <a:buFont typeface="Arial"/>
              <a:buNone/>
            </a:pPr>
            <a:r>
              <a:t/>
            </a:r>
            <a:endParaRPr b="0" i="0" sz="1600" u="none" cap="none" strike="noStrike">
              <a:solidFill>
                <a:schemeClr val="dk1"/>
              </a:solidFill>
              <a:latin typeface="Poppins Light"/>
              <a:ea typeface="Poppins Light"/>
              <a:cs typeface="Poppins Light"/>
              <a:sym typeface="Poppins Light"/>
            </a:endParaRPr>
          </a:p>
          <a:p>
            <a:pPr indent="0" lvl="0" marL="457200" marR="0" rtl="0" algn="l">
              <a:lnSpc>
                <a:spcPct val="87272"/>
              </a:lnSpc>
              <a:spcBef>
                <a:spcPts val="0"/>
              </a:spcBef>
              <a:spcAft>
                <a:spcPts val="0"/>
              </a:spcAft>
              <a:buClr>
                <a:schemeClr val="dk1"/>
              </a:buClr>
              <a:buSzPts val="1100"/>
              <a:buFont typeface="Arial"/>
              <a:buNone/>
            </a:pPr>
            <a:r>
              <a:t/>
            </a:r>
            <a:endParaRPr b="0" i="0" sz="1600" u="none" cap="none" strike="noStrike">
              <a:solidFill>
                <a:schemeClr val="dk1"/>
              </a:solidFill>
              <a:latin typeface="Poppins Light"/>
              <a:ea typeface="Poppins Light"/>
              <a:cs typeface="Poppins Light"/>
              <a:sym typeface="Poppins Light"/>
            </a:endParaRPr>
          </a:p>
          <a:p>
            <a:pPr indent="0" lvl="0" marL="457200" marR="0" rtl="0" algn="l">
              <a:lnSpc>
                <a:spcPct val="87272"/>
              </a:lnSpc>
              <a:spcBef>
                <a:spcPts val="0"/>
              </a:spcBef>
              <a:spcAft>
                <a:spcPts val="0"/>
              </a:spcAft>
              <a:buClr>
                <a:srgbClr val="000000"/>
              </a:buClr>
              <a:buSzPts val="1600"/>
              <a:buFont typeface="Arial"/>
              <a:buNone/>
            </a:pPr>
            <a:r>
              <a:t/>
            </a:r>
            <a:endParaRPr b="0" i="0" sz="1600" u="none" cap="none" strike="noStrike">
              <a:solidFill>
                <a:schemeClr val="dk1"/>
              </a:solidFill>
              <a:latin typeface="Poppins Light"/>
              <a:ea typeface="Poppins Light"/>
              <a:cs typeface="Poppins Light"/>
              <a:sym typeface="Poppins Light"/>
            </a:endParaRPr>
          </a:p>
        </p:txBody>
      </p:sp>
      <p:sp>
        <p:nvSpPr>
          <p:cNvPr id="64" name="Google Shape;64;p2"/>
          <p:cNvSpPr txBox="1"/>
          <p:nvPr/>
        </p:nvSpPr>
        <p:spPr>
          <a:xfrm>
            <a:off x="3804225" y="3991338"/>
            <a:ext cx="2454600" cy="45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MY" sz="1200" u="none" cap="none" strike="noStrike">
                <a:solidFill>
                  <a:srgbClr val="595959"/>
                </a:solidFill>
                <a:latin typeface="Poppins"/>
                <a:ea typeface="Poppins"/>
                <a:cs typeface="Poppins"/>
                <a:sym typeface="Poppins"/>
              </a:rPr>
              <a:t>Designed by </a:t>
            </a:r>
            <a:r>
              <a:rPr b="0" i="0" lang="en-MY" sz="1200" u="sng" cap="none" strike="noStrike">
                <a:solidFill>
                  <a:srgbClr val="595959"/>
                </a:solidFill>
                <a:latin typeface="Poppins"/>
                <a:ea typeface="Poppins"/>
                <a:cs typeface="Poppins"/>
                <a:sym typeface="Poppins"/>
                <a:hlinkClick r:id="rId5">
                  <a:extLst>
                    <a:ext uri="{A12FA001-AC4F-418D-AE19-62706E023703}">
                      <ahyp:hlinkClr val="tx"/>
                    </a:ext>
                  </a:extLst>
                </a:hlinkClick>
              </a:rPr>
              <a:t>Freepik</a:t>
            </a:r>
            <a:endParaRPr b="0" i="0" sz="1200" u="none" cap="none" strike="noStrike">
              <a:solidFill>
                <a:srgbClr val="595959"/>
              </a:solidFill>
              <a:latin typeface="Poppins"/>
              <a:ea typeface="Poppins"/>
              <a:cs typeface="Poppins"/>
              <a:sym typeface="Poppins"/>
            </a:endParaRPr>
          </a:p>
        </p:txBody>
      </p:sp>
      <p:sp>
        <p:nvSpPr>
          <p:cNvPr id="65" name="Google Shape;65;p2"/>
          <p:cNvSpPr txBox="1"/>
          <p:nvPr/>
        </p:nvSpPr>
        <p:spPr>
          <a:xfrm>
            <a:off x="278650" y="3991863"/>
            <a:ext cx="3322500" cy="35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MY" sz="1400" u="sng" cap="none" strike="noStrike">
                <a:solidFill>
                  <a:srgbClr val="FFFFFF"/>
                </a:solidFill>
                <a:latin typeface="Poppins"/>
                <a:ea typeface="Poppins"/>
                <a:cs typeface="Poppins"/>
                <a:sym typeface="Poppins"/>
                <a:hlinkClick r:id="rId6">
                  <a:extLst>
                    <a:ext uri="{A12FA001-AC4F-418D-AE19-62706E023703}">
                      <ahyp:hlinkClr val="tx"/>
                    </a:ext>
                  </a:extLst>
                </a:hlinkClick>
              </a:rPr>
              <a:t>CC BY-NC-SA 4.0</a:t>
            </a:r>
            <a:endParaRPr b="0" i="0" sz="1400" u="none" cap="none" strike="noStrike">
              <a:solidFill>
                <a:srgbClr val="FFFFFF"/>
              </a:solidFill>
              <a:latin typeface="Poppins"/>
              <a:ea typeface="Poppins"/>
              <a:cs typeface="Poppins"/>
              <a:sym typeface="Poppins"/>
            </a:endParaRPr>
          </a:p>
        </p:txBody>
      </p:sp>
      <p:pic>
        <p:nvPicPr>
          <p:cNvPr id="66" name="Google Shape;66;p2"/>
          <p:cNvPicPr preferRelativeResize="0"/>
          <p:nvPr/>
        </p:nvPicPr>
        <p:blipFill rotWithShape="1">
          <a:blip r:embed="rId7">
            <a:alphaModFix/>
          </a:blip>
          <a:srcRect b="0" l="0" r="0" t="0"/>
          <a:stretch/>
        </p:blipFill>
        <p:spPr>
          <a:xfrm>
            <a:off x="355825" y="4349173"/>
            <a:ext cx="1662725" cy="581725"/>
          </a:xfrm>
          <a:prstGeom prst="rect">
            <a:avLst/>
          </a:prstGeom>
          <a:noFill/>
          <a:ln>
            <a:noFill/>
          </a:ln>
        </p:spPr>
      </p:pic>
      <p:pic>
        <p:nvPicPr>
          <p:cNvPr id="67" name="Google Shape;67;p2"/>
          <p:cNvPicPr preferRelativeResize="0"/>
          <p:nvPr/>
        </p:nvPicPr>
        <p:blipFill rotWithShape="1">
          <a:blip r:embed="rId8">
            <a:alphaModFix/>
          </a:blip>
          <a:srcRect b="0" l="0" r="0" t="0"/>
          <a:stretch/>
        </p:blipFill>
        <p:spPr>
          <a:xfrm>
            <a:off x="3322650" y="0"/>
            <a:ext cx="5821350" cy="362043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3" name="Shape 133"/>
        <p:cNvGrpSpPr/>
        <p:nvPr/>
      </p:nvGrpSpPr>
      <p:grpSpPr>
        <a:xfrm>
          <a:off x="0" y="0"/>
          <a:ext cx="0" cy="0"/>
          <a:chOff x="0" y="0"/>
          <a:chExt cx="0" cy="0"/>
        </a:xfrm>
      </p:grpSpPr>
      <p:pic>
        <p:nvPicPr>
          <p:cNvPr id="134" name="Google Shape;134;g35534ac57e7_0_2"/>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pic>
        <p:nvPicPr>
          <p:cNvPr id="135" name="Google Shape;135;g35534ac57e7_0_2"/>
          <p:cNvPicPr preferRelativeResize="0"/>
          <p:nvPr/>
        </p:nvPicPr>
        <p:blipFill rotWithShape="1">
          <a:blip r:embed="rId5">
            <a:alphaModFix/>
          </a:blip>
          <a:srcRect b="0" l="0" r="0" t="0"/>
          <a:stretch/>
        </p:blipFill>
        <p:spPr>
          <a:xfrm>
            <a:off x="0" y="1165339"/>
            <a:ext cx="5040351" cy="3452159"/>
          </a:xfrm>
          <a:prstGeom prst="rect">
            <a:avLst/>
          </a:prstGeom>
          <a:noFill/>
          <a:ln>
            <a:noFill/>
          </a:ln>
        </p:spPr>
      </p:pic>
      <p:pic>
        <p:nvPicPr>
          <p:cNvPr id="136" name="Google Shape;136;g35534ac57e7_0_2"/>
          <p:cNvPicPr preferRelativeResize="0"/>
          <p:nvPr/>
        </p:nvPicPr>
        <p:blipFill rotWithShape="1">
          <a:blip r:embed="rId6">
            <a:alphaModFix/>
          </a:blip>
          <a:srcRect b="0" l="0" r="0" t="0"/>
          <a:stretch/>
        </p:blipFill>
        <p:spPr>
          <a:xfrm>
            <a:off x="4809893" y="1717436"/>
            <a:ext cx="4334107" cy="29872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1" name="Shape 141"/>
        <p:cNvGrpSpPr/>
        <p:nvPr/>
      </p:nvGrpSpPr>
      <p:grpSpPr>
        <a:xfrm>
          <a:off x="0" y="0"/>
          <a:ext cx="0" cy="0"/>
          <a:chOff x="0" y="0"/>
          <a:chExt cx="0" cy="0"/>
        </a:xfrm>
      </p:grpSpPr>
      <p:pic>
        <p:nvPicPr>
          <p:cNvPr id="142" name="Google Shape;142;g34ec7521a7b_0_40"/>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pic>
        <p:nvPicPr>
          <p:cNvPr id="143" name="Google Shape;143;g34ec7521a7b_0_40"/>
          <p:cNvPicPr preferRelativeResize="0"/>
          <p:nvPr/>
        </p:nvPicPr>
        <p:blipFill rotWithShape="1">
          <a:blip r:embed="rId5">
            <a:alphaModFix/>
          </a:blip>
          <a:srcRect b="0" l="0" r="0" t="0"/>
          <a:stretch/>
        </p:blipFill>
        <p:spPr>
          <a:xfrm>
            <a:off x="661638" y="1069682"/>
            <a:ext cx="5701990" cy="2925777"/>
          </a:xfrm>
          <a:prstGeom prst="rect">
            <a:avLst/>
          </a:prstGeom>
          <a:noFill/>
          <a:ln>
            <a:noFill/>
          </a:ln>
        </p:spPr>
      </p:pic>
      <p:pic>
        <p:nvPicPr>
          <p:cNvPr id="144" name="Google Shape;144;g34ec7521a7b_0_40"/>
          <p:cNvPicPr preferRelativeResize="0"/>
          <p:nvPr/>
        </p:nvPicPr>
        <p:blipFill rotWithShape="1">
          <a:blip r:embed="rId6">
            <a:alphaModFix/>
          </a:blip>
          <a:srcRect b="0" l="0" r="0" t="0"/>
          <a:stretch/>
        </p:blipFill>
        <p:spPr>
          <a:xfrm>
            <a:off x="998522" y="3635298"/>
            <a:ext cx="5883150" cy="14422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9" name="Shape 149"/>
        <p:cNvGrpSpPr/>
        <p:nvPr/>
      </p:nvGrpSpPr>
      <p:grpSpPr>
        <a:xfrm>
          <a:off x="0" y="0"/>
          <a:ext cx="0" cy="0"/>
          <a:chOff x="0" y="0"/>
          <a:chExt cx="0" cy="0"/>
        </a:xfrm>
      </p:grpSpPr>
      <p:pic>
        <p:nvPicPr>
          <p:cNvPr id="150" name="Google Shape;150;g35534ac57e7_0_15"/>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pic>
        <p:nvPicPr>
          <p:cNvPr id="151" name="Google Shape;151;g35534ac57e7_0_15"/>
          <p:cNvPicPr preferRelativeResize="0"/>
          <p:nvPr/>
        </p:nvPicPr>
        <p:blipFill rotWithShape="1">
          <a:blip r:embed="rId5">
            <a:alphaModFix/>
          </a:blip>
          <a:srcRect b="0" l="0" r="0" t="0"/>
          <a:stretch/>
        </p:blipFill>
        <p:spPr>
          <a:xfrm>
            <a:off x="988742" y="1033346"/>
            <a:ext cx="6527180" cy="390292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6" name="Shape 156"/>
        <p:cNvGrpSpPr/>
        <p:nvPr/>
      </p:nvGrpSpPr>
      <p:grpSpPr>
        <a:xfrm>
          <a:off x="0" y="0"/>
          <a:ext cx="0" cy="0"/>
          <a:chOff x="0" y="0"/>
          <a:chExt cx="0" cy="0"/>
        </a:xfrm>
      </p:grpSpPr>
      <p:pic>
        <p:nvPicPr>
          <p:cNvPr id="157" name="Google Shape;157;g35534ac57e7_0_46"/>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pic>
        <p:nvPicPr>
          <p:cNvPr id="158" name="Google Shape;158;g35534ac57e7_0_46"/>
          <p:cNvPicPr preferRelativeResize="0"/>
          <p:nvPr/>
        </p:nvPicPr>
        <p:blipFill rotWithShape="1">
          <a:blip r:embed="rId5">
            <a:alphaModFix/>
          </a:blip>
          <a:srcRect b="0" l="0" r="0" t="0"/>
          <a:stretch/>
        </p:blipFill>
        <p:spPr>
          <a:xfrm>
            <a:off x="1440734" y="1372668"/>
            <a:ext cx="6500423" cy="321591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3" name="Shape 163"/>
        <p:cNvGrpSpPr/>
        <p:nvPr/>
      </p:nvGrpSpPr>
      <p:grpSpPr>
        <a:xfrm>
          <a:off x="0" y="0"/>
          <a:ext cx="0" cy="0"/>
          <a:chOff x="0" y="0"/>
          <a:chExt cx="0" cy="0"/>
        </a:xfrm>
      </p:grpSpPr>
      <p:pic>
        <p:nvPicPr>
          <p:cNvPr id="164" name="Google Shape;164;p5"/>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pic>
        <p:nvPicPr>
          <p:cNvPr id="165" name="Google Shape;165;p5"/>
          <p:cNvPicPr preferRelativeResize="0"/>
          <p:nvPr/>
        </p:nvPicPr>
        <p:blipFill rotWithShape="1">
          <a:blip r:embed="rId5">
            <a:alphaModFix/>
          </a:blip>
          <a:srcRect b="0" l="0" r="0" t="0"/>
          <a:stretch/>
        </p:blipFill>
        <p:spPr>
          <a:xfrm>
            <a:off x="576956" y="1002225"/>
            <a:ext cx="7363986" cy="41412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0" name="Shape 170"/>
        <p:cNvGrpSpPr/>
        <p:nvPr/>
      </p:nvGrpSpPr>
      <p:grpSpPr>
        <a:xfrm>
          <a:off x="0" y="0"/>
          <a:ext cx="0" cy="0"/>
          <a:chOff x="0" y="0"/>
          <a:chExt cx="0" cy="0"/>
        </a:xfrm>
      </p:grpSpPr>
      <p:pic>
        <p:nvPicPr>
          <p:cNvPr id="171" name="Google Shape;171;p6"/>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pic>
        <p:nvPicPr>
          <p:cNvPr id="172" name="Google Shape;172;p6"/>
          <p:cNvPicPr preferRelativeResize="0"/>
          <p:nvPr/>
        </p:nvPicPr>
        <p:blipFill rotWithShape="1">
          <a:blip r:embed="rId5">
            <a:alphaModFix/>
          </a:blip>
          <a:srcRect b="0" l="0" r="0" t="0"/>
          <a:stretch/>
        </p:blipFill>
        <p:spPr>
          <a:xfrm>
            <a:off x="1453018" y="1074434"/>
            <a:ext cx="6104149" cy="371888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7" name="Shape 177"/>
        <p:cNvGrpSpPr/>
        <p:nvPr/>
      </p:nvGrpSpPr>
      <p:grpSpPr>
        <a:xfrm>
          <a:off x="0" y="0"/>
          <a:ext cx="0" cy="0"/>
          <a:chOff x="0" y="0"/>
          <a:chExt cx="0" cy="0"/>
        </a:xfrm>
      </p:grpSpPr>
      <p:pic>
        <p:nvPicPr>
          <p:cNvPr id="178" name="Google Shape;178;p20"/>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pic>
        <p:nvPicPr>
          <p:cNvPr id="179" name="Google Shape;179;p20"/>
          <p:cNvPicPr preferRelativeResize="0"/>
          <p:nvPr/>
        </p:nvPicPr>
        <p:blipFill rotWithShape="1">
          <a:blip r:embed="rId5">
            <a:alphaModFix/>
          </a:blip>
          <a:srcRect b="0" l="0" r="0" t="0"/>
          <a:stretch/>
        </p:blipFill>
        <p:spPr>
          <a:xfrm>
            <a:off x="753728" y="1058826"/>
            <a:ext cx="6447079" cy="40846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4" name="Shape 184"/>
        <p:cNvGrpSpPr/>
        <p:nvPr/>
      </p:nvGrpSpPr>
      <p:grpSpPr>
        <a:xfrm>
          <a:off x="0" y="0"/>
          <a:ext cx="0" cy="0"/>
          <a:chOff x="0" y="0"/>
          <a:chExt cx="0" cy="0"/>
        </a:xfrm>
      </p:grpSpPr>
      <p:pic>
        <p:nvPicPr>
          <p:cNvPr id="185" name="Google Shape;185;p21"/>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pic>
        <p:nvPicPr>
          <p:cNvPr id="186" name="Google Shape;186;p21"/>
          <p:cNvPicPr preferRelativeResize="0"/>
          <p:nvPr/>
        </p:nvPicPr>
        <p:blipFill rotWithShape="1">
          <a:blip r:embed="rId5">
            <a:alphaModFix/>
          </a:blip>
          <a:srcRect b="0" l="0" r="0" t="0"/>
          <a:stretch/>
        </p:blipFill>
        <p:spPr>
          <a:xfrm>
            <a:off x="977792" y="1021372"/>
            <a:ext cx="6058425" cy="397798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1" name="Shape 191"/>
        <p:cNvGrpSpPr/>
        <p:nvPr/>
      </p:nvGrpSpPr>
      <p:grpSpPr>
        <a:xfrm>
          <a:off x="0" y="0"/>
          <a:ext cx="0" cy="0"/>
          <a:chOff x="0" y="0"/>
          <a:chExt cx="0" cy="0"/>
        </a:xfrm>
      </p:grpSpPr>
      <p:pic>
        <p:nvPicPr>
          <p:cNvPr id="192" name="Google Shape;192;p22"/>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pic>
        <p:nvPicPr>
          <p:cNvPr id="193" name="Google Shape;193;p22"/>
          <p:cNvPicPr preferRelativeResize="0"/>
          <p:nvPr/>
        </p:nvPicPr>
        <p:blipFill rotWithShape="1">
          <a:blip r:embed="rId5">
            <a:alphaModFix/>
          </a:blip>
          <a:srcRect b="0" l="0" r="0" t="0"/>
          <a:stretch/>
        </p:blipFill>
        <p:spPr>
          <a:xfrm>
            <a:off x="576956" y="1140345"/>
            <a:ext cx="5989839" cy="336833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8" name="Shape 198"/>
        <p:cNvGrpSpPr/>
        <p:nvPr/>
      </p:nvGrpSpPr>
      <p:grpSpPr>
        <a:xfrm>
          <a:off x="0" y="0"/>
          <a:ext cx="0" cy="0"/>
          <a:chOff x="0" y="0"/>
          <a:chExt cx="0" cy="0"/>
        </a:xfrm>
      </p:grpSpPr>
      <p:pic>
        <p:nvPicPr>
          <p:cNvPr id="199" name="Google Shape;199;p23"/>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pic>
        <p:nvPicPr>
          <p:cNvPr id="200" name="Google Shape;200;p23"/>
          <p:cNvPicPr preferRelativeResize="0"/>
          <p:nvPr/>
        </p:nvPicPr>
        <p:blipFill rotWithShape="1">
          <a:blip r:embed="rId5">
            <a:alphaModFix/>
          </a:blip>
          <a:srcRect b="0" l="0" r="0" t="0"/>
          <a:stretch/>
        </p:blipFill>
        <p:spPr>
          <a:xfrm>
            <a:off x="661561" y="980018"/>
            <a:ext cx="6081287" cy="401608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id="72" name="Google Shape;72;p4"/>
          <p:cNvPicPr preferRelativeResize="0"/>
          <p:nvPr/>
        </p:nvPicPr>
        <p:blipFill rotWithShape="1">
          <a:blip r:embed="rId3">
            <a:alphaModFix/>
          </a:blip>
          <a:srcRect b="0" l="0" r="0" t="0"/>
          <a:stretch/>
        </p:blipFill>
        <p:spPr>
          <a:xfrm>
            <a:off x="0" y="0"/>
            <a:ext cx="3322650" cy="5143500"/>
          </a:xfrm>
          <a:prstGeom prst="rect">
            <a:avLst/>
          </a:prstGeom>
          <a:noFill/>
          <a:ln>
            <a:noFill/>
          </a:ln>
        </p:spPr>
      </p:pic>
      <p:sp>
        <p:nvSpPr>
          <p:cNvPr id="73" name="Google Shape;73;p4"/>
          <p:cNvSpPr txBox="1"/>
          <p:nvPr/>
        </p:nvSpPr>
        <p:spPr>
          <a:xfrm>
            <a:off x="278650" y="1452900"/>
            <a:ext cx="2868900" cy="5418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3200"/>
              <a:buFont typeface="Arial"/>
              <a:buNone/>
            </a:pPr>
            <a:r>
              <a:rPr b="1" i="0" lang="en-MY" sz="2900" u="none" cap="none" strike="noStrike">
                <a:solidFill>
                  <a:srgbClr val="FFFFFF"/>
                </a:solidFill>
                <a:latin typeface="Poppins"/>
                <a:ea typeface="Poppins"/>
                <a:cs typeface="Poppins"/>
                <a:sym typeface="Poppins"/>
              </a:rPr>
              <a:t>Overview</a:t>
            </a:r>
            <a:endParaRPr b="1" i="0" sz="1400" u="none" cap="none" strike="noStrike">
              <a:solidFill>
                <a:srgbClr val="000000"/>
              </a:solidFill>
              <a:latin typeface="Century Gothic"/>
              <a:ea typeface="Century Gothic"/>
              <a:cs typeface="Century Gothic"/>
              <a:sym typeface="Century Gothic"/>
            </a:endParaRPr>
          </a:p>
        </p:txBody>
      </p:sp>
      <p:pic>
        <p:nvPicPr>
          <p:cNvPr id="74" name="Google Shape;74;p4"/>
          <p:cNvPicPr preferRelativeResize="0"/>
          <p:nvPr/>
        </p:nvPicPr>
        <p:blipFill rotWithShape="1">
          <a:blip r:embed="rId4">
            <a:alphaModFix/>
          </a:blip>
          <a:srcRect b="0" l="0" r="0" t="0"/>
          <a:stretch/>
        </p:blipFill>
        <p:spPr>
          <a:xfrm>
            <a:off x="315468" y="350184"/>
            <a:ext cx="2326988" cy="357206"/>
          </a:xfrm>
          <a:prstGeom prst="rect">
            <a:avLst/>
          </a:prstGeom>
          <a:noFill/>
          <a:ln>
            <a:noFill/>
          </a:ln>
        </p:spPr>
      </p:pic>
      <p:pic>
        <p:nvPicPr>
          <p:cNvPr id="75" name="Google Shape;75;p4"/>
          <p:cNvPicPr preferRelativeResize="0"/>
          <p:nvPr/>
        </p:nvPicPr>
        <p:blipFill rotWithShape="1">
          <a:blip r:embed="rId5">
            <a:alphaModFix/>
          </a:blip>
          <a:srcRect b="0" l="0" r="0" t="0"/>
          <a:stretch/>
        </p:blipFill>
        <p:spPr>
          <a:xfrm>
            <a:off x="3601300" y="1300432"/>
            <a:ext cx="5197290" cy="182895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5" name="Shape 205"/>
        <p:cNvGrpSpPr/>
        <p:nvPr/>
      </p:nvGrpSpPr>
      <p:grpSpPr>
        <a:xfrm>
          <a:off x="0" y="0"/>
          <a:ext cx="0" cy="0"/>
          <a:chOff x="0" y="0"/>
          <a:chExt cx="0" cy="0"/>
        </a:xfrm>
      </p:grpSpPr>
      <p:pic>
        <p:nvPicPr>
          <p:cNvPr id="206" name="Google Shape;206;p24"/>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pic>
        <p:nvPicPr>
          <p:cNvPr id="207" name="Google Shape;207;p24"/>
          <p:cNvPicPr preferRelativeResize="0"/>
          <p:nvPr/>
        </p:nvPicPr>
        <p:blipFill rotWithShape="1">
          <a:blip r:embed="rId5">
            <a:alphaModFix/>
          </a:blip>
          <a:srcRect b="0" l="0" r="0" t="0"/>
          <a:stretch/>
        </p:blipFill>
        <p:spPr>
          <a:xfrm>
            <a:off x="576956" y="1206320"/>
            <a:ext cx="6035563" cy="344453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2" name="Shape 212"/>
        <p:cNvGrpSpPr/>
        <p:nvPr/>
      </p:nvGrpSpPr>
      <p:grpSpPr>
        <a:xfrm>
          <a:off x="0" y="0"/>
          <a:ext cx="0" cy="0"/>
          <a:chOff x="0" y="0"/>
          <a:chExt cx="0" cy="0"/>
        </a:xfrm>
      </p:grpSpPr>
      <p:pic>
        <p:nvPicPr>
          <p:cNvPr id="213" name="Google Shape;213;p25"/>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214" name="Google Shape;214;p25"/>
          <p:cNvSpPr txBox="1"/>
          <p:nvPr/>
        </p:nvSpPr>
        <p:spPr>
          <a:xfrm>
            <a:off x="576956" y="1445332"/>
            <a:ext cx="7355278" cy="31085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d. Next, moving to the Cluster Technique, by selecting </a:t>
            </a:r>
            <a:r>
              <a:rPr b="1" i="0" lang="en-MY" sz="1400" u="none" cap="none" strike="noStrike">
                <a:solidFill>
                  <a:srgbClr val="000000"/>
                </a:solidFill>
                <a:latin typeface="Poppins"/>
                <a:ea typeface="Poppins"/>
                <a:cs typeface="Poppins"/>
                <a:sym typeface="Poppins"/>
              </a:rPr>
              <a:t>CLUSTER</a:t>
            </a:r>
            <a:r>
              <a:rPr b="0" i="0" lang="en-MY" sz="1400" u="none" cap="none" strike="noStrike">
                <a:solidFill>
                  <a:srgbClr val="000000"/>
                </a:solidFill>
                <a:latin typeface="Poppins"/>
                <a:ea typeface="Poppins"/>
                <a:cs typeface="Poppins"/>
                <a:sym typeface="Poppins"/>
              </a:rPr>
              <a:t> at the index </a:t>
            </a:r>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keywords. </a:t>
            </a:r>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At the cluster and edit box;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400050" lvl="0" marL="400050" marR="0" rtl="0" algn="l">
              <a:lnSpc>
                <a:spcPct val="100000"/>
              </a:lnSpc>
              <a:spcBef>
                <a:spcPts val="0"/>
              </a:spcBef>
              <a:spcAft>
                <a:spcPts val="0"/>
              </a:spcAft>
              <a:buClr>
                <a:srgbClr val="000000"/>
              </a:buClr>
              <a:buSzPts val="1400"/>
              <a:buFont typeface="Arial"/>
              <a:buAutoNum type="romanLcPeriod"/>
            </a:pPr>
            <a:r>
              <a:rPr b="0" i="0" lang="en-MY" sz="1400" u="none" cap="none" strike="noStrike">
                <a:solidFill>
                  <a:srgbClr val="000000"/>
                </a:solidFill>
                <a:latin typeface="Poppins"/>
                <a:ea typeface="Poppins"/>
                <a:cs typeface="Poppins"/>
                <a:sym typeface="Poppins"/>
              </a:rPr>
              <a:t>At </a:t>
            </a:r>
            <a:r>
              <a:rPr b="1" i="0" lang="en-MY" sz="1400" u="none" cap="none" strike="noStrike">
                <a:solidFill>
                  <a:srgbClr val="000000"/>
                </a:solidFill>
                <a:latin typeface="Poppins"/>
                <a:ea typeface="Poppins"/>
                <a:cs typeface="Poppins"/>
                <a:sym typeface="Poppins"/>
              </a:rPr>
              <a:t>Method</a:t>
            </a:r>
            <a:r>
              <a:rPr b="0" i="0" lang="en-MY" sz="1400" u="none" cap="none" strike="noStrike">
                <a:solidFill>
                  <a:srgbClr val="000000"/>
                </a:solidFill>
                <a:latin typeface="Poppins"/>
                <a:ea typeface="Poppins"/>
                <a:cs typeface="Poppins"/>
                <a:sym typeface="Poppins"/>
              </a:rPr>
              <a:t>,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 Select </a:t>
            </a:r>
            <a:r>
              <a:rPr b="1" i="0" lang="en-MY" sz="1400" u="none" cap="none" strike="noStrike">
                <a:solidFill>
                  <a:srgbClr val="000000"/>
                </a:solidFill>
                <a:latin typeface="Poppins"/>
                <a:ea typeface="Poppins"/>
                <a:cs typeface="Poppins"/>
                <a:sym typeface="Poppins"/>
              </a:rPr>
              <a:t>Key collision</a:t>
            </a:r>
            <a:r>
              <a:rPr b="0" i="0" lang="en-MY" sz="1400" u="none" cap="none" strike="noStrike">
                <a:solidFill>
                  <a:srgbClr val="000000"/>
                </a:solidFill>
                <a:latin typeface="Poppins"/>
                <a:ea typeface="Poppins"/>
                <a:cs typeface="Poppins"/>
                <a:sym typeface="Poppins"/>
              </a:rPr>
              <a:t>, and in the </a:t>
            </a:r>
            <a:r>
              <a:rPr b="1" i="0" lang="en-MY" sz="1400" u="none" cap="none" strike="noStrike">
                <a:solidFill>
                  <a:srgbClr val="000000"/>
                </a:solidFill>
                <a:latin typeface="Poppins"/>
                <a:ea typeface="Poppins"/>
                <a:cs typeface="Poppins"/>
                <a:sym typeface="Poppins"/>
              </a:rPr>
              <a:t>Keying function </a:t>
            </a:r>
            <a:r>
              <a:rPr b="0" i="0" lang="en-MY" sz="1400" u="none" cap="none" strike="noStrike">
                <a:solidFill>
                  <a:srgbClr val="000000"/>
                </a:solidFill>
                <a:latin typeface="Poppins"/>
                <a:ea typeface="Poppins"/>
                <a:cs typeface="Poppins"/>
                <a:sym typeface="Poppins"/>
              </a:rPr>
              <a:t>select </a:t>
            </a:r>
            <a:endParaRPr/>
          </a:p>
          <a:p>
            <a:pPr indent="0" lvl="0" marL="0" marR="0" rtl="0" algn="l">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Fingerprint</a:t>
            </a:r>
            <a:r>
              <a:rPr b="0" i="0" lang="en-MY" sz="1400" u="none" cap="none" strike="noStrike">
                <a:solidFill>
                  <a:srgbClr val="000000"/>
                </a:solidFill>
                <a:latin typeface="Poppins"/>
                <a:ea typeface="Poppins"/>
                <a:cs typeface="Poppins"/>
                <a:sym typeface="Poppins"/>
              </a:rPr>
              <a:t>. Checked the auto-update box.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 Click the </a:t>
            </a:r>
            <a:r>
              <a:rPr b="1" i="0" lang="en-MY" sz="1400" u="none" cap="none" strike="noStrike">
                <a:solidFill>
                  <a:srgbClr val="000000"/>
                </a:solidFill>
                <a:latin typeface="Poppins"/>
                <a:ea typeface="Poppins"/>
                <a:cs typeface="Poppins"/>
                <a:sym typeface="Poppins"/>
              </a:rPr>
              <a:t>box to merge </a:t>
            </a:r>
            <a:r>
              <a:rPr b="0" i="0" lang="en-MY" sz="1400" u="none" cap="none" strike="noStrike">
                <a:solidFill>
                  <a:srgbClr val="000000"/>
                </a:solidFill>
                <a:latin typeface="Poppins"/>
                <a:ea typeface="Poppins"/>
                <a:cs typeface="Poppins"/>
                <a:sym typeface="Poppins"/>
              </a:rPr>
              <a:t>and enter the term that you want to </a:t>
            </a:r>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standardise, then proceed to </a:t>
            </a:r>
            <a:r>
              <a:rPr b="1" i="0" lang="en-MY" sz="1400" u="none" cap="none" strike="noStrike">
                <a:solidFill>
                  <a:srgbClr val="000000"/>
                </a:solidFill>
                <a:latin typeface="Poppins"/>
                <a:ea typeface="Poppins"/>
                <a:cs typeface="Poppins"/>
                <a:sym typeface="Poppins"/>
              </a:rPr>
              <a:t>Merge selected and re-cluster</a:t>
            </a:r>
            <a:r>
              <a:rPr b="0" i="0" lang="en-MY" sz="1400" u="none" cap="none" strike="noStrike">
                <a:solidFill>
                  <a:srgbClr val="000000"/>
                </a:solidFill>
                <a:latin typeface="Poppins"/>
                <a:ea typeface="Poppins"/>
                <a:cs typeface="Poppins"/>
                <a:sym typeface="Poppins"/>
              </a:rPr>
              <a:t>.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(Normalizes strings by removing punctuation, converting to lowercase, </a:t>
            </a:r>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sorting tokens, and removing duplicates)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9" name="Shape 219"/>
        <p:cNvGrpSpPr/>
        <p:nvPr/>
      </p:nvGrpSpPr>
      <p:grpSpPr>
        <a:xfrm>
          <a:off x="0" y="0"/>
          <a:ext cx="0" cy="0"/>
          <a:chOff x="0" y="0"/>
          <a:chExt cx="0" cy="0"/>
        </a:xfrm>
      </p:grpSpPr>
      <p:pic>
        <p:nvPicPr>
          <p:cNvPr id="220" name="Google Shape;220;p26"/>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221" name="Google Shape;221;p26"/>
          <p:cNvSpPr txBox="1"/>
          <p:nvPr/>
        </p:nvSpPr>
        <p:spPr>
          <a:xfrm>
            <a:off x="576956" y="1118524"/>
            <a:ext cx="7065346" cy="39703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ii. At </a:t>
            </a:r>
            <a:r>
              <a:rPr b="1" i="0" lang="en-MY" sz="1400" u="none" cap="none" strike="noStrike">
                <a:solidFill>
                  <a:srgbClr val="000000"/>
                </a:solidFill>
                <a:latin typeface="Poppins"/>
                <a:ea typeface="Poppins"/>
                <a:cs typeface="Poppins"/>
                <a:sym typeface="Poppins"/>
              </a:rPr>
              <a:t>Method</a:t>
            </a:r>
            <a:r>
              <a:rPr b="0" i="0" lang="en-MY" sz="1400" u="none" cap="none" strike="noStrike">
                <a:solidFill>
                  <a:srgbClr val="000000"/>
                </a:solidFill>
                <a:latin typeface="Poppins"/>
                <a:ea typeface="Poppins"/>
                <a:cs typeface="Poppins"/>
                <a:sym typeface="Poppins"/>
              </a:rPr>
              <a:t>,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 Select </a:t>
            </a:r>
            <a:r>
              <a:rPr b="1" i="0" lang="en-MY" sz="1400" u="none" cap="none" strike="noStrike">
                <a:solidFill>
                  <a:srgbClr val="000000"/>
                </a:solidFill>
                <a:latin typeface="Poppins"/>
                <a:ea typeface="Poppins"/>
                <a:cs typeface="Poppins"/>
                <a:sym typeface="Poppins"/>
              </a:rPr>
              <a:t>Key collision</a:t>
            </a:r>
            <a:r>
              <a:rPr b="0" i="0" lang="en-MY" sz="1400" u="none" cap="none" strike="noStrike">
                <a:solidFill>
                  <a:srgbClr val="000000"/>
                </a:solidFill>
                <a:latin typeface="Poppins"/>
                <a:ea typeface="Poppins"/>
                <a:cs typeface="Poppins"/>
                <a:sym typeface="Poppins"/>
              </a:rPr>
              <a:t>, and in the </a:t>
            </a:r>
            <a:r>
              <a:rPr b="1" i="0" lang="en-MY" sz="1400" u="none" cap="none" strike="noStrike">
                <a:solidFill>
                  <a:srgbClr val="000000"/>
                </a:solidFill>
                <a:latin typeface="Poppins"/>
                <a:ea typeface="Poppins"/>
                <a:cs typeface="Poppins"/>
                <a:sym typeface="Poppins"/>
              </a:rPr>
              <a:t>Keying function </a:t>
            </a:r>
            <a:r>
              <a:rPr b="0" i="0" lang="en-MY" sz="1400" u="none" cap="none" strike="noStrike">
                <a:solidFill>
                  <a:srgbClr val="000000"/>
                </a:solidFill>
                <a:latin typeface="Poppins"/>
                <a:ea typeface="Poppins"/>
                <a:cs typeface="Poppins"/>
                <a:sym typeface="Poppins"/>
              </a:rPr>
              <a:t>select </a:t>
            </a:r>
            <a:r>
              <a:rPr b="1" i="0" lang="en-MY" sz="1400" u="none" cap="none" strike="noStrike">
                <a:solidFill>
                  <a:srgbClr val="000000"/>
                </a:solidFill>
                <a:latin typeface="Poppins"/>
                <a:ea typeface="Poppins"/>
                <a:cs typeface="Poppins"/>
                <a:sym typeface="Poppins"/>
              </a:rPr>
              <a:t>Cologne </a:t>
            </a:r>
            <a:endParaRPr/>
          </a:p>
          <a:p>
            <a:pPr indent="0" lvl="0" marL="0" marR="0" rtl="0" algn="l">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phonetic</a:t>
            </a:r>
            <a:r>
              <a:rPr b="0" i="0" lang="en-MY" sz="1400" u="none" cap="none" strike="noStrike">
                <a:solidFill>
                  <a:srgbClr val="000000"/>
                </a:solidFill>
                <a:latin typeface="Poppins"/>
                <a:ea typeface="Poppins"/>
                <a:cs typeface="Poppins"/>
                <a:sym typeface="Poppins"/>
              </a:rPr>
              <a:t>. Checked the auto update box.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 Click the </a:t>
            </a:r>
            <a:r>
              <a:rPr b="1" i="0" lang="en-MY" sz="1400" u="none" cap="none" strike="noStrike">
                <a:solidFill>
                  <a:srgbClr val="000000"/>
                </a:solidFill>
                <a:latin typeface="Poppins"/>
                <a:ea typeface="Poppins"/>
                <a:cs typeface="Poppins"/>
                <a:sym typeface="Poppins"/>
              </a:rPr>
              <a:t>box to merge</a:t>
            </a:r>
            <a:r>
              <a:rPr b="0" i="0" lang="en-MY" sz="1400" u="none" cap="none" strike="noStrike">
                <a:solidFill>
                  <a:srgbClr val="000000"/>
                </a:solidFill>
                <a:latin typeface="Poppins"/>
                <a:ea typeface="Poppins"/>
                <a:cs typeface="Poppins"/>
                <a:sym typeface="Poppins"/>
              </a:rPr>
              <a:t>, then proceed to </a:t>
            </a:r>
            <a:r>
              <a:rPr b="1" i="0" lang="en-MY" sz="1400" u="none" cap="none" strike="noStrike">
                <a:solidFill>
                  <a:srgbClr val="000000"/>
                </a:solidFill>
                <a:latin typeface="Poppins"/>
                <a:ea typeface="Poppins"/>
                <a:cs typeface="Poppins"/>
                <a:sym typeface="Poppins"/>
              </a:rPr>
              <a:t>Merge selected and re</a:t>
            </a:r>
            <a:endParaRPr/>
          </a:p>
          <a:p>
            <a:pPr indent="0" lvl="0" marL="0" marR="0" rtl="0" algn="l">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cluster</a:t>
            </a:r>
            <a:r>
              <a:rPr b="0" i="0" lang="en-MY" sz="1400" u="none" cap="none" strike="noStrike">
                <a:solidFill>
                  <a:srgbClr val="000000"/>
                </a:solidFill>
                <a:latin typeface="Poppins"/>
                <a:ea typeface="Poppins"/>
                <a:cs typeface="Poppins"/>
                <a:sym typeface="Poppins"/>
              </a:rPr>
              <a:t>. </a:t>
            </a:r>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(e.g: group “Smith” and “Smyth”)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iii. At </a:t>
            </a:r>
            <a:r>
              <a:rPr b="1" i="0" lang="en-MY" sz="1400" u="none" cap="none" strike="noStrike">
                <a:solidFill>
                  <a:srgbClr val="000000"/>
                </a:solidFill>
                <a:latin typeface="Poppins"/>
                <a:ea typeface="Poppins"/>
                <a:cs typeface="Poppins"/>
                <a:sym typeface="Poppins"/>
              </a:rPr>
              <a:t>Method </a:t>
            </a:r>
            <a:r>
              <a:rPr b="0" i="0" lang="en-MY" sz="1400" u="none" cap="none" strike="noStrike">
                <a:solidFill>
                  <a:srgbClr val="000000"/>
                </a:solidFill>
                <a:latin typeface="Poppins"/>
                <a:ea typeface="Poppins"/>
                <a:cs typeface="Poppins"/>
                <a:sym typeface="Poppins"/>
              </a:rPr>
              <a:t>(Additionly) </a:t>
            </a:r>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 Select </a:t>
            </a:r>
            <a:r>
              <a:rPr b="1" i="0" lang="en-MY" sz="1400" u="none" cap="none" strike="noStrike">
                <a:solidFill>
                  <a:srgbClr val="000000"/>
                </a:solidFill>
                <a:latin typeface="Poppins"/>
                <a:ea typeface="Poppins"/>
                <a:cs typeface="Poppins"/>
                <a:sym typeface="Poppins"/>
              </a:rPr>
              <a:t>Key collision</a:t>
            </a:r>
            <a:r>
              <a:rPr b="0" i="0" lang="en-MY" sz="1400" u="none" cap="none" strike="noStrike">
                <a:solidFill>
                  <a:srgbClr val="000000"/>
                </a:solidFill>
                <a:latin typeface="Poppins"/>
                <a:ea typeface="Poppins"/>
                <a:cs typeface="Poppins"/>
                <a:sym typeface="Poppins"/>
              </a:rPr>
              <a:t>, and in the </a:t>
            </a:r>
            <a:r>
              <a:rPr b="1" i="0" lang="en-MY" sz="1400" u="none" cap="none" strike="noStrike">
                <a:solidFill>
                  <a:srgbClr val="000000"/>
                </a:solidFill>
                <a:latin typeface="Poppins"/>
                <a:ea typeface="Poppins"/>
                <a:cs typeface="Poppins"/>
                <a:sym typeface="Poppins"/>
              </a:rPr>
              <a:t>Keying function </a:t>
            </a:r>
            <a:r>
              <a:rPr b="0" i="0" lang="en-MY" sz="1400" u="none" cap="none" strike="noStrike">
                <a:solidFill>
                  <a:srgbClr val="000000"/>
                </a:solidFill>
                <a:latin typeface="Poppins"/>
                <a:ea typeface="Poppins"/>
                <a:cs typeface="Poppins"/>
                <a:sym typeface="Poppins"/>
              </a:rPr>
              <a:t>select </a:t>
            </a:r>
            <a:endParaRPr/>
          </a:p>
          <a:p>
            <a:pPr indent="0" lvl="0" marL="0" marR="0" rtl="0" algn="l">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Metaphone3</a:t>
            </a:r>
            <a:r>
              <a:rPr b="0" i="0" lang="en-MY" sz="1400" u="none" cap="none" strike="noStrike">
                <a:solidFill>
                  <a:srgbClr val="000000"/>
                </a:solidFill>
                <a:latin typeface="Poppins"/>
                <a:ea typeface="Poppins"/>
                <a:cs typeface="Poppins"/>
                <a:sym typeface="Poppins"/>
              </a:rPr>
              <a:t>. Checked the auto update box.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 Click the </a:t>
            </a:r>
            <a:r>
              <a:rPr b="1" i="0" lang="en-MY" sz="1400" u="none" cap="none" strike="noStrike">
                <a:solidFill>
                  <a:srgbClr val="000000"/>
                </a:solidFill>
                <a:latin typeface="Poppins"/>
                <a:ea typeface="Poppins"/>
                <a:cs typeface="Poppins"/>
                <a:sym typeface="Poppins"/>
              </a:rPr>
              <a:t>box to merge</a:t>
            </a:r>
            <a:r>
              <a:rPr b="0" i="0" lang="en-MY" sz="1400" u="none" cap="none" strike="noStrike">
                <a:solidFill>
                  <a:srgbClr val="000000"/>
                </a:solidFill>
                <a:latin typeface="Poppins"/>
                <a:ea typeface="Poppins"/>
                <a:cs typeface="Poppins"/>
                <a:sym typeface="Poppins"/>
              </a:rPr>
              <a:t>, then proceed to </a:t>
            </a:r>
            <a:r>
              <a:rPr b="1" i="0" lang="en-MY" sz="1400" u="none" cap="none" strike="noStrike">
                <a:solidFill>
                  <a:srgbClr val="000000"/>
                </a:solidFill>
                <a:latin typeface="Poppins"/>
                <a:ea typeface="Poppins"/>
                <a:cs typeface="Poppins"/>
                <a:sym typeface="Poppins"/>
              </a:rPr>
              <a:t>Merge selected and re</a:t>
            </a:r>
            <a:endParaRPr/>
          </a:p>
          <a:p>
            <a:pPr indent="0" lvl="0" marL="0" marR="0" rtl="0" algn="l">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cluster</a:t>
            </a:r>
            <a:r>
              <a:rPr b="0" i="0" lang="en-MY" sz="1400" u="none" cap="none" strike="noStrike">
                <a:solidFill>
                  <a:srgbClr val="000000"/>
                </a:solidFill>
                <a:latin typeface="Poppins"/>
                <a:ea typeface="Poppins"/>
                <a:cs typeface="Poppins"/>
                <a:sym typeface="Poppins"/>
              </a:rPr>
              <a:t>.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(To identify and group similar-sounding entries in your data, even if they </a:t>
            </a:r>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are spelled differently)</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6" name="Shape 226"/>
        <p:cNvGrpSpPr/>
        <p:nvPr/>
      </p:nvGrpSpPr>
      <p:grpSpPr>
        <a:xfrm>
          <a:off x="0" y="0"/>
          <a:ext cx="0" cy="0"/>
          <a:chOff x="0" y="0"/>
          <a:chExt cx="0" cy="0"/>
        </a:xfrm>
      </p:grpSpPr>
      <p:pic>
        <p:nvPicPr>
          <p:cNvPr id="227" name="Google Shape;227;p27"/>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pic>
        <p:nvPicPr>
          <p:cNvPr id="228" name="Google Shape;228;p27"/>
          <p:cNvPicPr preferRelativeResize="0"/>
          <p:nvPr/>
        </p:nvPicPr>
        <p:blipFill rotWithShape="1">
          <a:blip r:embed="rId5">
            <a:alphaModFix/>
          </a:blip>
          <a:srcRect b="0" l="0" r="0" t="0"/>
          <a:stretch/>
        </p:blipFill>
        <p:spPr>
          <a:xfrm>
            <a:off x="1725683" y="1372668"/>
            <a:ext cx="5692633" cy="321591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3" name="Shape 233"/>
        <p:cNvGrpSpPr/>
        <p:nvPr/>
      </p:nvGrpSpPr>
      <p:grpSpPr>
        <a:xfrm>
          <a:off x="0" y="0"/>
          <a:ext cx="0" cy="0"/>
          <a:chOff x="0" y="0"/>
          <a:chExt cx="0" cy="0"/>
        </a:xfrm>
      </p:grpSpPr>
      <p:pic>
        <p:nvPicPr>
          <p:cNvPr id="234" name="Google Shape;234;p28"/>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235" name="Google Shape;235;p28"/>
          <p:cNvSpPr txBox="1"/>
          <p:nvPr/>
        </p:nvSpPr>
        <p:spPr>
          <a:xfrm>
            <a:off x="78060" y="1719345"/>
            <a:ext cx="2932770" cy="22467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e. Now, proceed to the </a:t>
            </a:r>
            <a:r>
              <a:rPr b="1" i="0" lang="en-MY" sz="1400" u="none" cap="none" strike="noStrike">
                <a:solidFill>
                  <a:srgbClr val="000000"/>
                </a:solidFill>
                <a:latin typeface="Poppins"/>
                <a:ea typeface="Poppins"/>
                <a:cs typeface="Poppins"/>
                <a:sym typeface="Poppins"/>
              </a:rPr>
              <a:t>author keyword column.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Select </a:t>
            </a:r>
            <a:r>
              <a:rPr b="1" i="0" lang="en-MY" sz="1400" u="none" cap="none" strike="noStrike">
                <a:solidFill>
                  <a:srgbClr val="000000"/>
                </a:solidFill>
                <a:latin typeface="Poppins"/>
                <a:ea typeface="Poppins"/>
                <a:cs typeface="Poppins"/>
                <a:sym typeface="Poppins"/>
              </a:rPr>
              <a:t>Edit cells </a:t>
            </a:r>
            <a:r>
              <a:rPr b="0" i="0" lang="en-MY" sz="1400" u="none" cap="none" strike="noStrike">
                <a:solidFill>
                  <a:srgbClr val="000000"/>
                </a:solidFill>
                <a:latin typeface="Poppins"/>
                <a:ea typeface="Poppins"/>
                <a:cs typeface="Poppins"/>
                <a:sym typeface="Poppins"/>
              </a:rPr>
              <a:t>to </a:t>
            </a:r>
            <a:r>
              <a:rPr b="1" i="0" lang="en-MY" sz="1400" u="none" cap="none" strike="noStrike">
                <a:solidFill>
                  <a:srgbClr val="000000"/>
                </a:solidFill>
                <a:latin typeface="Poppins"/>
                <a:ea typeface="Poppins"/>
                <a:cs typeface="Poppins"/>
                <a:sym typeface="Poppins"/>
              </a:rPr>
              <a:t>Join </a:t>
            </a:r>
            <a:endParaRPr/>
          </a:p>
          <a:p>
            <a:pPr indent="0" lvl="0" marL="0" marR="0" rtl="0" algn="l">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multi-valued cells.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Enter a </a:t>
            </a:r>
            <a:r>
              <a:rPr b="1" i="0" lang="en-MY" sz="1400" u="none" cap="none" strike="noStrike">
                <a:solidFill>
                  <a:srgbClr val="000000"/>
                </a:solidFill>
                <a:latin typeface="Poppins"/>
                <a:ea typeface="Poppins"/>
                <a:cs typeface="Poppins"/>
                <a:sym typeface="Poppins"/>
              </a:rPr>
              <a:t>semicolon and a space </a:t>
            </a:r>
            <a:r>
              <a:rPr b="0" i="0" lang="en-MY" sz="1400" u="none" cap="none" strike="noStrike">
                <a:solidFill>
                  <a:srgbClr val="000000"/>
                </a:solidFill>
                <a:latin typeface="Poppins"/>
                <a:ea typeface="Poppins"/>
                <a:cs typeface="Poppins"/>
                <a:sym typeface="Poppins"/>
              </a:rPr>
              <a:t>(</a:t>
            </a:r>
            <a:r>
              <a:rPr b="1" i="0" lang="en-MY" sz="1400" u="none" cap="none" strike="noStrike">
                <a:solidFill>
                  <a:srgbClr val="000000"/>
                </a:solidFill>
                <a:latin typeface="Poppins"/>
                <a:ea typeface="Poppins"/>
                <a:cs typeface="Poppins"/>
                <a:sym typeface="Poppins"/>
              </a:rPr>
              <a:t>;</a:t>
            </a:r>
            <a:r>
              <a:rPr b="0" i="0" lang="en-MY" sz="1400" u="none" cap="none" strike="noStrike">
                <a:solidFill>
                  <a:srgbClr val="000000"/>
                </a:solidFill>
                <a:latin typeface="Poppins"/>
                <a:ea typeface="Poppins"/>
                <a:cs typeface="Poppins"/>
                <a:sym typeface="Poppins"/>
              </a:rPr>
              <a:t>) in the separator box.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Then, proceed to click on </a:t>
            </a:r>
            <a:r>
              <a:rPr b="1" i="0" lang="en-MY" sz="1400" u="none" cap="none" strike="noStrike">
                <a:solidFill>
                  <a:srgbClr val="000000"/>
                </a:solidFill>
                <a:latin typeface="Poppins"/>
                <a:ea typeface="Poppins"/>
                <a:cs typeface="Poppins"/>
                <a:sym typeface="Poppins"/>
              </a:rPr>
              <a:t>ok</a:t>
            </a:r>
            <a:r>
              <a:rPr b="0" i="0" lang="en-MY" sz="1400" u="none" cap="none" strike="noStrike">
                <a:solidFill>
                  <a:srgbClr val="000000"/>
                </a:solidFill>
                <a:latin typeface="Poppins"/>
                <a:ea typeface="Poppins"/>
                <a:cs typeface="Poppins"/>
                <a:sym typeface="Poppins"/>
              </a:rPr>
              <a:t>.</a:t>
            </a:r>
            <a:endParaRPr/>
          </a:p>
        </p:txBody>
      </p:sp>
      <p:pic>
        <p:nvPicPr>
          <p:cNvPr id="236" name="Google Shape;236;p28"/>
          <p:cNvPicPr preferRelativeResize="0"/>
          <p:nvPr/>
        </p:nvPicPr>
        <p:blipFill rotWithShape="1">
          <a:blip r:embed="rId5">
            <a:alphaModFix/>
          </a:blip>
          <a:srcRect b="0" l="0" r="0" t="0"/>
          <a:stretch/>
        </p:blipFill>
        <p:spPr>
          <a:xfrm>
            <a:off x="3312341" y="1393106"/>
            <a:ext cx="5753599" cy="336833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1" name="Shape 241"/>
        <p:cNvGrpSpPr/>
        <p:nvPr/>
      </p:nvGrpSpPr>
      <p:grpSpPr>
        <a:xfrm>
          <a:off x="0" y="0"/>
          <a:ext cx="0" cy="0"/>
          <a:chOff x="0" y="0"/>
          <a:chExt cx="0" cy="0"/>
        </a:xfrm>
      </p:grpSpPr>
      <p:pic>
        <p:nvPicPr>
          <p:cNvPr id="242" name="Google Shape;242;p29"/>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243" name="Google Shape;243;p29"/>
          <p:cNvSpPr txBox="1"/>
          <p:nvPr/>
        </p:nvSpPr>
        <p:spPr>
          <a:xfrm>
            <a:off x="152399" y="2199239"/>
            <a:ext cx="2850996"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f. Lastly, </a:t>
            </a:r>
            <a:r>
              <a:rPr b="1" i="0" lang="en-MY" sz="1400" u="none" cap="none" strike="noStrike">
                <a:solidFill>
                  <a:srgbClr val="000000"/>
                </a:solidFill>
                <a:latin typeface="Poppins"/>
                <a:ea typeface="Poppins"/>
                <a:cs typeface="Poppins"/>
                <a:sym typeface="Poppins"/>
              </a:rPr>
              <a:t>export the file to CSV </a:t>
            </a:r>
            <a:r>
              <a:rPr b="0" i="0" lang="en-MY" sz="1400" u="none" cap="none" strike="noStrike">
                <a:solidFill>
                  <a:srgbClr val="000000"/>
                </a:solidFill>
                <a:latin typeface="Poppins"/>
                <a:ea typeface="Poppins"/>
                <a:cs typeface="Poppins"/>
                <a:sym typeface="Poppins"/>
              </a:rPr>
              <a:t>(Common Separated Value) and rename it as </a:t>
            </a:r>
            <a:endParaRPr/>
          </a:p>
          <a:p>
            <a:pPr indent="0" lvl="0" marL="0" marR="0" rtl="0" algn="l">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openrefinetruncated.</a:t>
            </a:r>
            <a:endParaRPr/>
          </a:p>
        </p:txBody>
      </p:sp>
      <p:pic>
        <p:nvPicPr>
          <p:cNvPr id="244" name="Google Shape;244;p29"/>
          <p:cNvPicPr preferRelativeResize="0"/>
          <p:nvPr/>
        </p:nvPicPr>
        <p:blipFill rotWithShape="1">
          <a:blip r:embed="rId5">
            <a:alphaModFix/>
          </a:blip>
          <a:srcRect b="0" l="0" r="0" t="0"/>
          <a:stretch/>
        </p:blipFill>
        <p:spPr>
          <a:xfrm>
            <a:off x="3337057" y="1374427"/>
            <a:ext cx="5806943" cy="337595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9" name="Shape 249"/>
        <p:cNvGrpSpPr/>
        <p:nvPr/>
      </p:nvGrpSpPr>
      <p:grpSpPr>
        <a:xfrm>
          <a:off x="0" y="0"/>
          <a:ext cx="0" cy="0"/>
          <a:chOff x="0" y="0"/>
          <a:chExt cx="0" cy="0"/>
        </a:xfrm>
      </p:grpSpPr>
      <p:pic>
        <p:nvPicPr>
          <p:cNvPr id="250" name="Google Shape;250;p30"/>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251" name="Google Shape;251;p30"/>
          <p:cNvSpPr txBox="1"/>
          <p:nvPr/>
        </p:nvSpPr>
        <p:spPr>
          <a:xfrm>
            <a:off x="3118625" y="1128697"/>
            <a:ext cx="5661102" cy="35394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1"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*Unblock Macros in Excel</a:t>
            </a:r>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 Close the Excel file</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 In File Explorer, browser to the location where the file is located</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 Right-click the file, and select Properties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 In the Properties dialog box, check the unblock box and then click </a:t>
            </a:r>
            <a:r>
              <a:rPr b="1" i="0" lang="en-MY" sz="1400" u="none" cap="none" strike="noStrike">
                <a:solidFill>
                  <a:srgbClr val="000000"/>
                </a:solidFill>
                <a:latin typeface="Poppins"/>
                <a:ea typeface="Poppins"/>
                <a:cs typeface="Poppins"/>
                <a:sym typeface="Poppins"/>
              </a:rPr>
              <a:t>ok</a:t>
            </a:r>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 Click the File, in the Security Warning area, click </a:t>
            </a:r>
            <a:r>
              <a:rPr b="1" i="0" lang="en-MY" sz="1400" u="none" cap="none" strike="noStrike">
                <a:solidFill>
                  <a:srgbClr val="000000"/>
                </a:solidFill>
                <a:latin typeface="Poppins"/>
                <a:ea typeface="Poppins"/>
                <a:cs typeface="Poppins"/>
                <a:sym typeface="Poppins"/>
              </a:rPr>
              <a:t>Enable Content</a:t>
            </a:r>
            <a:endParaRPr/>
          </a:p>
        </p:txBody>
      </p:sp>
      <p:sp>
        <p:nvSpPr>
          <p:cNvPr id="252" name="Google Shape;252;p30"/>
          <p:cNvSpPr txBox="1"/>
          <p:nvPr/>
        </p:nvSpPr>
        <p:spPr>
          <a:xfrm>
            <a:off x="130099" y="2508395"/>
            <a:ext cx="45720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Bibliomagika Analysis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7" name="Shape 257"/>
        <p:cNvGrpSpPr/>
        <p:nvPr/>
      </p:nvGrpSpPr>
      <p:grpSpPr>
        <a:xfrm>
          <a:off x="0" y="0"/>
          <a:ext cx="0" cy="0"/>
          <a:chOff x="0" y="0"/>
          <a:chExt cx="0" cy="0"/>
        </a:xfrm>
      </p:grpSpPr>
      <p:pic>
        <p:nvPicPr>
          <p:cNvPr id="258" name="Google Shape;258;p31"/>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259" name="Google Shape;259;p31"/>
          <p:cNvSpPr txBox="1"/>
          <p:nvPr/>
        </p:nvSpPr>
        <p:spPr>
          <a:xfrm>
            <a:off x="81775" y="2001696"/>
            <a:ext cx="3196683"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Getting Start with Bibliomagika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 Open Scopus exported Refine values.csv file and then copy</a:t>
            </a:r>
            <a:endParaRPr/>
          </a:p>
        </p:txBody>
      </p:sp>
      <p:pic>
        <p:nvPicPr>
          <p:cNvPr id="260" name="Google Shape;260;p31"/>
          <p:cNvPicPr preferRelativeResize="0"/>
          <p:nvPr/>
        </p:nvPicPr>
        <p:blipFill rotWithShape="1">
          <a:blip r:embed="rId5">
            <a:alphaModFix/>
          </a:blip>
          <a:srcRect b="0" l="0" r="0" t="0"/>
          <a:stretch/>
        </p:blipFill>
        <p:spPr>
          <a:xfrm>
            <a:off x="3055434" y="960219"/>
            <a:ext cx="6105072" cy="411515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5" name="Shape 265"/>
        <p:cNvGrpSpPr/>
        <p:nvPr/>
      </p:nvGrpSpPr>
      <p:grpSpPr>
        <a:xfrm>
          <a:off x="0" y="0"/>
          <a:ext cx="0" cy="0"/>
          <a:chOff x="0" y="0"/>
          <a:chExt cx="0" cy="0"/>
        </a:xfrm>
      </p:grpSpPr>
      <p:pic>
        <p:nvPicPr>
          <p:cNvPr id="266" name="Google Shape;266;p32"/>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267" name="Google Shape;267;p32"/>
          <p:cNvSpPr txBox="1"/>
          <p:nvPr/>
        </p:nvSpPr>
        <p:spPr>
          <a:xfrm>
            <a:off x="327102" y="987474"/>
            <a:ext cx="8333678"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Paste into BilioMagika </a:t>
            </a:r>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 Open BilioMagika, then paste the Scopus exported Refine values.csv file into BilioMagika</a:t>
            </a:r>
            <a:endParaRPr b="0" i="0" sz="1400" u="none" cap="none" strike="noStrike">
              <a:solidFill>
                <a:srgbClr val="000000"/>
              </a:solidFill>
              <a:latin typeface="Poppins"/>
              <a:ea typeface="Poppins"/>
              <a:cs typeface="Poppins"/>
              <a:sym typeface="Poppins"/>
            </a:endParaRPr>
          </a:p>
        </p:txBody>
      </p:sp>
      <p:pic>
        <p:nvPicPr>
          <p:cNvPr id="268" name="Google Shape;268;p32"/>
          <p:cNvPicPr preferRelativeResize="0"/>
          <p:nvPr/>
        </p:nvPicPr>
        <p:blipFill rotWithShape="1">
          <a:blip r:embed="rId5">
            <a:alphaModFix/>
          </a:blip>
          <a:srcRect b="0" l="0" r="0" t="0"/>
          <a:stretch/>
        </p:blipFill>
        <p:spPr>
          <a:xfrm>
            <a:off x="1312315" y="1816403"/>
            <a:ext cx="6363251" cy="320191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3" name="Shape 273"/>
        <p:cNvGrpSpPr/>
        <p:nvPr/>
      </p:nvGrpSpPr>
      <p:grpSpPr>
        <a:xfrm>
          <a:off x="0" y="0"/>
          <a:ext cx="0" cy="0"/>
          <a:chOff x="0" y="0"/>
          <a:chExt cx="0" cy="0"/>
        </a:xfrm>
      </p:grpSpPr>
      <p:pic>
        <p:nvPicPr>
          <p:cNvPr id="274" name="Google Shape;274;p33"/>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pic>
        <p:nvPicPr>
          <p:cNvPr id="275" name="Google Shape;275;p33"/>
          <p:cNvPicPr preferRelativeResize="0"/>
          <p:nvPr/>
        </p:nvPicPr>
        <p:blipFill rotWithShape="1">
          <a:blip r:embed="rId5">
            <a:alphaModFix/>
          </a:blip>
          <a:srcRect b="0" l="0" r="0" t="0"/>
          <a:stretch/>
        </p:blipFill>
        <p:spPr>
          <a:xfrm>
            <a:off x="1100789" y="1274345"/>
            <a:ext cx="6942422" cy="335309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pic>
        <p:nvPicPr>
          <p:cNvPr id="80" name="Google Shape;80;p1"/>
          <p:cNvPicPr preferRelativeResize="0"/>
          <p:nvPr/>
        </p:nvPicPr>
        <p:blipFill rotWithShape="1">
          <a:blip r:embed="rId3">
            <a:alphaModFix/>
          </a:blip>
          <a:srcRect b="0" l="0" r="0" t="0"/>
          <a:stretch/>
        </p:blipFill>
        <p:spPr>
          <a:xfrm>
            <a:off x="0" y="0"/>
            <a:ext cx="3322650" cy="5143500"/>
          </a:xfrm>
          <a:prstGeom prst="rect">
            <a:avLst/>
          </a:prstGeom>
          <a:noFill/>
          <a:ln>
            <a:noFill/>
          </a:ln>
        </p:spPr>
      </p:pic>
      <p:sp>
        <p:nvSpPr>
          <p:cNvPr id="81" name="Google Shape;81;p1"/>
          <p:cNvSpPr txBox="1"/>
          <p:nvPr/>
        </p:nvSpPr>
        <p:spPr>
          <a:xfrm>
            <a:off x="70494" y="1516671"/>
            <a:ext cx="3044000" cy="1612719"/>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3200"/>
              <a:buFont typeface="Arial"/>
              <a:buNone/>
            </a:pPr>
            <a:r>
              <a:rPr b="1" i="0" lang="en-MY" sz="2900" u="none" cap="none" strike="noStrike">
                <a:solidFill>
                  <a:srgbClr val="FFFFFF"/>
                </a:solidFill>
                <a:latin typeface="Poppins"/>
                <a:ea typeface="Poppins"/>
                <a:cs typeface="Poppins"/>
                <a:sym typeface="Poppins"/>
              </a:rPr>
              <a:t>INTRODUCTION TO BIBLIOMETRIC ANALYSIS</a:t>
            </a:r>
            <a:endParaRPr b="1" i="0" sz="1400" u="none" cap="none" strike="noStrike">
              <a:solidFill>
                <a:srgbClr val="000000"/>
              </a:solidFill>
              <a:latin typeface="Century Gothic"/>
              <a:ea typeface="Century Gothic"/>
              <a:cs typeface="Century Gothic"/>
              <a:sym typeface="Century Gothic"/>
            </a:endParaRPr>
          </a:p>
        </p:txBody>
      </p:sp>
      <p:pic>
        <p:nvPicPr>
          <p:cNvPr id="82" name="Google Shape;82;p1"/>
          <p:cNvPicPr preferRelativeResize="0"/>
          <p:nvPr/>
        </p:nvPicPr>
        <p:blipFill rotWithShape="1">
          <a:blip r:embed="rId4">
            <a:alphaModFix/>
          </a:blip>
          <a:srcRect b="0" l="0" r="0" t="0"/>
          <a:stretch/>
        </p:blipFill>
        <p:spPr>
          <a:xfrm>
            <a:off x="315468" y="350184"/>
            <a:ext cx="2326988" cy="357206"/>
          </a:xfrm>
          <a:prstGeom prst="rect">
            <a:avLst/>
          </a:prstGeom>
          <a:noFill/>
          <a:ln>
            <a:noFill/>
          </a:ln>
        </p:spPr>
      </p:pic>
      <p:pic>
        <p:nvPicPr>
          <p:cNvPr id="83" name="Google Shape;83;p1"/>
          <p:cNvPicPr preferRelativeResize="0"/>
          <p:nvPr/>
        </p:nvPicPr>
        <p:blipFill rotWithShape="1">
          <a:blip r:embed="rId5">
            <a:alphaModFix/>
          </a:blip>
          <a:srcRect b="0" l="0" r="0" t="0"/>
          <a:stretch/>
        </p:blipFill>
        <p:spPr>
          <a:xfrm>
            <a:off x="3322650" y="1034801"/>
            <a:ext cx="5464013" cy="288061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0" name="Shape 280"/>
        <p:cNvGrpSpPr/>
        <p:nvPr/>
      </p:nvGrpSpPr>
      <p:grpSpPr>
        <a:xfrm>
          <a:off x="0" y="0"/>
          <a:ext cx="0" cy="0"/>
          <a:chOff x="0" y="0"/>
          <a:chExt cx="0" cy="0"/>
        </a:xfrm>
      </p:grpSpPr>
      <p:pic>
        <p:nvPicPr>
          <p:cNvPr id="281" name="Google Shape;281;p34"/>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282" name="Google Shape;282;p34"/>
          <p:cNvSpPr txBox="1"/>
          <p:nvPr/>
        </p:nvSpPr>
        <p:spPr>
          <a:xfrm>
            <a:off x="394010" y="1496931"/>
            <a:ext cx="7664604"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Copy Scopus Truncated File  </a:t>
            </a:r>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 Open the scopus TRUNCATED.cvs file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 Copy use same technique as above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 Click the corner arrow box until turns green then right click the mouse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 Then click copy and paste into BiblioMagika file at Scopus NEW TRUNCATED.csv</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7" name="Shape 287"/>
        <p:cNvGrpSpPr/>
        <p:nvPr/>
      </p:nvGrpSpPr>
      <p:grpSpPr>
        <a:xfrm>
          <a:off x="0" y="0"/>
          <a:ext cx="0" cy="0"/>
          <a:chOff x="0" y="0"/>
          <a:chExt cx="0" cy="0"/>
        </a:xfrm>
      </p:grpSpPr>
      <p:pic>
        <p:nvPicPr>
          <p:cNvPr id="288" name="Google Shape;288;p35"/>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pic>
        <p:nvPicPr>
          <p:cNvPr id="289" name="Google Shape;289;p35"/>
          <p:cNvPicPr preferRelativeResize="0"/>
          <p:nvPr/>
        </p:nvPicPr>
        <p:blipFill rotWithShape="1">
          <a:blip r:embed="rId5">
            <a:alphaModFix/>
          </a:blip>
          <a:srcRect b="0" l="0" r="0" t="0"/>
          <a:stretch/>
        </p:blipFill>
        <p:spPr>
          <a:xfrm>
            <a:off x="576956" y="1063658"/>
            <a:ext cx="7140559" cy="38636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4" name="Shape 294"/>
        <p:cNvGrpSpPr/>
        <p:nvPr/>
      </p:nvGrpSpPr>
      <p:grpSpPr>
        <a:xfrm>
          <a:off x="0" y="0"/>
          <a:ext cx="0" cy="0"/>
          <a:chOff x="0" y="0"/>
          <a:chExt cx="0" cy="0"/>
        </a:xfrm>
      </p:grpSpPr>
      <p:pic>
        <p:nvPicPr>
          <p:cNvPr id="295" name="Google Shape;295;p36"/>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pic>
        <p:nvPicPr>
          <p:cNvPr id="296" name="Google Shape;296;p36"/>
          <p:cNvPicPr preferRelativeResize="0"/>
          <p:nvPr/>
        </p:nvPicPr>
        <p:blipFill rotWithShape="1">
          <a:blip r:embed="rId5">
            <a:alphaModFix/>
          </a:blip>
          <a:srcRect b="0" l="0" r="0" t="0"/>
          <a:stretch/>
        </p:blipFill>
        <p:spPr>
          <a:xfrm>
            <a:off x="828417" y="1083083"/>
            <a:ext cx="7026249" cy="379508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1" name="Shape 301"/>
        <p:cNvGrpSpPr/>
        <p:nvPr/>
      </p:nvGrpSpPr>
      <p:grpSpPr>
        <a:xfrm>
          <a:off x="0" y="0"/>
          <a:ext cx="0" cy="0"/>
          <a:chOff x="0" y="0"/>
          <a:chExt cx="0" cy="0"/>
        </a:xfrm>
      </p:grpSpPr>
      <p:pic>
        <p:nvPicPr>
          <p:cNvPr id="302" name="Google Shape;302;p37"/>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pic>
        <p:nvPicPr>
          <p:cNvPr id="303" name="Google Shape;303;p37"/>
          <p:cNvPicPr preferRelativeResize="0"/>
          <p:nvPr/>
        </p:nvPicPr>
        <p:blipFill rotWithShape="1">
          <a:blip r:embed="rId5">
            <a:alphaModFix/>
          </a:blip>
          <a:srcRect b="0" l="0" r="0" t="0"/>
          <a:stretch/>
        </p:blipFill>
        <p:spPr>
          <a:xfrm>
            <a:off x="1032870" y="1043586"/>
            <a:ext cx="6721422" cy="398189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8" name="Shape 308"/>
        <p:cNvGrpSpPr/>
        <p:nvPr/>
      </p:nvGrpSpPr>
      <p:grpSpPr>
        <a:xfrm>
          <a:off x="0" y="0"/>
          <a:ext cx="0" cy="0"/>
          <a:chOff x="0" y="0"/>
          <a:chExt cx="0" cy="0"/>
        </a:xfrm>
      </p:grpSpPr>
      <p:pic>
        <p:nvPicPr>
          <p:cNvPr id="309" name="Google Shape;309;p38"/>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310" name="Google Shape;310;p38"/>
          <p:cNvSpPr txBox="1"/>
          <p:nvPr/>
        </p:nvSpPr>
        <p:spPr>
          <a:xfrm>
            <a:off x="74342" y="1545181"/>
            <a:ext cx="3988420" cy="24622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HOW TO ANALYSE USING VOSVIEWER </a:t>
            </a:r>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Poppins"/>
              <a:ea typeface="Poppins"/>
              <a:cs typeface="Poppins"/>
              <a:sym typeface="Poppins"/>
            </a:endParaRPr>
          </a:p>
          <a:p>
            <a:pPr indent="-342900" lvl="0" marL="342900" marR="0" rtl="0" algn="l">
              <a:lnSpc>
                <a:spcPct val="100000"/>
              </a:lnSpc>
              <a:spcBef>
                <a:spcPts val="0"/>
              </a:spcBef>
              <a:spcAft>
                <a:spcPts val="0"/>
              </a:spcAft>
              <a:buClr>
                <a:srgbClr val="000000"/>
              </a:buClr>
              <a:buSzPts val="1400"/>
              <a:buFont typeface="Arial"/>
              <a:buAutoNum type="arabicPeriod"/>
            </a:pPr>
            <a:r>
              <a:rPr b="0" i="0" lang="en-MY" sz="1400" u="none" cap="none" strike="noStrike">
                <a:solidFill>
                  <a:srgbClr val="000000"/>
                </a:solidFill>
                <a:latin typeface="Poppins"/>
                <a:ea typeface="Poppins"/>
                <a:cs typeface="Poppins"/>
                <a:sym typeface="Poppins"/>
              </a:rPr>
              <a:t>Install </a:t>
            </a:r>
            <a:r>
              <a:rPr b="1" i="0" lang="en-MY" sz="1400" u="none" cap="none" strike="noStrike">
                <a:solidFill>
                  <a:srgbClr val="000000"/>
                </a:solidFill>
                <a:latin typeface="Poppins"/>
                <a:ea typeface="Poppins"/>
                <a:cs typeface="Poppins"/>
                <a:sym typeface="Poppins"/>
              </a:rPr>
              <a:t>VOSviewer</a:t>
            </a:r>
            <a:r>
              <a:rPr b="0" i="0" lang="en-MY" sz="1400" u="none" cap="none" strike="noStrike">
                <a:solidFill>
                  <a:srgbClr val="000000"/>
                </a:solidFill>
                <a:latin typeface="Poppins"/>
                <a:ea typeface="Poppins"/>
                <a:cs typeface="Poppins"/>
                <a:sym typeface="Poppins"/>
              </a:rPr>
              <a:t> → </a:t>
            </a:r>
            <a:r>
              <a:rPr b="0" i="0" lang="en-MY" sz="1400" u="sng" cap="none" strike="noStrike">
                <a:solidFill>
                  <a:srgbClr val="000000"/>
                </a:solidFill>
                <a:latin typeface="Poppins"/>
                <a:ea typeface="Poppins"/>
                <a:cs typeface="Poppins"/>
                <a:sym typeface="Poppins"/>
                <a:hlinkClick r:id="rId5">
                  <a:extLst>
                    <a:ext uri="{A12FA001-AC4F-418D-AE19-62706E023703}">
                      <ahyp:hlinkClr val="tx"/>
                    </a:ext>
                  </a:extLst>
                </a:hlinkClick>
              </a:rPr>
              <a:t>https://www.vosviewer.com/download</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 </a:t>
            </a:r>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2. Open </a:t>
            </a:r>
            <a:r>
              <a:rPr b="1" i="0" lang="en-MY" sz="1400" u="none" cap="none" strike="noStrike">
                <a:solidFill>
                  <a:srgbClr val="000000"/>
                </a:solidFill>
                <a:latin typeface="Poppins"/>
                <a:ea typeface="Poppins"/>
                <a:cs typeface="Poppins"/>
                <a:sym typeface="Poppins"/>
              </a:rPr>
              <a:t>VOSviewer</a:t>
            </a:r>
            <a:r>
              <a:rPr b="0" i="0" lang="en-MY" sz="1400" u="none" cap="none" strike="noStrike">
                <a:solidFill>
                  <a:srgbClr val="000000"/>
                </a:solidFill>
                <a:latin typeface="Poppins"/>
                <a:ea typeface="Poppins"/>
                <a:cs typeface="Poppins"/>
                <a:sym typeface="Poppins"/>
              </a:rPr>
              <a:t>. Under the file column, choose </a:t>
            </a:r>
            <a:r>
              <a:rPr b="1" i="0" lang="en-MY" sz="1400" u="none" cap="none" strike="noStrike">
                <a:solidFill>
                  <a:srgbClr val="000000"/>
                </a:solidFill>
                <a:latin typeface="Poppins"/>
                <a:ea typeface="Poppins"/>
                <a:cs typeface="Poppins"/>
                <a:sym typeface="Poppins"/>
              </a:rPr>
              <a:t>Create</a:t>
            </a:r>
            <a:r>
              <a:rPr b="0" i="0" lang="en-MY" sz="1400" u="none" cap="none" strike="noStrike">
                <a:solidFill>
                  <a:srgbClr val="000000"/>
                </a:solidFill>
                <a:latin typeface="Poppins"/>
                <a:ea typeface="Poppins"/>
                <a:cs typeface="Poppins"/>
                <a:sym typeface="Poppins"/>
              </a:rPr>
              <a:t>.</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3. In the type of data, select </a:t>
            </a:r>
            <a:endParaRPr/>
          </a:p>
          <a:p>
            <a:pPr indent="0" lvl="0" marL="0" marR="0" rtl="0" algn="l">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Create a map based on bibliographic data.</a:t>
            </a:r>
            <a:r>
              <a:rPr b="0" i="0" lang="en-MY" sz="1400" u="none" cap="none" strike="noStrike">
                <a:solidFill>
                  <a:srgbClr val="000000"/>
                </a:solidFill>
                <a:latin typeface="Poppins"/>
                <a:ea typeface="Poppins"/>
                <a:cs typeface="Poppins"/>
                <a:sym typeface="Poppins"/>
              </a:rPr>
              <a:t> Click </a:t>
            </a:r>
            <a:r>
              <a:rPr b="1" i="0" lang="en-MY" sz="1400" u="none" cap="none" strike="noStrike">
                <a:solidFill>
                  <a:srgbClr val="000000"/>
                </a:solidFill>
                <a:latin typeface="Poppins"/>
                <a:ea typeface="Poppins"/>
                <a:cs typeface="Poppins"/>
                <a:sym typeface="Poppins"/>
              </a:rPr>
              <a:t>Next</a:t>
            </a:r>
            <a:r>
              <a:rPr b="0" i="0" lang="en-MY" sz="1400" u="none" cap="none" strike="noStrike">
                <a:solidFill>
                  <a:srgbClr val="000000"/>
                </a:solidFill>
                <a:latin typeface="Poppins"/>
                <a:ea typeface="Poppins"/>
                <a:cs typeface="Poppins"/>
                <a:sym typeface="Poppins"/>
              </a:rPr>
              <a:t> </a:t>
            </a:r>
            <a:endParaRPr/>
          </a:p>
        </p:txBody>
      </p:sp>
      <p:pic>
        <p:nvPicPr>
          <p:cNvPr id="311" name="Google Shape;311;p38"/>
          <p:cNvPicPr preferRelativeResize="0"/>
          <p:nvPr/>
        </p:nvPicPr>
        <p:blipFill rotWithShape="1">
          <a:blip r:embed="rId6">
            <a:alphaModFix/>
          </a:blip>
          <a:srcRect b="0" l="0" r="0" t="0"/>
          <a:stretch/>
        </p:blipFill>
        <p:spPr>
          <a:xfrm>
            <a:off x="4007005" y="1369791"/>
            <a:ext cx="5136995" cy="347727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6" name="Shape 316"/>
        <p:cNvGrpSpPr/>
        <p:nvPr/>
      </p:nvGrpSpPr>
      <p:grpSpPr>
        <a:xfrm>
          <a:off x="0" y="0"/>
          <a:ext cx="0" cy="0"/>
          <a:chOff x="0" y="0"/>
          <a:chExt cx="0" cy="0"/>
        </a:xfrm>
      </p:grpSpPr>
      <p:pic>
        <p:nvPicPr>
          <p:cNvPr id="317" name="Google Shape;317;p39"/>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318" name="Google Shape;318;p39"/>
          <p:cNvSpPr txBox="1"/>
          <p:nvPr/>
        </p:nvSpPr>
        <p:spPr>
          <a:xfrm>
            <a:off x="1060175" y="1091405"/>
            <a:ext cx="674567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3. Select Read Data from the bibliographic database file, then click </a:t>
            </a:r>
            <a:r>
              <a:rPr b="1" i="0" lang="en-MY" sz="1400" u="none" cap="none" strike="noStrike">
                <a:solidFill>
                  <a:srgbClr val="000000"/>
                </a:solidFill>
                <a:latin typeface="Poppins"/>
                <a:ea typeface="Poppins"/>
                <a:cs typeface="Poppins"/>
                <a:sym typeface="Poppins"/>
              </a:rPr>
              <a:t>Next</a:t>
            </a:r>
            <a:r>
              <a:rPr b="0" i="0" lang="en-MY" sz="1400" u="none" cap="none" strike="noStrike">
                <a:solidFill>
                  <a:srgbClr val="000000"/>
                </a:solidFill>
                <a:latin typeface="Poppins"/>
                <a:ea typeface="Poppins"/>
                <a:cs typeface="Poppins"/>
                <a:sym typeface="Poppins"/>
              </a:rPr>
              <a:t>. </a:t>
            </a:r>
            <a:endParaRPr/>
          </a:p>
        </p:txBody>
      </p:sp>
      <p:pic>
        <p:nvPicPr>
          <p:cNvPr id="319" name="Google Shape;319;p39"/>
          <p:cNvPicPr preferRelativeResize="0"/>
          <p:nvPr/>
        </p:nvPicPr>
        <p:blipFill rotWithShape="1">
          <a:blip r:embed="rId5">
            <a:alphaModFix/>
          </a:blip>
          <a:srcRect b="0" l="0" r="0" t="0"/>
          <a:stretch/>
        </p:blipFill>
        <p:spPr>
          <a:xfrm>
            <a:off x="1521231" y="1623121"/>
            <a:ext cx="5997460" cy="317019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4" name="Shape 324"/>
        <p:cNvGrpSpPr/>
        <p:nvPr/>
      </p:nvGrpSpPr>
      <p:grpSpPr>
        <a:xfrm>
          <a:off x="0" y="0"/>
          <a:ext cx="0" cy="0"/>
          <a:chOff x="0" y="0"/>
          <a:chExt cx="0" cy="0"/>
        </a:xfrm>
      </p:grpSpPr>
      <p:pic>
        <p:nvPicPr>
          <p:cNvPr id="325" name="Google Shape;325;p40"/>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326" name="Google Shape;326;p40"/>
          <p:cNvSpPr txBox="1"/>
          <p:nvPr/>
        </p:nvSpPr>
        <p:spPr>
          <a:xfrm>
            <a:off x="576956" y="1043156"/>
            <a:ext cx="8284545" cy="52322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4. Select the files based on your data source and upload the refined/cleaned data. The select </a:t>
            </a:r>
            <a:r>
              <a:rPr b="1" i="0" lang="en-MY" sz="1400" u="none" cap="none" strike="noStrike">
                <a:solidFill>
                  <a:srgbClr val="000000"/>
                </a:solidFill>
                <a:latin typeface="Poppins"/>
                <a:ea typeface="Poppins"/>
                <a:cs typeface="Poppins"/>
                <a:sym typeface="Poppins"/>
              </a:rPr>
              <a:t>NEXT</a:t>
            </a:r>
            <a:endParaRPr/>
          </a:p>
        </p:txBody>
      </p:sp>
      <p:pic>
        <p:nvPicPr>
          <p:cNvPr id="327" name="Google Shape;327;p40"/>
          <p:cNvPicPr preferRelativeResize="0"/>
          <p:nvPr/>
        </p:nvPicPr>
        <p:blipFill rotWithShape="1">
          <a:blip r:embed="rId5">
            <a:alphaModFix/>
          </a:blip>
          <a:srcRect b="0" l="0" r="0" t="0"/>
          <a:stretch/>
        </p:blipFill>
        <p:spPr>
          <a:xfrm>
            <a:off x="1740450" y="1661225"/>
            <a:ext cx="5997460" cy="313209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2" name="Shape 332"/>
        <p:cNvGrpSpPr/>
        <p:nvPr/>
      </p:nvGrpSpPr>
      <p:grpSpPr>
        <a:xfrm>
          <a:off x="0" y="0"/>
          <a:ext cx="0" cy="0"/>
          <a:chOff x="0" y="0"/>
          <a:chExt cx="0" cy="0"/>
        </a:xfrm>
      </p:grpSpPr>
      <p:pic>
        <p:nvPicPr>
          <p:cNvPr id="333" name="Google Shape;333;p41"/>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334" name="Google Shape;334;p41"/>
          <p:cNvSpPr txBox="1"/>
          <p:nvPr/>
        </p:nvSpPr>
        <p:spPr>
          <a:xfrm>
            <a:off x="955288" y="1597365"/>
            <a:ext cx="6962078" cy="18158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CO-OCCURRENCE ANALYSIS OF KEYWORDS </a:t>
            </a:r>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Poppins"/>
              <a:ea typeface="Poppins"/>
              <a:cs typeface="Poppins"/>
              <a:sym typeface="Poppins"/>
            </a:endParaRPr>
          </a:p>
          <a:p>
            <a:pPr indent="-285750" lvl="0" marL="285750" marR="0" rtl="0" algn="l">
              <a:lnSpc>
                <a:spcPct val="100000"/>
              </a:lnSpc>
              <a:spcBef>
                <a:spcPts val="0"/>
              </a:spcBef>
              <a:spcAft>
                <a:spcPts val="0"/>
              </a:spcAft>
              <a:buClr>
                <a:srgbClr val="000000"/>
              </a:buClr>
              <a:buSzPts val="1400"/>
              <a:buFont typeface="Arial"/>
              <a:buChar char="•"/>
            </a:pPr>
            <a:r>
              <a:rPr b="0" i="0" lang="en-MY" sz="1400" u="none" cap="none" strike="noStrike">
                <a:solidFill>
                  <a:srgbClr val="000000"/>
                </a:solidFill>
                <a:latin typeface="Poppins"/>
                <a:ea typeface="Poppins"/>
                <a:cs typeface="Poppins"/>
                <a:sym typeface="Poppins"/>
              </a:rPr>
              <a:t>It is important to analyse the presences of the keywords to reveal the significant relationships and trends within the research domain.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285750" lvl="0" marL="285750" marR="0" rtl="0" algn="l">
              <a:lnSpc>
                <a:spcPct val="100000"/>
              </a:lnSpc>
              <a:spcBef>
                <a:spcPts val="0"/>
              </a:spcBef>
              <a:spcAft>
                <a:spcPts val="0"/>
              </a:spcAft>
              <a:buClr>
                <a:srgbClr val="000000"/>
              </a:buClr>
              <a:buSzPts val="1400"/>
              <a:buFont typeface="Arial"/>
              <a:buChar char="•"/>
            </a:pPr>
            <a:r>
              <a:rPr b="0" i="0" lang="en-MY" sz="1400" u="none" cap="none" strike="noStrike">
                <a:solidFill>
                  <a:srgbClr val="000000"/>
                </a:solidFill>
                <a:latin typeface="Poppins"/>
                <a:ea typeface="Poppins"/>
                <a:cs typeface="Poppins"/>
                <a:sym typeface="Poppins"/>
              </a:rPr>
              <a:t>As such, can provide insights into the research themes and topics that are frequently studied in the chosen research area by highlighting the trends and evolution occurs.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9" name="Shape 339"/>
        <p:cNvGrpSpPr/>
        <p:nvPr/>
      </p:nvGrpSpPr>
      <p:grpSpPr>
        <a:xfrm>
          <a:off x="0" y="0"/>
          <a:ext cx="0" cy="0"/>
          <a:chOff x="0" y="0"/>
          <a:chExt cx="0" cy="0"/>
        </a:xfrm>
      </p:grpSpPr>
      <p:pic>
        <p:nvPicPr>
          <p:cNvPr id="340" name="Google Shape;340;p42"/>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341" name="Google Shape;341;p42"/>
          <p:cNvSpPr txBox="1"/>
          <p:nvPr/>
        </p:nvSpPr>
        <p:spPr>
          <a:xfrm>
            <a:off x="840058" y="1061815"/>
            <a:ext cx="7612566" cy="52322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5. In type of analysis, choose co-occurrence. Ensure to select the unit of analysis is </a:t>
            </a:r>
            <a:r>
              <a:rPr b="1" i="0" lang="en-MY" sz="1400" u="none" cap="none" strike="noStrike">
                <a:solidFill>
                  <a:srgbClr val="000000"/>
                </a:solidFill>
                <a:latin typeface="Poppins"/>
                <a:ea typeface="Poppins"/>
                <a:cs typeface="Poppins"/>
                <a:sym typeface="Poppins"/>
              </a:rPr>
              <a:t>“Author Keywords” </a:t>
            </a:r>
            <a:r>
              <a:rPr b="0" i="0" lang="en-MY" sz="1400" u="none" cap="none" strike="noStrike">
                <a:solidFill>
                  <a:srgbClr val="000000"/>
                </a:solidFill>
                <a:latin typeface="Poppins"/>
                <a:ea typeface="Poppins"/>
                <a:cs typeface="Poppins"/>
                <a:sym typeface="Poppins"/>
              </a:rPr>
              <a:t>and counting method </a:t>
            </a:r>
            <a:r>
              <a:rPr b="1" i="0" lang="en-MY" sz="1400" u="none" cap="none" strike="noStrike">
                <a:solidFill>
                  <a:srgbClr val="000000"/>
                </a:solidFill>
                <a:latin typeface="Poppins"/>
                <a:ea typeface="Poppins"/>
                <a:cs typeface="Poppins"/>
                <a:sym typeface="Poppins"/>
              </a:rPr>
              <a:t>is “Full counting”. </a:t>
            </a:r>
            <a:r>
              <a:rPr b="0" i="0" lang="en-MY" sz="1400" u="none" cap="none" strike="noStrike">
                <a:solidFill>
                  <a:srgbClr val="000000"/>
                </a:solidFill>
                <a:latin typeface="Poppins"/>
                <a:ea typeface="Poppins"/>
                <a:cs typeface="Poppins"/>
                <a:sym typeface="Poppins"/>
              </a:rPr>
              <a:t>Then, click </a:t>
            </a:r>
            <a:r>
              <a:rPr b="1" i="0" lang="en-MY" sz="1400" u="none" cap="none" strike="noStrike">
                <a:solidFill>
                  <a:srgbClr val="000000"/>
                </a:solidFill>
                <a:latin typeface="Poppins"/>
                <a:ea typeface="Poppins"/>
                <a:cs typeface="Poppins"/>
                <a:sym typeface="Poppins"/>
              </a:rPr>
              <a:t>NEXT.</a:t>
            </a:r>
            <a:endParaRPr/>
          </a:p>
        </p:txBody>
      </p:sp>
      <p:pic>
        <p:nvPicPr>
          <p:cNvPr id="342" name="Google Shape;342;p42"/>
          <p:cNvPicPr preferRelativeResize="0"/>
          <p:nvPr/>
        </p:nvPicPr>
        <p:blipFill rotWithShape="1">
          <a:blip r:embed="rId5">
            <a:alphaModFix/>
          </a:blip>
          <a:srcRect b="0" l="0" r="0" t="0"/>
          <a:stretch/>
        </p:blipFill>
        <p:spPr>
          <a:xfrm>
            <a:off x="1372510" y="1801904"/>
            <a:ext cx="5995639" cy="307112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7" name="Shape 347"/>
        <p:cNvGrpSpPr/>
        <p:nvPr/>
      </p:nvGrpSpPr>
      <p:grpSpPr>
        <a:xfrm>
          <a:off x="0" y="0"/>
          <a:ext cx="0" cy="0"/>
          <a:chOff x="0" y="0"/>
          <a:chExt cx="0" cy="0"/>
        </a:xfrm>
      </p:grpSpPr>
      <p:pic>
        <p:nvPicPr>
          <p:cNvPr id="348" name="Google Shape;348;p43"/>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349" name="Google Shape;349;p43"/>
          <p:cNvSpPr txBox="1"/>
          <p:nvPr/>
        </p:nvSpPr>
        <p:spPr>
          <a:xfrm>
            <a:off x="505522" y="1013419"/>
            <a:ext cx="7924800" cy="52322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a) Under the threshold, maintain or increase the number rather than decreasing. Then  select </a:t>
            </a:r>
            <a:r>
              <a:rPr b="1" i="0" lang="en-MY" sz="1400" u="none" cap="none" strike="noStrike">
                <a:solidFill>
                  <a:srgbClr val="000000"/>
                </a:solidFill>
                <a:latin typeface="Poppins"/>
                <a:ea typeface="Poppins"/>
                <a:cs typeface="Poppins"/>
                <a:sym typeface="Poppins"/>
              </a:rPr>
              <a:t>NEXT.</a:t>
            </a:r>
            <a:r>
              <a:rPr b="0" i="0" lang="en-MY" sz="1400" u="none" cap="none" strike="noStrike">
                <a:solidFill>
                  <a:srgbClr val="000000"/>
                </a:solidFill>
                <a:latin typeface="Poppins"/>
                <a:ea typeface="Poppins"/>
                <a:cs typeface="Poppins"/>
                <a:sym typeface="Poppins"/>
              </a:rPr>
              <a:t> </a:t>
            </a:r>
            <a:endParaRPr/>
          </a:p>
        </p:txBody>
      </p:sp>
      <p:pic>
        <p:nvPicPr>
          <p:cNvPr id="350" name="Google Shape;350;p43"/>
          <p:cNvPicPr preferRelativeResize="0"/>
          <p:nvPr/>
        </p:nvPicPr>
        <p:blipFill rotWithShape="1">
          <a:blip r:embed="rId5">
            <a:alphaModFix/>
          </a:blip>
          <a:srcRect b="0" l="0" r="0" t="0"/>
          <a:stretch/>
        </p:blipFill>
        <p:spPr>
          <a:xfrm>
            <a:off x="1611806" y="1842668"/>
            <a:ext cx="5712232" cy="298939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3"/>
          <p:cNvPicPr preferRelativeResize="0"/>
          <p:nvPr/>
        </p:nvPicPr>
        <p:blipFill rotWithShape="1">
          <a:blip r:embed="rId3">
            <a:alphaModFix/>
          </a:blip>
          <a:srcRect b="0" l="0" r="0" t="0"/>
          <a:stretch/>
        </p:blipFill>
        <p:spPr>
          <a:xfrm>
            <a:off x="0" y="0"/>
            <a:ext cx="3322650" cy="5143500"/>
          </a:xfrm>
          <a:prstGeom prst="rect">
            <a:avLst/>
          </a:prstGeom>
          <a:noFill/>
          <a:ln>
            <a:noFill/>
          </a:ln>
        </p:spPr>
      </p:pic>
      <p:sp>
        <p:nvSpPr>
          <p:cNvPr id="89" name="Google Shape;89;p3"/>
          <p:cNvSpPr txBox="1"/>
          <p:nvPr/>
        </p:nvSpPr>
        <p:spPr>
          <a:xfrm>
            <a:off x="278650" y="1452900"/>
            <a:ext cx="2868900" cy="2326761"/>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3200"/>
              <a:buFont typeface="Arial"/>
              <a:buNone/>
            </a:pPr>
            <a:r>
              <a:rPr b="1" i="0" lang="en-MY" sz="2900" u="none" cap="none" strike="noStrike">
                <a:solidFill>
                  <a:srgbClr val="FFFFFF"/>
                </a:solidFill>
                <a:latin typeface="Poppins"/>
                <a:ea typeface="Poppins"/>
                <a:cs typeface="Poppins"/>
                <a:sym typeface="Poppins"/>
              </a:rPr>
              <a:t>IMPORTANCE OF BIBLIOMETRIC ANALYSIS </a:t>
            </a:r>
            <a:endParaRPr/>
          </a:p>
          <a:p>
            <a:pPr indent="0" lvl="0" marL="0" marR="0" rtl="0" algn="ctr">
              <a:lnSpc>
                <a:spcPct val="80000"/>
              </a:lnSpc>
              <a:spcBef>
                <a:spcPts val="0"/>
              </a:spcBef>
              <a:spcAft>
                <a:spcPts val="0"/>
              </a:spcAft>
              <a:buClr>
                <a:srgbClr val="000000"/>
              </a:buClr>
              <a:buSzPts val="3200"/>
              <a:buFont typeface="Arial"/>
              <a:buNone/>
            </a:pPr>
            <a:r>
              <a:rPr b="1" i="0" lang="en-MY" sz="2900" u="none" cap="none" strike="noStrike">
                <a:solidFill>
                  <a:srgbClr val="FFFFFF"/>
                </a:solidFill>
                <a:latin typeface="Poppins"/>
                <a:ea typeface="Poppins"/>
                <a:cs typeface="Poppins"/>
                <a:sym typeface="Poppins"/>
              </a:rPr>
              <a:t>IN </a:t>
            </a:r>
            <a:endParaRPr/>
          </a:p>
          <a:p>
            <a:pPr indent="0" lvl="0" marL="0" marR="0" rtl="0" algn="ctr">
              <a:lnSpc>
                <a:spcPct val="80000"/>
              </a:lnSpc>
              <a:spcBef>
                <a:spcPts val="0"/>
              </a:spcBef>
              <a:spcAft>
                <a:spcPts val="0"/>
              </a:spcAft>
              <a:buClr>
                <a:srgbClr val="000000"/>
              </a:buClr>
              <a:buSzPts val="3200"/>
              <a:buFont typeface="Arial"/>
              <a:buNone/>
            </a:pPr>
            <a:r>
              <a:rPr b="1" i="0" lang="en-MY" sz="2900" u="none" cap="none" strike="noStrike">
                <a:solidFill>
                  <a:srgbClr val="FFFFFF"/>
                </a:solidFill>
                <a:latin typeface="Poppins"/>
                <a:ea typeface="Poppins"/>
                <a:cs typeface="Poppins"/>
                <a:sym typeface="Poppins"/>
              </a:rPr>
              <a:t>RESEARCH</a:t>
            </a:r>
            <a:endParaRPr b="1" i="0" sz="1400" u="none" cap="none" strike="noStrike">
              <a:solidFill>
                <a:srgbClr val="000000"/>
              </a:solidFill>
              <a:latin typeface="Century Gothic"/>
              <a:ea typeface="Century Gothic"/>
              <a:cs typeface="Century Gothic"/>
              <a:sym typeface="Century Gothic"/>
            </a:endParaRPr>
          </a:p>
        </p:txBody>
      </p:sp>
      <p:pic>
        <p:nvPicPr>
          <p:cNvPr id="90" name="Google Shape;90;p3"/>
          <p:cNvPicPr preferRelativeResize="0"/>
          <p:nvPr/>
        </p:nvPicPr>
        <p:blipFill rotWithShape="1">
          <a:blip r:embed="rId4">
            <a:alphaModFix/>
          </a:blip>
          <a:srcRect b="0" l="0" r="0" t="0"/>
          <a:stretch/>
        </p:blipFill>
        <p:spPr>
          <a:xfrm>
            <a:off x="315468" y="350184"/>
            <a:ext cx="2326988" cy="357206"/>
          </a:xfrm>
          <a:prstGeom prst="rect">
            <a:avLst/>
          </a:prstGeom>
          <a:noFill/>
          <a:ln>
            <a:noFill/>
          </a:ln>
        </p:spPr>
      </p:pic>
      <p:pic>
        <p:nvPicPr>
          <p:cNvPr id="91" name="Google Shape;91;p3"/>
          <p:cNvPicPr preferRelativeResize="0"/>
          <p:nvPr/>
        </p:nvPicPr>
        <p:blipFill rotWithShape="1">
          <a:blip r:embed="rId5">
            <a:alphaModFix/>
          </a:blip>
          <a:srcRect b="0" l="0" r="0" t="0"/>
          <a:stretch/>
        </p:blipFill>
        <p:spPr>
          <a:xfrm>
            <a:off x="3322650" y="914256"/>
            <a:ext cx="5821350" cy="331498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5" name="Shape 355"/>
        <p:cNvGrpSpPr/>
        <p:nvPr/>
      </p:nvGrpSpPr>
      <p:grpSpPr>
        <a:xfrm>
          <a:off x="0" y="0"/>
          <a:ext cx="0" cy="0"/>
          <a:chOff x="0" y="0"/>
          <a:chExt cx="0" cy="0"/>
        </a:xfrm>
      </p:grpSpPr>
      <p:pic>
        <p:nvPicPr>
          <p:cNvPr id="356" name="Google Shape;356;p44"/>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357" name="Google Shape;357;p44"/>
          <p:cNvSpPr txBox="1"/>
          <p:nvPr/>
        </p:nvSpPr>
        <p:spPr>
          <a:xfrm>
            <a:off x="665357" y="1068637"/>
            <a:ext cx="766832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b) Advisable to maintain the threshold number of keywords to be selected by default. </a:t>
            </a:r>
            <a:endParaRPr/>
          </a:p>
        </p:txBody>
      </p:sp>
      <p:pic>
        <p:nvPicPr>
          <p:cNvPr id="358" name="Google Shape;358;p44"/>
          <p:cNvPicPr preferRelativeResize="0"/>
          <p:nvPr/>
        </p:nvPicPr>
        <p:blipFill rotWithShape="1">
          <a:blip r:embed="rId5">
            <a:alphaModFix/>
          </a:blip>
          <a:srcRect b="0" l="0" r="0" t="0"/>
          <a:stretch/>
        </p:blipFill>
        <p:spPr>
          <a:xfrm>
            <a:off x="1557942" y="1871652"/>
            <a:ext cx="5883150" cy="307112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3" name="Shape 363"/>
        <p:cNvGrpSpPr/>
        <p:nvPr/>
      </p:nvGrpSpPr>
      <p:grpSpPr>
        <a:xfrm>
          <a:off x="0" y="0"/>
          <a:ext cx="0" cy="0"/>
          <a:chOff x="0" y="0"/>
          <a:chExt cx="0" cy="0"/>
        </a:xfrm>
      </p:grpSpPr>
      <p:pic>
        <p:nvPicPr>
          <p:cNvPr id="364" name="Google Shape;364;p45"/>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365" name="Google Shape;365;p45"/>
          <p:cNvSpPr txBox="1"/>
          <p:nvPr/>
        </p:nvSpPr>
        <p:spPr>
          <a:xfrm>
            <a:off x="1648066" y="1187970"/>
            <a:ext cx="584786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c) Then, verify the selected keywords. Again, select </a:t>
            </a:r>
            <a:r>
              <a:rPr b="1" i="0" lang="en-MY" sz="1400" u="none" cap="none" strike="noStrike">
                <a:solidFill>
                  <a:srgbClr val="000000"/>
                </a:solidFill>
                <a:latin typeface="Poppins"/>
                <a:ea typeface="Poppins"/>
                <a:cs typeface="Poppins"/>
                <a:sym typeface="Poppins"/>
              </a:rPr>
              <a:t>FINISH. </a:t>
            </a:r>
            <a:endParaRPr/>
          </a:p>
        </p:txBody>
      </p:sp>
      <p:pic>
        <p:nvPicPr>
          <p:cNvPr id="366" name="Google Shape;366;p45"/>
          <p:cNvPicPr preferRelativeResize="0"/>
          <p:nvPr/>
        </p:nvPicPr>
        <p:blipFill rotWithShape="1">
          <a:blip r:embed="rId5">
            <a:alphaModFix/>
          </a:blip>
          <a:srcRect b="0" l="0" r="0" t="0"/>
          <a:stretch/>
        </p:blipFill>
        <p:spPr>
          <a:xfrm>
            <a:off x="1387416" y="1827644"/>
            <a:ext cx="5997460" cy="309398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1" name="Shape 371"/>
        <p:cNvGrpSpPr/>
        <p:nvPr/>
      </p:nvGrpSpPr>
      <p:grpSpPr>
        <a:xfrm>
          <a:off x="0" y="0"/>
          <a:ext cx="0" cy="0"/>
          <a:chOff x="0" y="0"/>
          <a:chExt cx="0" cy="0"/>
        </a:xfrm>
      </p:grpSpPr>
      <p:pic>
        <p:nvPicPr>
          <p:cNvPr id="372" name="Google Shape;372;p46"/>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373" name="Google Shape;373;p46"/>
          <p:cNvSpPr txBox="1"/>
          <p:nvPr/>
        </p:nvSpPr>
        <p:spPr>
          <a:xfrm>
            <a:off x="156117" y="971312"/>
            <a:ext cx="7924800"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6. Analysis Part: -  </a:t>
            </a:r>
            <a:r>
              <a:rPr b="1" i="0" lang="en-MY" sz="1400" u="sng" cap="none" strike="noStrike">
                <a:solidFill>
                  <a:srgbClr val="000000"/>
                </a:solidFill>
                <a:latin typeface="Poppins"/>
                <a:ea typeface="Poppins"/>
                <a:cs typeface="Poppins"/>
                <a:sym typeface="Poppins"/>
              </a:rPr>
              <a:t>Network Visualisation </a:t>
            </a:r>
            <a:endParaRPr/>
          </a:p>
          <a:p>
            <a:pPr indent="0" lvl="0" marL="0" marR="0" rtl="0" algn="l">
              <a:lnSpc>
                <a:spcPct val="100000"/>
              </a:lnSpc>
              <a:spcBef>
                <a:spcPts val="0"/>
              </a:spcBef>
              <a:spcAft>
                <a:spcPts val="0"/>
              </a:spcAft>
              <a:buNone/>
            </a:pPr>
            <a:r>
              <a:t/>
            </a:r>
            <a:endParaRPr b="1" i="0" sz="1400" u="sng"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i)  At top, Click </a:t>
            </a:r>
            <a:r>
              <a:rPr b="1" i="0" lang="en-MY" sz="1400" u="none" cap="none" strike="noStrike">
                <a:solidFill>
                  <a:srgbClr val="000000"/>
                </a:solidFill>
                <a:latin typeface="Poppins"/>
                <a:ea typeface="Poppins"/>
                <a:cs typeface="Poppins"/>
                <a:sym typeface="Poppins"/>
              </a:rPr>
              <a:t>Network Visualisation </a:t>
            </a:r>
            <a:r>
              <a:rPr b="0" i="0" lang="en-MY" sz="1400" u="none" cap="none" strike="noStrike">
                <a:solidFill>
                  <a:srgbClr val="000000"/>
                </a:solidFill>
                <a:latin typeface="Poppins"/>
                <a:ea typeface="Poppins"/>
                <a:cs typeface="Poppins"/>
                <a:sym typeface="Poppins"/>
              </a:rPr>
              <a:t>and ensure the chosen weight is </a:t>
            </a:r>
            <a:r>
              <a:rPr b="1" i="0" lang="en-MY" sz="1400" u="none" cap="none" strike="noStrike">
                <a:solidFill>
                  <a:srgbClr val="000000"/>
                </a:solidFill>
                <a:latin typeface="Poppins"/>
                <a:ea typeface="Poppins"/>
                <a:cs typeface="Poppins"/>
                <a:sym typeface="Poppins"/>
              </a:rPr>
              <a:t>Occurrences</a:t>
            </a:r>
            <a:r>
              <a:rPr b="0" i="0" lang="en-MY" sz="1400" u="none" cap="none" strike="noStrike">
                <a:solidFill>
                  <a:srgbClr val="000000"/>
                </a:solidFill>
                <a:latin typeface="Poppins"/>
                <a:ea typeface="Poppins"/>
                <a:cs typeface="Poppins"/>
                <a:sym typeface="Poppins"/>
              </a:rPr>
              <a:t>. Then you may click </a:t>
            </a:r>
            <a:r>
              <a:rPr b="1" i="0" lang="en-MY" sz="1400" u="none" cap="none" strike="noStrike">
                <a:solidFill>
                  <a:srgbClr val="000000"/>
                </a:solidFill>
                <a:latin typeface="Poppins"/>
                <a:ea typeface="Poppins"/>
                <a:cs typeface="Poppins"/>
                <a:sym typeface="Poppins"/>
              </a:rPr>
              <a:t>Screenshot</a:t>
            </a:r>
            <a:r>
              <a:rPr b="0" i="0" lang="en-MY" sz="1400" u="none" cap="none" strike="noStrike">
                <a:solidFill>
                  <a:srgbClr val="000000"/>
                </a:solidFill>
                <a:latin typeface="Poppins"/>
                <a:ea typeface="Poppins"/>
                <a:cs typeface="Poppins"/>
                <a:sym typeface="Poppins"/>
              </a:rPr>
              <a:t> to save the image.</a:t>
            </a:r>
            <a:endParaRPr/>
          </a:p>
        </p:txBody>
      </p:sp>
      <p:pic>
        <p:nvPicPr>
          <p:cNvPr id="374" name="Google Shape;374;p46"/>
          <p:cNvPicPr preferRelativeResize="0"/>
          <p:nvPr/>
        </p:nvPicPr>
        <p:blipFill rotWithShape="1">
          <a:blip r:embed="rId5">
            <a:alphaModFix/>
          </a:blip>
          <a:srcRect b="0" l="0" r="0" t="0"/>
          <a:stretch/>
        </p:blipFill>
        <p:spPr>
          <a:xfrm>
            <a:off x="655620" y="1925419"/>
            <a:ext cx="5959356" cy="314733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9" name="Shape 379"/>
        <p:cNvGrpSpPr/>
        <p:nvPr/>
      </p:nvGrpSpPr>
      <p:grpSpPr>
        <a:xfrm>
          <a:off x="0" y="0"/>
          <a:ext cx="0" cy="0"/>
          <a:chOff x="0" y="0"/>
          <a:chExt cx="0" cy="0"/>
        </a:xfrm>
      </p:grpSpPr>
      <p:pic>
        <p:nvPicPr>
          <p:cNvPr id="380" name="Google Shape;380;p47"/>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381" name="Google Shape;381;p47"/>
          <p:cNvSpPr txBox="1"/>
          <p:nvPr/>
        </p:nvSpPr>
        <p:spPr>
          <a:xfrm>
            <a:off x="356839" y="1073039"/>
            <a:ext cx="748618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ii) While on your </a:t>
            </a:r>
            <a:r>
              <a:rPr b="1" i="0" lang="en-MY" sz="1400" u="none" cap="none" strike="noStrike">
                <a:solidFill>
                  <a:srgbClr val="000000"/>
                </a:solidFill>
                <a:latin typeface="Poppins"/>
                <a:ea typeface="Poppins"/>
                <a:cs typeface="Poppins"/>
                <a:sym typeface="Poppins"/>
              </a:rPr>
              <a:t>left panel</a:t>
            </a:r>
            <a:r>
              <a:rPr b="0" i="0" lang="en-MY" sz="1400" u="none" cap="none" strike="noStrike">
                <a:solidFill>
                  <a:srgbClr val="000000"/>
                </a:solidFill>
                <a:latin typeface="Poppins"/>
                <a:ea typeface="Poppins"/>
                <a:cs typeface="Poppins"/>
                <a:sym typeface="Poppins"/>
              </a:rPr>
              <a:t>, click on </a:t>
            </a:r>
            <a:r>
              <a:rPr b="1" i="0" lang="en-MY" sz="1400" u="none" cap="none" strike="noStrike">
                <a:solidFill>
                  <a:srgbClr val="000000"/>
                </a:solidFill>
                <a:latin typeface="Poppins"/>
                <a:ea typeface="Poppins"/>
                <a:cs typeface="Poppins"/>
                <a:sym typeface="Poppins"/>
              </a:rPr>
              <a:t>Items</a:t>
            </a:r>
            <a:r>
              <a:rPr b="0" i="0" lang="en-MY" sz="1400" u="none" cap="none" strike="noStrike">
                <a:solidFill>
                  <a:srgbClr val="000000"/>
                </a:solidFill>
                <a:latin typeface="Poppins"/>
                <a:ea typeface="Poppins"/>
                <a:cs typeface="Poppins"/>
                <a:sym typeface="Poppins"/>
              </a:rPr>
              <a:t>. You may view the grouped/clusters  based on the keywords. You may </a:t>
            </a:r>
            <a:r>
              <a:rPr b="1" i="0" lang="en-MY" sz="1400" u="none" cap="none" strike="noStrike">
                <a:solidFill>
                  <a:srgbClr val="000000"/>
                </a:solidFill>
                <a:latin typeface="Poppins"/>
                <a:ea typeface="Poppins"/>
                <a:cs typeface="Poppins"/>
                <a:sym typeface="Poppins"/>
              </a:rPr>
              <a:t>screenshot the clusters </a:t>
            </a:r>
            <a:r>
              <a:rPr b="0" i="0" lang="en-MY" sz="1400" u="none" cap="none" strike="noStrike">
                <a:solidFill>
                  <a:srgbClr val="000000"/>
                </a:solidFill>
                <a:latin typeface="Poppins"/>
                <a:ea typeface="Poppins"/>
                <a:cs typeface="Poppins"/>
                <a:sym typeface="Poppins"/>
              </a:rPr>
              <a:t>for your reference.</a:t>
            </a:r>
            <a:endParaRPr/>
          </a:p>
        </p:txBody>
      </p:sp>
      <p:pic>
        <p:nvPicPr>
          <p:cNvPr id="382" name="Google Shape;382;p47"/>
          <p:cNvPicPr preferRelativeResize="0"/>
          <p:nvPr/>
        </p:nvPicPr>
        <p:blipFill rotWithShape="1">
          <a:blip r:embed="rId5">
            <a:alphaModFix/>
          </a:blip>
          <a:srcRect b="0" l="0" r="0" t="0"/>
          <a:stretch/>
        </p:blipFill>
        <p:spPr>
          <a:xfrm>
            <a:off x="835983" y="1596259"/>
            <a:ext cx="6104149" cy="326164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7" name="Shape 387"/>
        <p:cNvGrpSpPr/>
        <p:nvPr/>
      </p:nvGrpSpPr>
      <p:grpSpPr>
        <a:xfrm>
          <a:off x="0" y="0"/>
          <a:ext cx="0" cy="0"/>
          <a:chOff x="0" y="0"/>
          <a:chExt cx="0" cy="0"/>
        </a:xfrm>
      </p:grpSpPr>
      <p:pic>
        <p:nvPicPr>
          <p:cNvPr id="388" name="Google Shape;388;p48"/>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389" name="Google Shape;389;p48"/>
          <p:cNvSpPr txBox="1"/>
          <p:nvPr/>
        </p:nvSpPr>
        <p:spPr>
          <a:xfrm>
            <a:off x="215590" y="1050883"/>
            <a:ext cx="8311376"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MY" sz="1400" u="sng" cap="none" strike="noStrike">
                <a:solidFill>
                  <a:srgbClr val="000000"/>
                </a:solidFill>
                <a:latin typeface="Poppins"/>
                <a:ea typeface="Poppins"/>
                <a:cs typeface="Poppins"/>
                <a:sym typeface="Poppins"/>
              </a:rPr>
              <a:t>Overlay Visualisation </a:t>
            </a:r>
            <a:endParaRPr/>
          </a:p>
          <a:p>
            <a:pPr indent="0" lvl="0" marL="0" marR="0" rtl="0" algn="l">
              <a:lnSpc>
                <a:spcPct val="100000"/>
              </a:lnSpc>
              <a:spcBef>
                <a:spcPts val="0"/>
              </a:spcBef>
              <a:spcAft>
                <a:spcPts val="0"/>
              </a:spcAft>
              <a:buNone/>
            </a:pPr>
            <a:r>
              <a:t/>
            </a:r>
            <a:endParaRPr b="1" i="0" sz="1400" u="sng"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i)  At top, Click </a:t>
            </a:r>
            <a:r>
              <a:rPr b="1" i="0" lang="en-MY" sz="1400" u="none" cap="none" strike="noStrike">
                <a:solidFill>
                  <a:srgbClr val="000000"/>
                </a:solidFill>
                <a:latin typeface="Poppins"/>
                <a:ea typeface="Poppins"/>
                <a:cs typeface="Poppins"/>
                <a:sym typeface="Poppins"/>
              </a:rPr>
              <a:t>Overlay Visualisation</a:t>
            </a:r>
            <a:r>
              <a:rPr b="0" i="0" lang="en-MY" sz="1400" u="none" cap="none" strike="noStrike">
                <a:solidFill>
                  <a:srgbClr val="000000"/>
                </a:solidFill>
                <a:latin typeface="Poppins"/>
                <a:ea typeface="Poppins"/>
                <a:cs typeface="Poppins"/>
                <a:sym typeface="Poppins"/>
              </a:rPr>
              <a:t>. Ensure the chosen weight is </a:t>
            </a:r>
            <a:r>
              <a:rPr b="1" i="0" lang="en-MY" sz="1400" u="none" cap="none" strike="noStrike">
                <a:solidFill>
                  <a:srgbClr val="000000"/>
                </a:solidFill>
                <a:latin typeface="Poppins"/>
                <a:ea typeface="Poppins"/>
                <a:cs typeface="Poppins"/>
                <a:sym typeface="Poppins"/>
              </a:rPr>
              <a:t>Occurrences and scores is Average Publication year.</a:t>
            </a:r>
            <a:r>
              <a:rPr b="0" i="0" lang="en-MY" sz="1400" u="none" cap="none" strike="noStrike">
                <a:solidFill>
                  <a:srgbClr val="000000"/>
                </a:solidFill>
                <a:latin typeface="Poppins"/>
                <a:ea typeface="Poppins"/>
                <a:cs typeface="Poppins"/>
                <a:sym typeface="Poppins"/>
              </a:rPr>
              <a:t> Then you may click </a:t>
            </a:r>
            <a:r>
              <a:rPr b="1" i="0" lang="en-MY" sz="1400" u="none" cap="none" strike="noStrike">
                <a:solidFill>
                  <a:srgbClr val="000000"/>
                </a:solidFill>
                <a:latin typeface="Poppins"/>
                <a:ea typeface="Poppins"/>
                <a:cs typeface="Poppins"/>
                <a:sym typeface="Poppins"/>
              </a:rPr>
              <a:t>Screenshot</a:t>
            </a:r>
            <a:r>
              <a:rPr b="0" i="0" lang="en-MY" sz="1400" u="none" cap="none" strike="noStrike">
                <a:solidFill>
                  <a:srgbClr val="000000"/>
                </a:solidFill>
                <a:latin typeface="Poppins"/>
                <a:ea typeface="Poppins"/>
                <a:cs typeface="Poppins"/>
                <a:sym typeface="Poppins"/>
              </a:rPr>
              <a:t> to  save the image. </a:t>
            </a:r>
            <a:endParaRPr/>
          </a:p>
        </p:txBody>
      </p:sp>
      <p:pic>
        <p:nvPicPr>
          <p:cNvPr id="390" name="Google Shape;390;p48"/>
          <p:cNvPicPr preferRelativeResize="0"/>
          <p:nvPr/>
        </p:nvPicPr>
        <p:blipFill rotWithShape="1">
          <a:blip r:embed="rId5">
            <a:alphaModFix/>
          </a:blip>
          <a:srcRect b="0" l="0" r="0" t="0"/>
          <a:stretch/>
        </p:blipFill>
        <p:spPr>
          <a:xfrm>
            <a:off x="1347181" y="2004990"/>
            <a:ext cx="5944115" cy="314733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5" name="Shape 395"/>
        <p:cNvGrpSpPr/>
        <p:nvPr/>
      </p:nvGrpSpPr>
      <p:grpSpPr>
        <a:xfrm>
          <a:off x="0" y="0"/>
          <a:ext cx="0" cy="0"/>
          <a:chOff x="0" y="0"/>
          <a:chExt cx="0" cy="0"/>
        </a:xfrm>
      </p:grpSpPr>
      <p:pic>
        <p:nvPicPr>
          <p:cNvPr id="396" name="Google Shape;396;p49"/>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397" name="Google Shape;397;p49"/>
          <p:cNvSpPr txBox="1"/>
          <p:nvPr/>
        </p:nvSpPr>
        <p:spPr>
          <a:xfrm>
            <a:off x="271347" y="1009922"/>
            <a:ext cx="781700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ii) At top, Click </a:t>
            </a:r>
            <a:r>
              <a:rPr b="1" i="0" lang="en-MY" sz="1400" u="none" cap="none" strike="noStrike">
                <a:solidFill>
                  <a:srgbClr val="000000"/>
                </a:solidFill>
                <a:latin typeface="Poppins"/>
                <a:ea typeface="Poppins"/>
                <a:cs typeface="Poppins"/>
                <a:sym typeface="Poppins"/>
              </a:rPr>
              <a:t>Overlay Visualisation</a:t>
            </a:r>
            <a:r>
              <a:rPr b="0" i="0" lang="en-MY" sz="1400" u="none" cap="none" strike="noStrike">
                <a:solidFill>
                  <a:srgbClr val="000000"/>
                </a:solidFill>
                <a:latin typeface="Poppins"/>
                <a:ea typeface="Poppins"/>
                <a:cs typeface="Poppins"/>
                <a:sym typeface="Poppins"/>
              </a:rPr>
              <a:t>. Ensure the chosen weight is </a:t>
            </a:r>
            <a:r>
              <a:rPr b="1" i="0" lang="en-MY" sz="1400" u="none" cap="none" strike="noStrike">
                <a:solidFill>
                  <a:srgbClr val="000000"/>
                </a:solidFill>
                <a:latin typeface="Poppins"/>
                <a:ea typeface="Poppins"/>
                <a:cs typeface="Poppins"/>
                <a:sym typeface="Poppins"/>
              </a:rPr>
              <a:t>Occurrences  and scores is Average Citation year. </a:t>
            </a:r>
            <a:r>
              <a:rPr b="0" i="0" lang="en-MY" sz="1400" u="none" cap="none" strike="noStrike">
                <a:solidFill>
                  <a:srgbClr val="000000"/>
                </a:solidFill>
                <a:latin typeface="Poppins"/>
                <a:ea typeface="Poppins"/>
                <a:cs typeface="Poppins"/>
                <a:sym typeface="Poppins"/>
              </a:rPr>
              <a:t>Then you may click </a:t>
            </a:r>
            <a:r>
              <a:rPr b="1" i="0" lang="en-MY" sz="1400" u="none" cap="none" strike="noStrike">
                <a:solidFill>
                  <a:srgbClr val="000000"/>
                </a:solidFill>
                <a:latin typeface="Poppins"/>
                <a:ea typeface="Poppins"/>
                <a:cs typeface="Poppins"/>
                <a:sym typeface="Poppins"/>
              </a:rPr>
              <a:t>Screenshot</a:t>
            </a:r>
            <a:r>
              <a:rPr b="0" i="0" lang="en-MY" sz="1400" u="none" cap="none" strike="noStrike">
                <a:solidFill>
                  <a:srgbClr val="000000"/>
                </a:solidFill>
                <a:latin typeface="Poppins"/>
                <a:ea typeface="Poppins"/>
                <a:cs typeface="Poppins"/>
                <a:sym typeface="Poppins"/>
              </a:rPr>
              <a:t> to save the image.</a:t>
            </a:r>
            <a:endParaRPr/>
          </a:p>
        </p:txBody>
      </p:sp>
      <p:pic>
        <p:nvPicPr>
          <p:cNvPr id="398" name="Google Shape;398;p49"/>
          <p:cNvPicPr preferRelativeResize="0"/>
          <p:nvPr/>
        </p:nvPicPr>
        <p:blipFill rotWithShape="1">
          <a:blip r:embed="rId5">
            <a:alphaModFix/>
          </a:blip>
          <a:srcRect b="0" l="0" r="0" t="0"/>
          <a:stretch/>
        </p:blipFill>
        <p:spPr>
          <a:xfrm>
            <a:off x="1350432" y="1546915"/>
            <a:ext cx="5982218" cy="32464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3" name="Shape 403"/>
        <p:cNvGrpSpPr/>
        <p:nvPr/>
      </p:nvGrpSpPr>
      <p:grpSpPr>
        <a:xfrm>
          <a:off x="0" y="0"/>
          <a:ext cx="0" cy="0"/>
          <a:chOff x="0" y="0"/>
          <a:chExt cx="0" cy="0"/>
        </a:xfrm>
      </p:grpSpPr>
      <p:pic>
        <p:nvPicPr>
          <p:cNvPr id="404" name="Google Shape;404;p50"/>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405" name="Google Shape;405;p50"/>
          <p:cNvSpPr txBox="1"/>
          <p:nvPr/>
        </p:nvSpPr>
        <p:spPr>
          <a:xfrm>
            <a:off x="223024" y="961820"/>
            <a:ext cx="8318810" cy="18158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7. Term Co-Occurrence Map</a:t>
            </a:r>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 - Is a tool to identify and visualise the relationship between the key terms within the </a:t>
            </a:r>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given set of documents.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a) Under the file column, choose </a:t>
            </a:r>
            <a:r>
              <a:rPr b="1" i="0" lang="en-MY" sz="1400" u="none" cap="none" strike="noStrike">
                <a:solidFill>
                  <a:srgbClr val="000000"/>
                </a:solidFill>
                <a:latin typeface="Poppins"/>
                <a:ea typeface="Poppins"/>
                <a:cs typeface="Poppins"/>
                <a:sym typeface="Poppins"/>
              </a:rPr>
              <a:t>Create.</a:t>
            </a:r>
            <a:r>
              <a:rPr b="0" i="0" lang="en-MY" sz="1400" u="none" cap="none" strike="noStrike">
                <a:solidFill>
                  <a:srgbClr val="000000"/>
                </a:solidFill>
                <a:latin typeface="Poppins"/>
                <a:ea typeface="Poppins"/>
                <a:cs typeface="Poppins"/>
                <a:sym typeface="Poppins"/>
              </a:rPr>
              <a:t> In the type of data, </a:t>
            </a:r>
            <a:r>
              <a:rPr b="1" i="0" lang="en-MY" sz="1400" u="none" cap="none" strike="noStrike">
                <a:solidFill>
                  <a:srgbClr val="000000"/>
                </a:solidFill>
                <a:latin typeface="Poppins"/>
                <a:ea typeface="Poppins"/>
                <a:cs typeface="Poppins"/>
                <a:sym typeface="Poppins"/>
              </a:rPr>
              <a:t>select Create a map based </a:t>
            </a:r>
            <a:endParaRPr/>
          </a:p>
          <a:p>
            <a:pPr indent="0" lvl="0" marL="0" marR="0" rtl="0" algn="l">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on text data</a:t>
            </a:r>
            <a:r>
              <a:rPr b="0" i="0" lang="en-MY" sz="1400" u="none" cap="none" strike="noStrike">
                <a:solidFill>
                  <a:srgbClr val="000000"/>
                </a:solidFill>
                <a:latin typeface="Poppins"/>
                <a:ea typeface="Poppins"/>
                <a:cs typeface="Poppins"/>
                <a:sym typeface="Poppins"/>
              </a:rPr>
              <a:t>. Click </a:t>
            </a:r>
            <a:r>
              <a:rPr b="1" i="0" lang="en-MY" sz="1400" u="none" cap="none" strike="noStrike">
                <a:solidFill>
                  <a:srgbClr val="000000"/>
                </a:solidFill>
                <a:latin typeface="Poppins"/>
                <a:ea typeface="Poppins"/>
                <a:cs typeface="Poppins"/>
                <a:sym typeface="Poppins"/>
              </a:rPr>
              <a:t>Next. Then, upload </a:t>
            </a:r>
            <a:r>
              <a:rPr b="0" i="0" lang="en-MY" sz="1400" u="none" cap="none" strike="noStrike">
                <a:solidFill>
                  <a:srgbClr val="000000"/>
                </a:solidFill>
                <a:latin typeface="Poppins"/>
                <a:ea typeface="Poppins"/>
                <a:cs typeface="Poppins"/>
                <a:sym typeface="Poppins"/>
              </a:rPr>
              <a:t>again the same file based on your research data </a:t>
            </a:r>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source.</a:t>
            </a:r>
            <a:endParaRPr/>
          </a:p>
        </p:txBody>
      </p:sp>
      <p:pic>
        <p:nvPicPr>
          <p:cNvPr id="406" name="Google Shape;406;p50"/>
          <p:cNvPicPr preferRelativeResize="0"/>
          <p:nvPr/>
        </p:nvPicPr>
        <p:blipFill rotWithShape="1">
          <a:blip r:embed="rId5">
            <a:alphaModFix/>
          </a:blip>
          <a:srcRect b="0" l="0" r="0" t="0"/>
          <a:stretch/>
        </p:blipFill>
        <p:spPr>
          <a:xfrm>
            <a:off x="1881697" y="2571750"/>
            <a:ext cx="5924155" cy="255788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1" name="Shape 411"/>
        <p:cNvGrpSpPr/>
        <p:nvPr/>
      </p:nvGrpSpPr>
      <p:grpSpPr>
        <a:xfrm>
          <a:off x="0" y="0"/>
          <a:ext cx="0" cy="0"/>
          <a:chOff x="0" y="0"/>
          <a:chExt cx="0" cy="0"/>
        </a:xfrm>
      </p:grpSpPr>
      <p:pic>
        <p:nvPicPr>
          <p:cNvPr id="412" name="Google Shape;412;p51"/>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pic>
        <p:nvPicPr>
          <p:cNvPr id="413" name="Google Shape;413;p51"/>
          <p:cNvPicPr preferRelativeResize="0"/>
          <p:nvPr/>
        </p:nvPicPr>
        <p:blipFill rotWithShape="1">
          <a:blip r:embed="rId5">
            <a:alphaModFix/>
          </a:blip>
          <a:srcRect b="0" l="0" r="0" t="0"/>
          <a:stretch/>
        </p:blipFill>
        <p:spPr>
          <a:xfrm>
            <a:off x="1406095" y="1269523"/>
            <a:ext cx="5989839" cy="313971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8" name="Shape 418"/>
        <p:cNvGrpSpPr/>
        <p:nvPr/>
      </p:nvGrpSpPr>
      <p:grpSpPr>
        <a:xfrm>
          <a:off x="0" y="0"/>
          <a:ext cx="0" cy="0"/>
          <a:chOff x="0" y="0"/>
          <a:chExt cx="0" cy="0"/>
        </a:xfrm>
      </p:grpSpPr>
      <p:pic>
        <p:nvPicPr>
          <p:cNvPr id="419" name="Google Shape;419;p52"/>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420" name="Google Shape;420;p52"/>
          <p:cNvSpPr txBox="1"/>
          <p:nvPr/>
        </p:nvSpPr>
        <p:spPr>
          <a:xfrm>
            <a:off x="182137" y="1091404"/>
            <a:ext cx="738582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b) Select </a:t>
            </a:r>
            <a:r>
              <a:rPr b="1" i="0" lang="en-MY" sz="1400" u="none" cap="none" strike="noStrike">
                <a:solidFill>
                  <a:srgbClr val="000000"/>
                </a:solidFill>
                <a:latin typeface="Poppins"/>
                <a:ea typeface="Poppins"/>
                <a:cs typeface="Poppins"/>
                <a:sym typeface="Poppins"/>
              </a:rPr>
              <a:t>“Real data from bibliographic database files” </a:t>
            </a:r>
            <a:r>
              <a:rPr b="0" i="0" lang="en-MY" sz="1400" u="none" cap="none" strike="noStrike">
                <a:solidFill>
                  <a:srgbClr val="000000"/>
                </a:solidFill>
                <a:latin typeface="Poppins"/>
                <a:ea typeface="Poppins"/>
                <a:cs typeface="Poppins"/>
                <a:sym typeface="Poppins"/>
              </a:rPr>
              <a:t>then select </a:t>
            </a:r>
            <a:r>
              <a:rPr b="1" i="0" lang="en-MY" sz="1400" u="none" cap="none" strike="noStrike">
                <a:solidFill>
                  <a:srgbClr val="000000"/>
                </a:solidFill>
                <a:latin typeface="Poppins"/>
                <a:ea typeface="Poppins"/>
                <a:cs typeface="Poppins"/>
                <a:sym typeface="Poppins"/>
              </a:rPr>
              <a:t>NEXT.</a:t>
            </a:r>
            <a:endParaRPr/>
          </a:p>
        </p:txBody>
      </p:sp>
      <p:pic>
        <p:nvPicPr>
          <p:cNvPr id="421" name="Google Shape;421;p52"/>
          <p:cNvPicPr preferRelativeResize="0"/>
          <p:nvPr/>
        </p:nvPicPr>
        <p:blipFill rotWithShape="1">
          <a:blip r:embed="rId5">
            <a:alphaModFix/>
          </a:blip>
          <a:srcRect b="0" l="0" r="0" t="0"/>
          <a:stretch/>
        </p:blipFill>
        <p:spPr>
          <a:xfrm>
            <a:off x="1001027" y="1552021"/>
            <a:ext cx="5982218" cy="313971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6" name="Shape 426"/>
        <p:cNvGrpSpPr/>
        <p:nvPr/>
      </p:nvGrpSpPr>
      <p:grpSpPr>
        <a:xfrm>
          <a:off x="0" y="0"/>
          <a:ext cx="0" cy="0"/>
          <a:chOff x="0" y="0"/>
          <a:chExt cx="0" cy="0"/>
        </a:xfrm>
      </p:grpSpPr>
      <p:pic>
        <p:nvPicPr>
          <p:cNvPr id="427" name="Google Shape;427;p53"/>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428" name="Google Shape;428;p53"/>
          <p:cNvSpPr txBox="1"/>
          <p:nvPr/>
        </p:nvSpPr>
        <p:spPr>
          <a:xfrm>
            <a:off x="271345" y="1084118"/>
            <a:ext cx="820358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c) Choose </a:t>
            </a:r>
            <a:r>
              <a:rPr b="1" i="0" lang="en-MY" sz="1400" u="none" cap="none" strike="noStrike">
                <a:solidFill>
                  <a:srgbClr val="000000"/>
                </a:solidFill>
                <a:latin typeface="Poppins"/>
                <a:ea typeface="Poppins"/>
                <a:cs typeface="Poppins"/>
                <a:sym typeface="Poppins"/>
              </a:rPr>
              <a:t>“Title and abstract fields” </a:t>
            </a:r>
            <a:r>
              <a:rPr b="0" i="0" lang="en-MY" sz="1400" u="none" cap="none" strike="noStrike">
                <a:solidFill>
                  <a:srgbClr val="000000"/>
                </a:solidFill>
                <a:latin typeface="Poppins"/>
                <a:ea typeface="Poppins"/>
                <a:cs typeface="Poppins"/>
                <a:sym typeface="Poppins"/>
              </a:rPr>
              <a:t>and </a:t>
            </a:r>
            <a:r>
              <a:rPr b="1" i="0" lang="en-MY" sz="1400" u="none" cap="none" strike="noStrike">
                <a:solidFill>
                  <a:srgbClr val="000000"/>
                </a:solidFill>
                <a:latin typeface="Poppins"/>
                <a:ea typeface="Poppins"/>
                <a:cs typeface="Poppins"/>
                <a:sym typeface="Poppins"/>
              </a:rPr>
              <a:t>checked the boxes </a:t>
            </a:r>
            <a:r>
              <a:rPr b="0" i="0" lang="en-MY" sz="1400" u="none" cap="none" strike="noStrike">
                <a:solidFill>
                  <a:srgbClr val="000000"/>
                </a:solidFill>
                <a:latin typeface="Poppins"/>
                <a:ea typeface="Poppins"/>
                <a:cs typeface="Poppins"/>
                <a:sym typeface="Poppins"/>
              </a:rPr>
              <a:t>for Ignore structure  abstracts labels and copyrights statements. Click </a:t>
            </a:r>
            <a:r>
              <a:rPr b="1" i="0" lang="en-MY" sz="1400" u="none" cap="none" strike="noStrike">
                <a:solidFill>
                  <a:srgbClr val="000000"/>
                </a:solidFill>
                <a:latin typeface="Poppins"/>
                <a:ea typeface="Poppins"/>
                <a:cs typeface="Poppins"/>
                <a:sym typeface="Poppins"/>
              </a:rPr>
              <a:t>NEXT</a:t>
            </a:r>
            <a:r>
              <a:rPr b="0" i="0" lang="en-MY" sz="1400" u="none" cap="none" strike="noStrike">
                <a:solidFill>
                  <a:srgbClr val="000000"/>
                </a:solidFill>
                <a:latin typeface="Poppins"/>
                <a:ea typeface="Poppins"/>
                <a:cs typeface="Poppins"/>
                <a:sym typeface="Poppins"/>
              </a:rPr>
              <a:t>. </a:t>
            </a:r>
            <a:endParaRPr/>
          </a:p>
        </p:txBody>
      </p:sp>
      <p:pic>
        <p:nvPicPr>
          <p:cNvPr id="429" name="Google Shape;429;p53"/>
          <p:cNvPicPr preferRelativeResize="0"/>
          <p:nvPr/>
        </p:nvPicPr>
        <p:blipFill rotWithShape="1">
          <a:blip r:embed="rId5">
            <a:alphaModFix/>
          </a:blip>
          <a:srcRect b="0" l="0" r="0" t="0"/>
          <a:stretch/>
        </p:blipFill>
        <p:spPr>
          <a:xfrm>
            <a:off x="1246354" y="1621742"/>
            <a:ext cx="5982218" cy="327688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6" name="Shape 96"/>
        <p:cNvGrpSpPr/>
        <p:nvPr/>
      </p:nvGrpSpPr>
      <p:grpSpPr>
        <a:xfrm>
          <a:off x="0" y="0"/>
          <a:ext cx="0" cy="0"/>
          <a:chOff x="0" y="0"/>
          <a:chExt cx="0" cy="0"/>
        </a:xfrm>
      </p:grpSpPr>
      <p:pic>
        <p:nvPicPr>
          <p:cNvPr id="97" name="Google Shape;97;g34ba173c4b2_3_67"/>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pic>
        <p:nvPicPr>
          <p:cNvPr id="98" name="Google Shape;98;g34ba173c4b2_3_67"/>
          <p:cNvPicPr preferRelativeResize="0"/>
          <p:nvPr/>
        </p:nvPicPr>
        <p:blipFill rotWithShape="1">
          <a:blip r:embed="rId5">
            <a:alphaModFix/>
          </a:blip>
          <a:srcRect b="0" l="0" r="0" t="0"/>
          <a:stretch/>
        </p:blipFill>
        <p:spPr>
          <a:xfrm>
            <a:off x="1409426" y="1659749"/>
            <a:ext cx="6325148" cy="253768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4" name="Shape 434"/>
        <p:cNvGrpSpPr/>
        <p:nvPr/>
      </p:nvGrpSpPr>
      <p:grpSpPr>
        <a:xfrm>
          <a:off x="0" y="0"/>
          <a:ext cx="0" cy="0"/>
          <a:chOff x="0" y="0"/>
          <a:chExt cx="0" cy="0"/>
        </a:xfrm>
      </p:grpSpPr>
      <p:pic>
        <p:nvPicPr>
          <p:cNvPr id="435" name="Google Shape;435;p54"/>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436" name="Google Shape;436;p54"/>
          <p:cNvSpPr txBox="1"/>
          <p:nvPr/>
        </p:nvSpPr>
        <p:spPr>
          <a:xfrm>
            <a:off x="434896" y="1202916"/>
            <a:ext cx="731148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d)  Choose </a:t>
            </a:r>
            <a:r>
              <a:rPr b="1" i="0" lang="en-MY" sz="1400" u="none" cap="none" strike="noStrike">
                <a:solidFill>
                  <a:srgbClr val="000000"/>
                </a:solidFill>
                <a:latin typeface="Poppins"/>
                <a:ea typeface="Poppins"/>
                <a:cs typeface="Poppins"/>
                <a:sym typeface="Poppins"/>
              </a:rPr>
              <a:t>“Binary Counting” </a:t>
            </a:r>
            <a:r>
              <a:rPr b="0" i="0" lang="en-MY" sz="1400" u="none" cap="none" strike="noStrike">
                <a:solidFill>
                  <a:srgbClr val="000000"/>
                </a:solidFill>
                <a:latin typeface="Poppins"/>
                <a:ea typeface="Poppins"/>
                <a:cs typeface="Poppins"/>
                <a:sym typeface="Poppins"/>
              </a:rPr>
              <a:t>under the counting method section. Click </a:t>
            </a:r>
            <a:r>
              <a:rPr b="1" i="0" lang="en-MY" sz="1400" u="none" cap="none" strike="noStrike">
                <a:solidFill>
                  <a:srgbClr val="000000"/>
                </a:solidFill>
                <a:latin typeface="Poppins"/>
                <a:ea typeface="Poppins"/>
                <a:cs typeface="Poppins"/>
                <a:sym typeface="Poppins"/>
              </a:rPr>
              <a:t>NEXT</a:t>
            </a:r>
            <a:r>
              <a:rPr b="0" i="0" lang="en-MY" sz="1400" u="none" cap="none" strike="noStrike">
                <a:solidFill>
                  <a:srgbClr val="000000"/>
                </a:solidFill>
                <a:latin typeface="Poppins"/>
                <a:ea typeface="Poppins"/>
                <a:cs typeface="Poppins"/>
                <a:sym typeface="Poppins"/>
              </a:rPr>
              <a:t>. </a:t>
            </a:r>
            <a:endParaRPr/>
          </a:p>
        </p:txBody>
      </p:sp>
      <p:pic>
        <p:nvPicPr>
          <p:cNvPr id="437" name="Google Shape;437;p54"/>
          <p:cNvPicPr preferRelativeResize="0"/>
          <p:nvPr/>
        </p:nvPicPr>
        <p:blipFill rotWithShape="1">
          <a:blip r:embed="rId5">
            <a:alphaModFix/>
          </a:blip>
          <a:srcRect b="0" l="0" r="0" t="0"/>
          <a:stretch/>
        </p:blipFill>
        <p:spPr>
          <a:xfrm>
            <a:off x="1346995" y="1623121"/>
            <a:ext cx="5959356" cy="317019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2" name="Shape 442"/>
        <p:cNvGrpSpPr/>
        <p:nvPr/>
      </p:nvGrpSpPr>
      <p:grpSpPr>
        <a:xfrm>
          <a:off x="0" y="0"/>
          <a:ext cx="0" cy="0"/>
          <a:chOff x="0" y="0"/>
          <a:chExt cx="0" cy="0"/>
        </a:xfrm>
      </p:grpSpPr>
      <p:pic>
        <p:nvPicPr>
          <p:cNvPr id="443" name="Google Shape;443;p55"/>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444" name="Google Shape;444;p55"/>
          <p:cNvSpPr txBox="1"/>
          <p:nvPr/>
        </p:nvSpPr>
        <p:spPr>
          <a:xfrm>
            <a:off x="148682" y="1065604"/>
            <a:ext cx="861617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e) Under the threshold, maintain or increase the number rather than decreasing. Then select </a:t>
            </a:r>
            <a:r>
              <a:rPr b="1" i="0" lang="en-MY" sz="1400" u="none" cap="none" strike="noStrike">
                <a:solidFill>
                  <a:srgbClr val="000000"/>
                </a:solidFill>
                <a:latin typeface="Poppins"/>
                <a:ea typeface="Poppins"/>
                <a:cs typeface="Poppins"/>
                <a:sym typeface="Poppins"/>
              </a:rPr>
              <a:t>NEXT</a:t>
            </a:r>
            <a:r>
              <a:rPr b="0" i="0" lang="en-MY" sz="1400" u="none" cap="none" strike="noStrike">
                <a:solidFill>
                  <a:srgbClr val="000000"/>
                </a:solidFill>
                <a:latin typeface="Poppins"/>
                <a:ea typeface="Poppins"/>
                <a:cs typeface="Poppins"/>
                <a:sym typeface="Poppins"/>
              </a:rPr>
              <a:t>. Advisable to maintain the threshold number of keywords to be selected by default.</a:t>
            </a:r>
            <a:endParaRPr/>
          </a:p>
        </p:txBody>
      </p:sp>
      <p:pic>
        <p:nvPicPr>
          <p:cNvPr id="445" name="Google Shape;445;p55"/>
          <p:cNvPicPr preferRelativeResize="0"/>
          <p:nvPr/>
        </p:nvPicPr>
        <p:blipFill rotWithShape="1">
          <a:blip r:embed="rId5">
            <a:alphaModFix/>
          </a:blip>
          <a:srcRect b="0" l="0" r="0" t="0"/>
          <a:stretch/>
        </p:blipFill>
        <p:spPr>
          <a:xfrm>
            <a:off x="1410838" y="1588824"/>
            <a:ext cx="5906012" cy="323878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0" name="Shape 450"/>
        <p:cNvGrpSpPr/>
        <p:nvPr/>
      </p:nvGrpSpPr>
      <p:grpSpPr>
        <a:xfrm>
          <a:off x="0" y="0"/>
          <a:ext cx="0" cy="0"/>
          <a:chOff x="0" y="0"/>
          <a:chExt cx="0" cy="0"/>
        </a:xfrm>
      </p:grpSpPr>
      <p:pic>
        <p:nvPicPr>
          <p:cNvPr id="451" name="Google Shape;451;p56"/>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pic>
        <p:nvPicPr>
          <p:cNvPr id="452" name="Google Shape;452;p56"/>
          <p:cNvPicPr preferRelativeResize="0"/>
          <p:nvPr/>
        </p:nvPicPr>
        <p:blipFill rotWithShape="1">
          <a:blip r:embed="rId5">
            <a:alphaModFix/>
          </a:blip>
          <a:srcRect b="0" l="0" r="0" t="0"/>
          <a:stretch/>
        </p:blipFill>
        <p:spPr>
          <a:xfrm>
            <a:off x="1588511" y="1192944"/>
            <a:ext cx="5966977" cy="332260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7" name="Shape 457"/>
        <p:cNvGrpSpPr/>
        <p:nvPr/>
      </p:nvGrpSpPr>
      <p:grpSpPr>
        <a:xfrm>
          <a:off x="0" y="0"/>
          <a:ext cx="0" cy="0"/>
          <a:chOff x="0" y="0"/>
          <a:chExt cx="0" cy="0"/>
        </a:xfrm>
      </p:grpSpPr>
      <p:pic>
        <p:nvPicPr>
          <p:cNvPr id="458" name="Google Shape;458;p57"/>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459" name="Google Shape;459;p57"/>
          <p:cNvSpPr txBox="1"/>
          <p:nvPr/>
        </p:nvSpPr>
        <p:spPr>
          <a:xfrm>
            <a:off x="197004" y="1202916"/>
            <a:ext cx="53786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f) Then, verify the selected keywords. Again, select </a:t>
            </a:r>
            <a:r>
              <a:rPr b="1" i="0" lang="en-MY" sz="1400" u="none" cap="none" strike="noStrike">
                <a:solidFill>
                  <a:srgbClr val="000000"/>
                </a:solidFill>
                <a:latin typeface="Poppins"/>
                <a:ea typeface="Poppins"/>
                <a:cs typeface="Poppins"/>
                <a:sym typeface="Poppins"/>
              </a:rPr>
              <a:t>FINISH.</a:t>
            </a:r>
            <a:r>
              <a:rPr b="0" i="0" lang="en-MY" sz="1400" u="none" cap="none" strike="noStrike">
                <a:solidFill>
                  <a:srgbClr val="000000"/>
                </a:solidFill>
                <a:latin typeface="Poppins"/>
                <a:ea typeface="Poppins"/>
                <a:cs typeface="Poppins"/>
                <a:sym typeface="Poppins"/>
              </a:rPr>
              <a:t> </a:t>
            </a:r>
            <a:endParaRPr/>
          </a:p>
        </p:txBody>
      </p:sp>
      <p:pic>
        <p:nvPicPr>
          <p:cNvPr id="460" name="Google Shape;460;p57"/>
          <p:cNvPicPr preferRelativeResize="0"/>
          <p:nvPr/>
        </p:nvPicPr>
        <p:blipFill rotWithShape="1">
          <a:blip r:embed="rId5">
            <a:alphaModFix/>
          </a:blip>
          <a:srcRect b="0" l="0" r="0" t="0"/>
          <a:stretch/>
        </p:blipFill>
        <p:spPr>
          <a:xfrm>
            <a:off x="1365301" y="1623750"/>
            <a:ext cx="5982218" cy="335309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5" name="Shape 465"/>
        <p:cNvGrpSpPr/>
        <p:nvPr/>
      </p:nvGrpSpPr>
      <p:grpSpPr>
        <a:xfrm>
          <a:off x="0" y="0"/>
          <a:ext cx="0" cy="0"/>
          <a:chOff x="0" y="0"/>
          <a:chExt cx="0" cy="0"/>
        </a:xfrm>
      </p:grpSpPr>
      <p:pic>
        <p:nvPicPr>
          <p:cNvPr id="466" name="Google Shape;466;p58"/>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467" name="Google Shape;467;p58"/>
          <p:cNvSpPr txBox="1"/>
          <p:nvPr/>
        </p:nvSpPr>
        <p:spPr>
          <a:xfrm>
            <a:off x="338254" y="1095341"/>
            <a:ext cx="8010292"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Analysis Part </a:t>
            </a:r>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1" i="0" lang="en-MY" sz="1400" u="sng" cap="none" strike="noStrike">
                <a:solidFill>
                  <a:srgbClr val="000000"/>
                </a:solidFill>
                <a:latin typeface="Poppins"/>
                <a:ea typeface="Poppins"/>
                <a:cs typeface="Poppins"/>
                <a:sym typeface="Poppins"/>
              </a:rPr>
              <a:t>Network Visualisation </a:t>
            </a:r>
            <a:endParaRPr/>
          </a:p>
          <a:p>
            <a:pPr indent="0" lvl="0" marL="0" marR="0" rtl="0" algn="l">
              <a:lnSpc>
                <a:spcPct val="100000"/>
              </a:lnSpc>
              <a:spcBef>
                <a:spcPts val="0"/>
              </a:spcBef>
              <a:spcAft>
                <a:spcPts val="0"/>
              </a:spcAft>
              <a:buNone/>
            </a:pPr>
            <a:r>
              <a:t/>
            </a:r>
            <a:endParaRPr b="1" i="0" sz="1400" u="sng"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i) At top, Click </a:t>
            </a:r>
            <a:r>
              <a:rPr b="1" i="0" lang="en-MY" sz="1400" u="none" cap="none" strike="noStrike">
                <a:solidFill>
                  <a:srgbClr val="000000"/>
                </a:solidFill>
                <a:latin typeface="Poppins"/>
                <a:ea typeface="Poppins"/>
                <a:cs typeface="Poppins"/>
                <a:sym typeface="Poppins"/>
              </a:rPr>
              <a:t>Network Visualisation </a:t>
            </a:r>
            <a:r>
              <a:rPr b="0" i="0" lang="en-MY" sz="1400" u="none" cap="none" strike="noStrike">
                <a:solidFill>
                  <a:srgbClr val="000000"/>
                </a:solidFill>
                <a:latin typeface="Poppins"/>
                <a:ea typeface="Poppins"/>
                <a:cs typeface="Poppins"/>
                <a:sym typeface="Poppins"/>
              </a:rPr>
              <a:t>and ensure the chosen weight is </a:t>
            </a:r>
            <a:r>
              <a:rPr b="1" i="0" lang="en-MY" sz="1400" u="none" cap="none" strike="noStrike">
                <a:solidFill>
                  <a:srgbClr val="000000"/>
                </a:solidFill>
                <a:latin typeface="Poppins"/>
                <a:ea typeface="Poppins"/>
                <a:cs typeface="Poppins"/>
                <a:sym typeface="Poppins"/>
              </a:rPr>
              <a:t>Occurrences</a:t>
            </a:r>
            <a:r>
              <a:rPr b="0" i="0" lang="en-MY" sz="1400" u="none" cap="none" strike="noStrike">
                <a:solidFill>
                  <a:srgbClr val="000000"/>
                </a:solidFill>
                <a:latin typeface="Poppins"/>
                <a:ea typeface="Poppins"/>
                <a:cs typeface="Poppins"/>
                <a:sym typeface="Poppins"/>
              </a:rPr>
              <a:t>. Then you may click </a:t>
            </a:r>
            <a:r>
              <a:rPr b="1" i="0" lang="en-MY" sz="1400" u="none" cap="none" strike="noStrike">
                <a:solidFill>
                  <a:srgbClr val="000000"/>
                </a:solidFill>
                <a:latin typeface="Poppins"/>
                <a:ea typeface="Poppins"/>
                <a:cs typeface="Poppins"/>
                <a:sym typeface="Poppins"/>
              </a:rPr>
              <a:t>Screenshot</a:t>
            </a:r>
            <a:r>
              <a:rPr b="0" i="0" lang="en-MY" sz="1400" u="none" cap="none" strike="noStrike">
                <a:solidFill>
                  <a:srgbClr val="000000"/>
                </a:solidFill>
                <a:latin typeface="Poppins"/>
                <a:ea typeface="Poppins"/>
                <a:cs typeface="Poppins"/>
                <a:sym typeface="Poppins"/>
              </a:rPr>
              <a:t> to save the image.</a:t>
            </a:r>
            <a:endParaRPr/>
          </a:p>
        </p:txBody>
      </p:sp>
      <p:pic>
        <p:nvPicPr>
          <p:cNvPr id="468" name="Google Shape;468;p58"/>
          <p:cNvPicPr preferRelativeResize="0"/>
          <p:nvPr/>
        </p:nvPicPr>
        <p:blipFill rotWithShape="1">
          <a:blip r:embed="rId5">
            <a:alphaModFix/>
          </a:blip>
          <a:srcRect b="0" l="0" r="0" t="0"/>
          <a:stretch/>
        </p:blipFill>
        <p:spPr>
          <a:xfrm>
            <a:off x="1257032" y="2405085"/>
            <a:ext cx="6172735" cy="268559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3" name="Shape 473"/>
        <p:cNvGrpSpPr/>
        <p:nvPr/>
      </p:nvGrpSpPr>
      <p:grpSpPr>
        <a:xfrm>
          <a:off x="0" y="0"/>
          <a:ext cx="0" cy="0"/>
          <a:chOff x="0" y="0"/>
          <a:chExt cx="0" cy="0"/>
        </a:xfrm>
      </p:grpSpPr>
      <p:pic>
        <p:nvPicPr>
          <p:cNvPr id="474" name="Google Shape;474;p59"/>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475" name="Google Shape;475;p59"/>
          <p:cNvSpPr txBox="1"/>
          <p:nvPr/>
        </p:nvSpPr>
        <p:spPr>
          <a:xfrm>
            <a:off x="293648" y="1113854"/>
            <a:ext cx="772036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ii) While on your </a:t>
            </a:r>
            <a:r>
              <a:rPr b="1" i="0" lang="en-MY" sz="1400" u="none" cap="none" strike="noStrike">
                <a:solidFill>
                  <a:srgbClr val="000000"/>
                </a:solidFill>
                <a:latin typeface="Poppins"/>
                <a:ea typeface="Poppins"/>
                <a:cs typeface="Poppins"/>
                <a:sym typeface="Poppins"/>
              </a:rPr>
              <a:t>left panel</a:t>
            </a:r>
            <a:r>
              <a:rPr b="0" i="0" lang="en-MY" sz="1400" u="none" cap="none" strike="noStrike">
                <a:solidFill>
                  <a:srgbClr val="000000"/>
                </a:solidFill>
                <a:latin typeface="Poppins"/>
                <a:ea typeface="Poppins"/>
                <a:cs typeface="Poppins"/>
                <a:sym typeface="Poppins"/>
              </a:rPr>
              <a:t>, click on </a:t>
            </a:r>
            <a:r>
              <a:rPr b="1" i="0" lang="en-MY" sz="1400" u="none" cap="none" strike="noStrike">
                <a:solidFill>
                  <a:srgbClr val="000000"/>
                </a:solidFill>
                <a:latin typeface="Poppins"/>
                <a:ea typeface="Poppins"/>
                <a:cs typeface="Poppins"/>
                <a:sym typeface="Poppins"/>
              </a:rPr>
              <a:t>Items</a:t>
            </a:r>
            <a:r>
              <a:rPr b="0" i="0" lang="en-MY" sz="1400" u="none" cap="none" strike="noStrike">
                <a:solidFill>
                  <a:srgbClr val="000000"/>
                </a:solidFill>
                <a:latin typeface="Poppins"/>
                <a:ea typeface="Poppins"/>
                <a:cs typeface="Poppins"/>
                <a:sym typeface="Poppins"/>
              </a:rPr>
              <a:t>. You may view the grouped/clusters based on the keywords. You may </a:t>
            </a:r>
            <a:r>
              <a:rPr b="1" i="0" lang="en-MY" sz="1400" u="none" cap="none" strike="noStrike">
                <a:solidFill>
                  <a:srgbClr val="000000"/>
                </a:solidFill>
                <a:latin typeface="Poppins"/>
                <a:ea typeface="Poppins"/>
                <a:cs typeface="Poppins"/>
                <a:sym typeface="Poppins"/>
              </a:rPr>
              <a:t>screenshot the clusters </a:t>
            </a:r>
            <a:r>
              <a:rPr b="0" i="0" lang="en-MY" sz="1400" u="none" cap="none" strike="noStrike">
                <a:solidFill>
                  <a:srgbClr val="000000"/>
                </a:solidFill>
                <a:latin typeface="Poppins"/>
                <a:ea typeface="Poppins"/>
                <a:cs typeface="Poppins"/>
                <a:sym typeface="Poppins"/>
              </a:rPr>
              <a:t>for your reference.</a:t>
            </a:r>
            <a:endParaRPr/>
          </a:p>
        </p:txBody>
      </p:sp>
      <p:pic>
        <p:nvPicPr>
          <p:cNvPr id="476" name="Google Shape;476;p59"/>
          <p:cNvPicPr preferRelativeResize="0"/>
          <p:nvPr/>
        </p:nvPicPr>
        <p:blipFill rotWithShape="1">
          <a:blip r:embed="rId5">
            <a:alphaModFix/>
          </a:blip>
          <a:srcRect b="0" l="0" r="0" t="0"/>
          <a:stretch/>
        </p:blipFill>
        <p:spPr>
          <a:xfrm>
            <a:off x="1205000" y="1637074"/>
            <a:ext cx="6020322" cy="32921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1" name="Shape 481"/>
        <p:cNvGrpSpPr/>
        <p:nvPr/>
      </p:nvGrpSpPr>
      <p:grpSpPr>
        <a:xfrm>
          <a:off x="0" y="0"/>
          <a:ext cx="0" cy="0"/>
          <a:chOff x="0" y="0"/>
          <a:chExt cx="0" cy="0"/>
        </a:xfrm>
      </p:grpSpPr>
      <p:pic>
        <p:nvPicPr>
          <p:cNvPr id="482" name="Google Shape;482;p60"/>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483" name="Google Shape;483;p60"/>
          <p:cNvSpPr txBox="1"/>
          <p:nvPr/>
        </p:nvSpPr>
        <p:spPr>
          <a:xfrm>
            <a:off x="427464" y="1091698"/>
            <a:ext cx="8188712"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Overlay Visualisation </a:t>
            </a:r>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i) At top, Click </a:t>
            </a:r>
            <a:r>
              <a:rPr b="1" i="0" lang="en-MY" sz="1400" u="none" cap="none" strike="noStrike">
                <a:solidFill>
                  <a:srgbClr val="000000"/>
                </a:solidFill>
                <a:latin typeface="Poppins"/>
                <a:ea typeface="Poppins"/>
                <a:cs typeface="Poppins"/>
                <a:sym typeface="Poppins"/>
              </a:rPr>
              <a:t>Overlay Visualisation</a:t>
            </a:r>
            <a:r>
              <a:rPr b="0" i="0" lang="en-MY" sz="1400" u="none" cap="none" strike="noStrike">
                <a:solidFill>
                  <a:srgbClr val="000000"/>
                </a:solidFill>
                <a:latin typeface="Poppins"/>
                <a:ea typeface="Poppins"/>
                <a:cs typeface="Poppins"/>
                <a:sym typeface="Poppins"/>
              </a:rPr>
              <a:t>. Ensure the chosen weight is </a:t>
            </a:r>
            <a:r>
              <a:rPr b="1" i="0" lang="en-MY" sz="1400" u="none" cap="none" strike="noStrike">
                <a:solidFill>
                  <a:srgbClr val="000000"/>
                </a:solidFill>
                <a:latin typeface="Poppins"/>
                <a:ea typeface="Poppins"/>
                <a:cs typeface="Poppins"/>
                <a:sym typeface="Poppins"/>
              </a:rPr>
              <a:t>Occurrences</a:t>
            </a:r>
            <a:r>
              <a:rPr b="0" i="0" lang="en-MY" sz="1400" u="none" cap="none" strike="noStrike">
                <a:solidFill>
                  <a:srgbClr val="000000"/>
                </a:solidFill>
                <a:latin typeface="Poppins"/>
                <a:ea typeface="Poppins"/>
                <a:cs typeface="Poppins"/>
                <a:sym typeface="Poppins"/>
              </a:rPr>
              <a:t> </a:t>
            </a:r>
            <a:r>
              <a:rPr b="1" i="0" lang="en-MY" sz="1400" u="none" cap="none" strike="noStrike">
                <a:solidFill>
                  <a:srgbClr val="000000"/>
                </a:solidFill>
                <a:latin typeface="Poppins"/>
                <a:ea typeface="Poppins"/>
                <a:cs typeface="Poppins"/>
                <a:sym typeface="Poppins"/>
              </a:rPr>
              <a:t>and </a:t>
            </a:r>
            <a:endParaRPr/>
          </a:p>
          <a:p>
            <a:pPr indent="0" lvl="0" marL="0" marR="0" rtl="0" algn="l">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scores is Average Publication year</a:t>
            </a:r>
            <a:r>
              <a:rPr b="0" i="0" lang="en-MY" sz="1400" u="none" cap="none" strike="noStrike">
                <a:solidFill>
                  <a:srgbClr val="000000"/>
                </a:solidFill>
                <a:latin typeface="Poppins"/>
                <a:ea typeface="Poppins"/>
                <a:cs typeface="Poppins"/>
                <a:sym typeface="Poppins"/>
              </a:rPr>
              <a:t>. Then you may click </a:t>
            </a:r>
            <a:r>
              <a:rPr b="1" i="0" lang="en-MY" sz="1400" u="none" cap="none" strike="noStrike">
                <a:solidFill>
                  <a:srgbClr val="000000"/>
                </a:solidFill>
                <a:latin typeface="Poppins"/>
                <a:ea typeface="Poppins"/>
                <a:cs typeface="Poppins"/>
                <a:sym typeface="Poppins"/>
              </a:rPr>
              <a:t>Screenshot </a:t>
            </a:r>
            <a:r>
              <a:rPr b="0" i="0" lang="en-MY" sz="1400" u="none" cap="none" strike="noStrike">
                <a:solidFill>
                  <a:srgbClr val="000000"/>
                </a:solidFill>
                <a:latin typeface="Poppins"/>
                <a:ea typeface="Poppins"/>
                <a:cs typeface="Poppins"/>
                <a:sym typeface="Poppins"/>
              </a:rPr>
              <a:t>to save the </a:t>
            </a:r>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image. </a:t>
            </a:r>
            <a:endParaRPr/>
          </a:p>
        </p:txBody>
      </p:sp>
      <p:pic>
        <p:nvPicPr>
          <p:cNvPr id="484" name="Google Shape;484;p60"/>
          <p:cNvPicPr preferRelativeResize="0"/>
          <p:nvPr/>
        </p:nvPicPr>
        <p:blipFill rotWithShape="1">
          <a:blip r:embed="rId5">
            <a:alphaModFix/>
          </a:blip>
          <a:srcRect b="0" l="0" r="0" t="0"/>
          <a:stretch/>
        </p:blipFill>
        <p:spPr>
          <a:xfrm>
            <a:off x="1405535" y="1980926"/>
            <a:ext cx="6035563" cy="316257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9" name="Shape 489"/>
        <p:cNvGrpSpPr/>
        <p:nvPr/>
      </p:nvGrpSpPr>
      <p:grpSpPr>
        <a:xfrm>
          <a:off x="0" y="0"/>
          <a:ext cx="0" cy="0"/>
          <a:chOff x="0" y="0"/>
          <a:chExt cx="0" cy="0"/>
        </a:xfrm>
      </p:grpSpPr>
      <p:pic>
        <p:nvPicPr>
          <p:cNvPr id="490" name="Google Shape;490;p61"/>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491" name="Google Shape;491;p61"/>
          <p:cNvSpPr txBox="1"/>
          <p:nvPr/>
        </p:nvSpPr>
        <p:spPr>
          <a:xfrm>
            <a:off x="617944" y="1165893"/>
            <a:ext cx="7433236"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ii) At top, Click </a:t>
            </a:r>
            <a:r>
              <a:rPr b="1" i="0" lang="en-MY" sz="1400" u="none" cap="none" strike="noStrike">
                <a:solidFill>
                  <a:srgbClr val="000000"/>
                </a:solidFill>
                <a:latin typeface="Poppins"/>
                <a:ea typeface="Poppins"/>
                <a:cs typeface="Poppins"/>
                <a:sym typeface="Poppins"/>
              </a:rPr>
              <a:t>Overlay Visualisation</a:t>
            </a:r>
            <a:r>
              <a:rPr b="0" i="0" lang="en-MY" sz="1400" u="none" cap="none" strike="noStrike">
                <a:solidFill>
                  <a:srgbClr val="000000"/>
                </a:solidFill>
                <a:latin typeface="Poppins"/>
                <a:ea typeface="Poppins"/>
                <a:cs typeface="Poppins"/>
                <a:sym typeface="Poppins"/>
              </a:rPr>
              <a:t>. Ensure the chosen weight is </a:t>
            </a:r>
            <a:r>
              <a:rPr b="1" i="0" lang="en-MY" sz="1400" u="none" cap="none" strike="noStrike">
                <a:solidFill>
                  <a:srgbClr val="000000"/>
                </a:solidFill>
                <a:latin typeface="Poppins"/>
                <a:ea typeface="Poppins"/>
                <a:cs typeface="Poppins"/>
                <a:sym typeface="Poppins"/>
              </a:rPr>
              <a:t>Occurrences and scores is Average Citation year. </a:t>
            </a:r>
            <a:r>
              <a:rPr b="0" i="0" lang="en-MY" sz="1400" u="none" cap="none" strike="noStrike">
                <a:solidFill>
                  <a:srgbClr val="000000"/>
                </a:solidFill>
                <a:latin typeface="Poppins"/>
                <a:ea typeface="Poppins"/>
                <a:cs typeface="Poppins"/>
                <a:sym typeface="Poppins"/>
              </a:rPr>
              <a:t>Then you may click </a:t>
            </a:r>
            <a:r>
              <a:rPr b="1" i="0" lang="en-MY" sz="1400" u="none" cap="none" strike="noStrike">
                <a:solidFill>
                  <a:srgbClr val="000000"/>
                </a:solidFill>
                <a:latin typeface="Poppins"/>
                <a:ea typeface="Poppins"/>
                <a:cs typeface="Poppins"/>
                <a:sym typeface="Poppins"/>
              </a:rPr>
              <a:t>Screenshot</a:t>
            </a:r>
            <a:r>
              <a:rPr b="0" i="0" lang="en-MY" sz="1400" u="none" cap="none" strike="noStrike">
                <a:solidFill>
                  <a:srgbClr val="000000"/>
                </a:solidFill>
                <a:latin typeface="Poppins"/>
                <a:ea typeface="Poppins"/>
                <a:cs typeface="Poppins"/>
                <a:sym typeface="Poppins"/>
              </a:rPr>
              <a:t> to save the image. </a:t>
            </a:r>
            <a:endParaRPr/>
          </a:p>
        </p:txBody>
      </p:sp>
      <p:pic>
        <p:nvPicPr>
          <p:cNvPr id="492" name="Google Shape;492;p61"/>
          <p:cNvPicPr preferRelativeResize="0"/>
          <p:nvPr/>
        </p:nvPicPr>
        <p:blipFill rotWithShape="1">
          <a:blip r:embed="rId5">
            <a:alphaModFix/>
          </a:blip>
          <a:srcRect b="0" l="0" r="0" t="0"/>
          <a:stretch/>
        </p:blipFill>
        <p:spPr>
          <a:xfrm>
            <a:off x="1431648" y="1695214"/>
            <a:ext cx="6027942" cy="328450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7" name="Shape 497"/>
        <p:cNvGrpSpPr/>
        <p:nvPr/>
      </p:nvGrpSpPr>
      <p:grpSpPr>
        <a:xfrm>
          <a:off x="0" y="0"/>
          <a:ext cx="0" cy="0"/>
          <a:chOff x="0" y="0"/>
          <a:chExt cx="0" cy="0"/>
        </a:xfrm>
      </p:grpSpPr>
      <p:pic>
        <p:nvPicPr>
          <p:cNvPr id="498" name="Google Shape;498;p62"/>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499" name="Google Shape;499;p62"/>
          <p:cNvSpPr txBox="1"/>
          <p:nvPr/>
        </p:nvSpPr>
        <p:spPr>
          <a:xfrm>
            <a:off x="211873" y="2358853"/>
            <a:ext cx="309632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AI Prompt for Academic Writing </a:t>
            </a:r>
            <a:endParaRPr/>
          </a:p>
        </p:txBody>
      </p:sp>
      <p:sp>
        <p:nvSpPr>
          <p:cNvPr id="500" name="Google Shape;500;p62"/>
          <p:cNvSpPr txBox="1"/>
          <p:nvPr/>
        </p:nvSpPr>
        <p:spPr>
          <a:xfrm>
            <a:off x="3583259" y="2035687"/>
            <a:ext cx="5293111"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Methodology</a:t>
            </a:r>
            <a:r>
              <a:rPr b="0" i="0" lang="en-MY" sz="1400" u="none" cap="none" strike="noStrike">
                <a:solidFill>
                  <a:srgbClr val="000000"/>
                </a:solidFill>
                <a:latin typeface="Poppins"/>
                <a:ea typeface="Poppins"/>
                <a:cs typeface="Poppins"/>
                <a:sym typeface="Poppins"/>
              </a:rPr>
              <a:t>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Please describe the methodology of my study based on the attached diagram. </a:t>
            </a:r>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[INSERT DIAGRAM HERE}</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5" name="Shape 505"/>
        <p:cNvGrpSpPr/>
        <p:nvPr/>
      </p:nvGrpSpPr>
      <p:grpSpPr>
        <a:xfrm>
          <a:off x="0" y="0"/>
          <a:ext cx="0" cy="0"/>
          <a:chOff x="0" y="0"/>
          <a:chExt cx="0" cy="0"/>
        </a:xfrm>
      </p:grpSpPr>
      <p:pic>
        <p:nvPicPr>
          <p:cNvPr id="506" name="Google Shape;506;p63"/>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507" name="Google Shape;507;p63"/>
          <p:cNvSpPr txBox="1"/>
          <p:nvPr/>
        </p:nvSpPr>
        <p:spPr>
          <a:xfrm>
            <a:off x="174702" y="2437935"/>
            <a:ext cx="2248830"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Data Cleaning Harmonization and tools</a:t>
            </a:r>
            <a:endParaRPr/>
          </a:p>
        </p:txBody>
      </p:sp>
      <p:sp>
        <p:nvSpPr>
          <p:cNvPr id="508" name="Google Shape;508;p63"/>
          <p:cNvSpPr txBox="1"/>
          <p:nvPr/>
        </p:nvSpPr>
        <p:spPr>
          <a:xfrm>
            <a:off x="2423532" y="1627543"/>
            <a:ext cx="6415667" cy="246221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Hi, for Data Cleaning, Harmonization, and Tools we employed OpenRefine to clean and  harmonize the author keywords. Additionally, BiblioMagika (Ahmi, 2024) was utilized to conduct  performance analysis, including the following metrics: TP=total number of publications; </a:t>
            </a:r>
            <a:endParaRPr/>
          </a:p>
          <a:p>
            <a:pPr indent="0" lvl="0" marL="0" marR="0" rtl="0" algn="just">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NCA=Number of contributing authors; NCP=number of cited publications; TC=total citations;  C/P=average citations per publication; C/CP=average citations per cited publication; h=h-index;  g=g-index; m=m-index. Furthermore, VOSviewer was used to generate network, overlay, and density visualizations of author keywords. Please enhance the following section.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3" name="Shape 103"/>
        <p:cNvGrpSpPr/>
        <p:nvPr/>
      </p:nvGrpSpPr>
      <p:grpSpPr>
        <a:xfrm>
          <a:off x="0" y="0"/>
          <a:ext cx="0" cy="0"/>
          <a:chOff x="0" y="0"/>
          <a:chExt cx="0" cy="0"/>
        </a:xfrm>
      </p:grpSpPr>
      <p:pic>
        <p:nvPicPr>
          <p:cNvPr id="104" name="Google Shape;104;g34ec7521a7b_0_2"/>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pic>
        <p:nvPicPr>
          <p:cNvPr id="105" name="Google Shape;105;g34ec7521a7b_0_2"/>
          <p:cNvPicPr preferRelativeResize="0"/>
          <p:nvPr/>
        </p:nvPicPr>
        <p:blipFill rotWithShape="1">
          <a:blip r:embed="rId5">
            <a:alphaModFix/>
          </a:blip>
          <a:srcRect b="0" l="0" r="0" t="0"/>
          <a:stretch/>
        </p:blipFill>
        <p:spPr>
          <a:xfrm>
            <a:off x="1569465" y="1490442"/>
            <a:ext cx="6210838" cy="240050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3" name="Shape 513"/>
        <p:cNvGrpSpPr/>
        <p:nvPr/>
      </p:nvGrpSpPr>
      <p:grpSpPr>
        <a:xfrm>
          <a:off x="0" y="0"/>
          <a:ext cx="0" cy="0"/>
          <a:chOff x="0" y="0"/>
          <a:chExt cx="0" cy="0"/>
        </a:xfrm>
      </p:grpSpPr>
      <p:pic>
        <p:nvPicPr>
          <p:cNvPr id="514" name="Google Shape;514;p64"/>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515" name="Google Shape;515;p64"/>
          <p:cNvSpPr txBox="1"/>
          <p:nvPr/>
        </p:nvSpPr>
        <p:spPr>
          <a:xfrm>
            <a:off x="434897" y="2407248"/>
            <a:ext cx="210758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Data Analysis </a:t>
            </a:r>
            <a:endParaRPr/>
          </a:p>
          <a:p>
            <a:pPr indent="0" lvl="0" marL="0" marR="0" rtl="0" algn="l">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Document Profile </a:t>
            </a:r>
            <a:endParaRPr/>
          </a:p>
        </p:txBody>
      </p:sp>
      <p:sp>
        <p:nvSpPr>
          <p:cNvPr id="516" name="Google Shape;516;p64"/>
          <p:cNvSpPr txBox="1"/>
          <p:nvPr/>
        </p:nvSpPr>
        <p:spPr>
          <a:xfrm>
            <a:off x="2769218" y="2084229"/>
            <a:ext cx="5687123" cy="138499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MY" sz="1400" u="none" cap="none" strike="noStrike">
                <a:solidFill>
                  <a:srgbClr val="000000"/>
                </a:solidFill>
                <a:latin typeface="Arial"/>
                <a:ea typeface="Arial"/>
                <a:cs typeface="Arial"/>
                <a:sym typeface="Arial"/>
              </a:rPr>
              <a:t>I would now like you to analyze and interpret these results. My goal is to publish this work in a  high-impact journal. Rather than reiterating the data already presented in the tables and figures, I  believe the discussion should focus on interpreting the findings—providing deeper insights that go  beyond the numerical results. Insert your objective.</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1" name="Shape 521"/>
        <p:cNvGrpSpPr/>
        <p:nvPr/>
      </p:nvGrpSpPr>
      <p:grpSpPr>
        <a:xfrm>
          <a:off x="0" y="0"/>
          <a:ext cx="0" cy="0"/>
          <a:chOff x="0" y="0"/>
          <a:chExt cx="0" cy="0"/>
        </a:xfrm>
      </p:grpSpPr>
      <p:pic>
        <p:nvPicPr>
          <p:cNvPr id="522" name="Google Shape;522;p65"/>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523" name="Google Shape;523;p65"/>
          <p:cNvSpPr txBox="1"/>
          <p:nvPr/>
        </p:nvSpPr>
        <p:spPr>
          <a:xfrm>
            <a:off x="189571" y="2310140"/>
            <a:ext cx="2174488"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Objective 1 </a:t>
            </a:r>
            <a:endParaRPr/>
          </a:p>
          <a:p>
            <a:pPr indent="0" lvl="0" marL="0" marR="0" rtl="0" algn="ctr">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Current State of Publication on AI in Academic Writing</a:t>
            </a:r>
            <a:endParaRPr/>
          </a:p>
        </p:txBody>
      </p:sp>
      <p:sp>
        <p:nvSpPr>
          <p:cNvPr id="524" name="Google Shape;524;p65"/>
          <p:cNvSpPr txBox="1"/>
          <p:nvPr/>
        </p:nvSpPr>
        <p:spPr>
          <a:xfrm>
            <a:off x="2468138" y="1460055"/>
            <a:ext cx="6564350" cy="26776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MY" sz="1400" u="none" cap="none" strike="noStrike">
                <a:solidFill>
                  <a:srgbClr val="000000"/>
                </a:solidFill>
                <a:latin typeface="Arial"/>
                <a:ea typeface="Arial"/>
                <a:cs typeface="Arial"/>
                <a:sym typeface="Arial"/>
              </a:rPr>
              <a:t>Click Year in BiblioMagika and Copy paste the Table, then analyse it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MY" sz="1400" u="none" cap="none" strike="noStrike">
                <a:solidFill>
                  <a:srgbClr val="000000"/>
                </a:solidFill>
                <a:latin typeface="Arial"/>
                <a:ea typeface="Arial"/>
                <a:cs typeface="Arial"/>
                <a:sym typeface="Arial"/>
              </a:rPr>
              <a:t>To answer RQ2 (In terms of authors, institutions, countries, and source titles, who are the  most productive contributors to the study of AI in academic writing?), this section presents  publication statistics by authors, institutions, countries, and source titles.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MY" sz="1400" u="none" cap="none" strike="noStrike">
                <a:solidFill>
                  <a:srgbClr val="000000"/>
                </a:solidFill>
                <a:latin typeface="Arial"/>
                <a:ea typeface="Arial"/>
                <a:cs typeface="Arial"/>
                <a:sym typeface="Arial"/>
              </a:rPr>
              <a:t>Most Productive Author – Author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MY" sz="1400" u="none" cap="none" strike="noStrike">
                <a:solidFill>
                  <a:srgbClr val="000000"/>
                </a:solidFill>
                <a:latin typeface="Arial"/>
                <a:ea typeface="Arial"/>
                <a:cs typeface="Arial"/>
                <a:sym typeface="Arial"/>
              </a:rPr>
              <a:t>Most Productive Institutions – Affiliation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MY" sz="1400" u="none" cap="none" strike="noStrike">
                <a:solidFill>
                  <a:srgbClr val="000000"/>
                </a:solidFill>
                <a:latin typeface="Arial"/>
                <a:ea typeface="Arial"/>
                <a:cs typeface="Arial"/>
                <a:sym typeface="Arial"/>
              </a:rPr>
              <a:t>Most Productive Source Title- Source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9" name="Shape 529"/>
        <p:cNvGrpSpPr/>
        <p:nvPr/>
      </p:nvGrpSpPr>
      <p:grpSpPr>
        <a:xfrm>
          <a:off x="0" y="0"/>
          <a:ext cx="0" cy="0"/>
          <a:chOff x="0" y="0"/>
          <a:chExt cx="0" cy="0"/>
        </a:xfrm>
      </p:grpSpPr>
      <p:pic>
        <p:nvPicPr>
          <p:cNvPr id="530" name="Google Shape;530;p66"/>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531" name="Google Shape;531;p66"/>
          <p:cNvSpPr txBox="1"/>
          <p:nvPr/>
        </p:nvSpPr>
        <p:spPr>
          <a:xfrm>
            <a:off x="-65997" y="2571750"/>
            <a:ext cx="296994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Objective 3 Highly Cited Documents</a:t>
            </a:r>
            <a:endParaRPr/>
          </a:p>
        </p:txBody>
      </p:sp>
      <p:sp>
        <p:nvSpPr>
          <p:cNvPr id="532" name="Google Shape;532;p66"/>
          <p:cNvSpPr txBox="1"/>
          <p:nvPr/>
        </p:nvSpPr>
        <p:spPr>
          <a:xfrm>
            <a:off x="3573965" y="2356306"/>
            <a:ext cx="5131419"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This section will answer RQ3 (In the research on AI in academic writing, what documents are  most often cited?).</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7" name="Shape 537"/>
        <p:cNvGrpSpPr/>
        <p:nvPr/>
      </p:nvGrpSpPr>
      <p:grpSpPr>
        <a:xfrm>
          <a:off x="0" y="0"/>
          <a:ext cx="0" cy="0"/>
          <a:chOff x="0" y="0"/>
          <a:chExt cx="0" cy="0"/>
        </a:xfrm>
      </p:grpSpPr>
      <p:pic>
        <p:nvPicPr>
          <p:cNvPr id="538" name="Google Shape;538;p67"/>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539" name="Google Shape;539;p67"/>
          <p:cNvSpPr txBox="1"/>
          <p:nvPr/>
        </p:nvSpPr>
        <p:spPr>
          <a:xfrm>
            <a:off x="115229" y="2202418"/>
            <a:ext cx="3126059" cy="116955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Objective 4 What are the important keywords and themes in the research of Islamic bank </a:t>
            </a:r>
            <a:endParaRPr/>
          </a:p>
          <a:p>
            <a:pPr indent="0" lvl="0" marL="0" marR="0" rtl="0" algn="ctr">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corporate governance?</a:t>
            </a:r>
            <a:endParaRPr/>
          </a:p>
        </p:txBody>
      </p:sp>
      <p:sp>
        <p:nvSpPr>
          <p:cNvPr id="540" name="Google Shape;540;p67"/>
          <p:cNvSpPr txBox="1"/>
          <p:nvPr/>
        </p:nvSpPr>
        <p:spPr>
          <a:xfrm>
            <a:off x="2958790" y="1293152"/>
            <a:ext cx="5947317" cy="332398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I would like your assistance in interpreting the network visualization of the co-occurrence analysis  based on author keywords from the VOSviewer results. Specifically, I need the following: </a:t>
            </a:r>
            <a:endParaRPr/>
          </a:p>
          <a:p>
            <a:pPr indent="0" lvl="0" marL="0" marR="0" rtl="0" algn="just">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0" lvl="0" marL="0" marR="0" rtl="0" algn="just">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1.Explanation of Co-occurrence Analysis of Author Keywords: Provide a detailed explanation of the cooccurrence analysis of author keywords as performed using VOSviewer.</a:t>
            </a:r>
            <a:endParaRPr/>
          </a:p>
          <a:p>
            <a:pPr indent="0" lvl="0" marL="0" marR="0" rtl="0" algn="just">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0" lvl="0" marL="0" marR="0" rtl="0" algn="just">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2.Explanation of Map Settings: Describe the settings used to generate the co-occurrence map. In our case, we used the full counting method, with a minimum threshold of 7 occurrences per keyword. Out of a total of 3308 keywords, 63 met the threshold, and of those, 62 were connected to each other. We also set 10 minimum number of keywords per cluster.</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5" name="Shape 545"/>
        <p:cNvGrpSpPr/>
        <p:nvPr/>
      </p:nvGrpSpPr>
      <p:grpSpPr>
        <a:xfrm>
          <a:off x="0" y="0"/>
          <a:ext cx="0" cy="0"/>
          <a:chOff x="0" y="0"/>
          <a:chExt cx="0" cy="0"/>
        </a:xfrm>
      </p:grpSpPr>
      <p:pic>
        <p:nvPicPr>
          <p:cNvPr id="546" name="Google Shape;546;p68"/>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547" name="Google Shape;547;p68"/>
          <p:cNvSpPr txBox="1"/>
          <p:nvPr/>
        </p:nvSpPr>
        <p:spPr>
          <a:xfrm>
            <a:off x="115229" y="2202418"/>
            <a:ext cx="3126059" cy="116955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Objective 4 What are the important keywords and themes in the research of Islamic bank </a:t>
            </a:r>
            <a:endParaRPr/>
          </a:p>
          <a:p>
            <a:pPr indent="0" lvl="0" marL="0" marR="0" rtl="0" algn="ctr">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corporate governance?</a:t>
            </a:r>
            <a:endParaRPr/>
          </a:p>
        </p:txBody>
      </p:sp>
      <p:sp>
        <p:nvSpPr>
          <p:cNvPr id="548" name="Google Shape;548;p68"/>
          <p:cNvSpPr txBox="1"/>
          <p:nvPr/>
        </p:nvSpPr>
        <p:spPr>
          <a:xfrm>
            <a:off x="3326780" y="1386006"/>
            <a:ext cx="5701991" cy="33239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3.Terminology Explanation: Clarify the key terminology used in the visualization. For instance, explain that different colors in the map represent distinct clusters, and the size of each node</a:t>
            </a:r>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represents the frequency of keyword occurrences.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4. Detailed Explanation of Clusters: Based on the settings, four clusters were generated. Please elaborate on each of these clusters in detail, interpreting the findings from the table provided</a:t>
            </a:r>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below.</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5. Contribution to the Body of Knowledge: Conclude with an explanation of how these findings contribute to the existing body of knowledge, discussing the significance of the results in the broader context of the research field</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53" name="Shape 553"/>
        <p:cNvGrpSpPr/>
        <p:nvPr/>
      </p:nvGrpSpPr>
      <p:grpSpPr>
        <a:xfrm>
          <a:off x="0" y="0"/>
          <a:ext cx="0" cy="0"/>
          <a:chOff x="0" y="0"/>
          <a:chExt cx="0" cy="0"/>
        </a:xfrm>
      </p:grpSpPr>
      <p:pic>
        <p:nvPicPr>
          <p:cNvPr id="554" name="Google Shape;554;p69"/>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sp>
        <p:nvSpPr>
          <p:cNvPr id="555" name="Google Shape;555;p69"/>
          <p:cNvSpPr txBox="1"/>
          <p:nvPr/>
        </p:nvSpPr>
        <p:spPr>
          <a:xfrm>
            <a:off x="193288" y="2417861"/>
            <a:ext cx="200721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MY" sz="1400" u="none" cap="none" strike="noStrike">
                <a:solidFill>
                  <a:srgbClr val="000000"/>
                </a:solidFill>
                <a:latin typeface="Poppins"/>
                <a:ea typeface="Poppins"/>
                <a:cs typeface="Poppins"/>
                <a:sym typeface="Poppins"/>
              </a:rPr>
              <a:t>Introduction</a:t>
            </a:r>
            <a:endParaRPr/>
          </a:p>
        </p:txBody>
      </p:sp>
      <p:sp>
        <p:nvSpPr>
          <p:cNvPr id="556" name="Google Shape;556;p69"/>
          <p:cNvSpPr txBox="1"/>
          <p:nvPr/>
        </p:nvSpPr>
        <p:spPr>
          <a:xfrm>
            <a:off x="2200507" y="1200299"/>
            <a:ext cx="6694449" cy="37548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I am an academician. I writing a high-impact article with the title "Breast Cancer Detection Using  Artificial Intelligence". Write a comprehensive introduction. Give into 3 paragraph and limit words </a:t>
            </a:r>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to 600-800 ONLY.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The introduction should include: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1.A brief overview of the topic, including its importance and relevance in the field.</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2. A summary of the current state of research, highlighting key studies and findings.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3. Identification of any gaps, controversies, or unresolved issues in the existing literature.</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MY" sz="1400" u="none" cap="none" strike="noStrike">
                <a:solidFill>
                  <a:srgbClr val="000000"/>
                </a:solidFill>
                <a:latin typeface="Poppins"/>
                <a:ea typeface="Poppins"/>
                <a:cs typeface="Poppins"/>
                <a:sym typeface="Poppins"/>
              </a:rPr>
              <a:t>4. Give some opinion, recommendation and future direction</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pic>
        <p:nvPicPr>
          <p:cNvPr id="561" name="Google Shape;561;g36dd301ec5f_0_0"/>
          <p:cNvPicPr preferRelativeResize="0"/>
          <p:nvPr/>
        </p:nvPicPr>
        <p:blipFill rotWithShape="1">
          <a:blip r:embed="rId3">
            <a:alphaModFix/>
          </a:blip>
          <a:srcRect b="0" l="0" r="0" t="0"/>
          <a:stretch/>
        </p:blipFill>
        <p:spPr>
          <a:xfrm>
            <a:off x="0" y="0"/>
            <a:ext cx="3322650" cy="5143500"/>
          </a:xfrm>
          <a:prstGeom prst="rect">
            <a:avLst/>
          </a:prstGeom>
          <a:noFill/>
          <a:ln>
            <a:noFill/>
          </a:ln>
        </p:spPr>
      </p:pic>
      <p:sp>
        <p:nvSpPr>
          <p:cNvPr id="562" name="Google Shape;562;g36dd301ec5f_0_0"/>
          <p:cNvSpPr txBox="1"/>
          <p:nvPr/>
        </p:nvSpPr>
        <p:spPr>
          <a:xfrm>
            <a:off x="172350" y="921350"/>
            <a:ext cx="3389400" cy="21057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3200"/>
              <a:buFont typeface="Arial"/>
              <a:buNone/>
            </a:pPr>
            <a:r>
              <a:rPr b="1" i="0" lang="en-MY" sz="2600" u="none" cap="none" strike="noStrike">
                <a:solidFill>
                  <a:srgbClr val="FFFFFF"/>
                </a:solidFill>
                <a:latin typeface="Poppins"/>
                <a:ea typeface="Poppins"/>
                <a:cs typeface="Poppins"/>
                <a:sym typeface="Poppins"/>
              </a:rPr>
              <a:t>Creative Commons Attribution-</a:t>
            </a:r>
            <a:endParaRPr b="1" i="0" sz="2600" u="none" cap="none" strike="noStrike">
              <a:solidFill>
                <a:srgbClr val="FFFFFF"/>
              </a:solidFill>
              <a:latin typeface="Poppins"/>
              <a:ea typeface="Poppins"/>
              <a:cs typeface="Poppins"/>
              <a:sym typeface="Poppins"/>
            </a:endParaRPr>
          </a:p>
          <a:p>
            <a:pPr indent="0" lvl="0" marL="0" marR="0" rtl="0" algn="l">
              <a:lnSpc>
                <a:spcPct val="80000"/>
              </a:lnSpc>
              <a:spcBef>
                <a:spcPts val="0"/>
              </a:spcBef>
              <a:spcAft>
                <a:spcPts val="0"/>
              </a:spcAft>
              <a:buClr>
                <a:srgbClr val="000000"/>
              </a:buClr>
              <a:buSzPts val="3200"/>
              <a:buFont typeface="Arial"/>
              <a:buNone/>
            </a:pPr>
            <a:r>
              <a:rPr b="1" i="0" lang="en-MY" sz="2600" u="none" cap="none" strike="noStrike">
                <a:solidFill>
                  <a:srgbClr val="FFFFFF"/>
                </a:solidFill>
                <a:latin typeface="Poppins"/>
                <a:ea typeface="Poppins"/>
                <a:cs typeface="Poppins"/>
                <a:sym typeface="Poppins"/>
              </a:rPr>
              <a:t>NonCommercial-</a:t>
            </a:r>
            <a:endParaRPr b="1" i="0" sz="2600" u="none" cap="none" strike="noStrike">
              <a:solidFill>
                <a:srgbClr val="FFFFFF"/>
              </a:solidFill>
              <a:latin typeface="Poppins"/>
              <a:ea typeface="Poppins"/>
              <a:cs typeface="Poppins"/>
              <a:sym typeface="Poppins"/>
            </a:endParaRPr>
          </a:p>
          <a:p>
            <a:pPr indent="0" lvl="0" marL="0" marR="0" rtl="0" algn="l">
              <a:lnSpc>
                <a:spcPct val="80000"/>
              </a:lnSpc>
              <a:spcBef>
                <a:spcPts val="0"/>
              </a:spcBef>
              <a:spcAft>
                <a:spcPts val="0"/>
              </a:spcAft>
              <a:buClr>
                <a:srgbClr val="000000"/>
              </a:buClr>
              <a:buSzPts val="3200"/>
              <a:buFont typeface="Arial"/>
              <a:buNone/>
            </a:pPr>
            <a:r>
              <a:rPr b="1" i="0" lang="en-MY" sz="2600" u="none" cap="none" strike="noStrike">
                <a:solidFill>
                  <a:srgbClr val="FFFFFF"/>
                </a:solidFill>
                <a:latin typeface="Poppins"/>
                <a:ea typeface="Poppins"/>
                <a:cs typeface="Poppins"/>
                <a:sym typeface="Poppins"/>
              </a:rPr>
              <a:t>ShareAlike 4.0 International</a:t>
            </a:r>
            <a:endParaRPr b="1" i="0" sz="1100" u="none" cap="none" strike="noStrike">
              <a:solidFill>
                <a:srgbClr val="000000"/>
              </a:solidFill>
              <a:latin typeface="Century Gothic"/>
              <a:ea typeface="Century Gothic"/>
              <a:cs typeface="Century Gothic"/>
              <a:sym typeface="Century Gothic"/>
            </a:endParaRPr>
          </a:p>
        </p:txBody>
      </p:sp>
      <p:pic>
        <p:nvPicPr>
          <p:cNvPr id="563" name="Google Shape;563;g36dd301ec5f_0_0"/>
          <p:cNvPicPr preferRelativeResize="0"/>
          <p:nvPr/>
        </p:nvPicPr>
        <p:blipFill rotWithShape="1">
          <a:blip r:embed="rId4">
            <a:alphaModFix/>
          </a:blip>
          <a:srcRect b="0" l="0" r="0" t="0"/>
          <a:stretch/>
        </p:blipFill>
        <p:spPr>
          <a:xfrm>
            <a:off x="315468" y="350184"/>
            <a:ext cx="2326988" cy="357206"/>
          </a:xfrm>
          <a:prstGeom prst="rect">
            <a:avLst/>
          </a:prstGeom>
          <a:noFill/>
          <a:ln>
            <a:noFill/>
          </a:ln>
        </p:spPr>
      </p:pic>
      <p:sp>
        <p:nvSpPr>
          <p:cNvPr id="564" name="Google Shape;564;g36dd301ec5f_0_0"/>
          <p:cNvSpPr/>
          <p:nvPr/>
        </p:nvSpPr>
        <p:spPr>
          <a:xfrm>
            <a:off x="3561875" y="479200"/>
            <a:ext cx="5276400" cy="2304300"/>
          </a:xfrm>
          <a:prstGeom prst="rect">
            <a:avLst/>
          </a:prstGeom>
          <a:noFill/>
          <a:ln>
            <a:noFill/>
          </a:ln>
        </p:spPr>
        <p:txBody>
          <a:bodyPr anchorCtr="0" anchor="t" bIns="45700" lIns="91425" spcFirstLastPara="1" rIns="91425" wrap="square" tIns="45700">
            <a:noAutofit/>
          </a:bodyPr>
          <a:lstStyle/>
          <a:p>
            <a:pPr indent="0" lvl="0" marL="0" marR="0" rtl="0" algn="just">
              <a:lnSpc>
                <a:spcPct val="87272"/>
              </a:lnSpc>
              <a:spcBef>
                <a:spcPts val="0"/>
              </a:spcBef>
              <a:spcAft>
                <a:spcPts val="0"/>
              </a:spcAft>
              <a:buClr>
                <a:srgbClr val="000000"/>
              </a:buClr>
              <a:buSzPts val="1600"/>
              <a:buFont typeface="Arial"/>
              <a:buNone/>
            </a:pPr>
            <a:r>
              <a:rPr b="0" i="0" lang="en-MY" sz="1600" u="none" cap="none" strike="noStrike">
                <a:solidFill>
                  <a:schemeClr val="dk1"/>
                </a:solidFill>
                <a:latin typeface="Poppins Light"/>
                <a:ea typeface="Poppins Light"/>
                <a:cs typeface="Poppins Light"/>
                <a:sym typeface="Poppins Light"/>
              </a:rPr>
              <a:t>You are free to:</a:t>
            </a:r>
            <a:endParaRPr b="0" i="0" sz="1600" u="none" cap="none" strike="noStrike">
              <a:solidFill>
                <a:schemeClr val="dk1"/>
              </a:solidFill>
              <a:latin typeface="Poppins Light"/>
              <a:ea typeface="Poppins Light"/>
              <a:cs typeface="Poppins Light"/>
              <a:sym typeface="Poppins Light"/>
            </a:endParaRPr>
          </a:p>
          <a:p>
            <a:pPr indent="-330200" lvl="0" marL="457200" marR="0" rtl="0" algn="just">
              <a:lnSpc>
                <a:spcPct val="87272"/>
              </a:lnSpc>
              <a:spcBef>
                <a:spcPts val="1000"/>
              </a:spcBef>
              <a:spcAft>
                <a:spcPts val="0"/>
              </a:spcAft>
              <a:buClr>
                <a:schemeClr val="dk1"/>
              </a:buClr>
              <a:buSzPts val="1600"/>
              <a:buFont typeface="Poppins Light"/>
              <a:buChar char="●"/>
            </a:pPr>
            <a:r>
              <a:rPr b="1" i="0" lang="en-MY" sz="1600" u="none" cap="none" strike="noStrike">
                <a:solidFill>
                  <a:schemeClr val="dk1"/>
                </a:solidFill>
                <a:latin typeface="Poppins"/>
                <a:ea typeface="Poppins"/>
                <a:cs typeface="Poppins"/>
                <a:sym typeface="Poppins"/>
              </a:rPr>
              <a:t>Share</a:t>
            </a:r>
            <a:r>
              <a:rPr b="0" i="0" lang="en-MY" sz="1600" u="none" cap="none" strike="noStrike">
                <a:solidFill>
                  <a:schemeClr val="dk1"/>
                </a:solidFill>
                <a:latin typeface="Poppins Light"/>
                <a:ea typeface="Poppins Light"/>
                <a:cs typeface="Poppins Light"/>
                <a:sym typeface="Poppins Light"/>
              </a:rPr>
              <a:t> — copy and redistribute the material in any medium or format</a:t>
            </a:r>
            <a:endParaRPr b="0" i="0" sz="1600" u="none" cap="none" strike="noStrike">
              <a:solidFill>
                <a:schemeClr val="dk1"/>
              </a:solidFill>
              <a:latin typeface="Poppins Light"/>
              <a:ea typeface="Poppins Light"/>
              <a:cs typeface="Poppins Light"/>
              <a:sym typeface="Poppins Light"/>
            </a:endParaRPr>
          </a:p>
          <a:p>
            <a:pPr indent="-330200" lvl="0" marL="457200" marR="0" rtl="0" algn="just">
              <a:lnSpc>
                <a:spcPct val="87272"/>
              </a:lnSpc>
              <a:spcBef>
                <a:spcPts val="1000"/>
              </a:spcBef>
              <a:spcAft>
                <a:spcPts val="0"/>
              </a:spcAft>
              <a:buClr>
                <a:schemeClr val="dk1"/>
              </a:buClr>
              <a:buSzPts val="1600"/>
              <a:buFont typeface="Poppins Light"/>
              <a:buChar char="●"/>
            </a:pPr>
            <a:r>
              <a:rPr b="1" i="0" lang="en-MY" sz="1600" u="none" cap="none" strike="noStrike">
                <a:solidFill>
                  <a:schemeClr val="dk1"/>
                </a:solidFill>
                <a:latin typeface="Poppins"/>
                <a:ea typeface="Poppins"/>
                <a:cs typeface="Poppins"/>
                <a:sym typeface="Poppins"/>
              </a:rPr>
              <a:t>Adapt</a:t>
            </a:r>
            <a:r>
              <a:rPr b="0" i="0" lang="en-MY" sz="1600" u="none" cap="none" strike="noStrike">
                <a:solidFill>
                  <a:schemeClr val="dk1"/>
                </a:solidFill>
                <a:latin typeface="Poppins Light"/>
                <a:ea typeface="Poppins Light"/>
                <a:cs typeface="Poppins Light"/>
                <a:sym typeface="Poppins Light"/>
              </a:rPr>
              <a:t> — remix, transform, and build upon the material</a:t>
            </a:r>
            <a:endParaRPr b="0" i="0" sz="1600" u="none" cap="none" strike="noStrike">
              <a:solidFill>
                <a:schemeClr val="dk1"/>
              </a:solidFill>
              <a:latin typeface="Poppins Light"/>
              <a:ea typeface="Poppins Light"/>
              <a:cs typeface="Poppins Light"/>
              <a:sym typeface="Poppins Light"/>
            </a:endParaRPr>
          </a:p>
          <a:p>
            <a:pPr indent="0" lvl="0" marL="0" marR="0" rtl="0" algn="just">
              <a:lnSpc>
                <a:spcPct val="87272"/>
              </a:lnSpc>
              <a:spcBef>
                <a:spcPts val="1000"/>
              </a:spcBef>
              <a:spcAft>
                <a:spcPts val="0"/>
              </a:spcAft>
              <a:buClr>
                <a:srgbClr val="000000"/>
              </a:buClr>
              <a:buSzPts val="1600"/>
              <a:buFont typeface="Arial"/>
              <a:buNone/>
            </a:pPr>
            <a:r>
              <a:rPr b="0" i="0" lang="en-MY" sz="1600" u="none" cap="none" strike="noStrike">
                <a:solidFill>
                  <a:schemeClr val="dk1"/>
                </a:solidFill>
                <a:latin typeface="Poppins Light"/>
                <a:ea typeface="Poppins Light"/>
                <a:cs typeface="Poppins Light"/>
                <a:sym typeface="Poppins Light"/>
              </a:rPr>
              <a:t>Under the following terms:</a:t>
            </a:r>
            <a:endParaRPr b="0" i="0" sz="1600" u="none" cap="none" strike="noStrike">
              <a:solidFill>
                <a:schemeClr val="dk1"/>
              </a:solidFill>
              <a:latin typeface="Poppins Light"/>
              <a:ea typeface="Poppins Light"/>
              <a:cs typeface="Poppins Light"/>
              <a:sym typeface="Poppins Light"/>
            </a:endParaRPr>
          </a:p>
          <a:p>
            <a:pPr indent="-330200" lvl="0" marL="457200" marR="0" rtl="0" algn="just">
              <a:lnSpc>
                <a:spcPct val="87272"/>
              </a:lnSpc>
              <a:spcBef>
                <a:spcPts val="1000"/>
              </a:spcBef>
              <a:spcAft>
                <a:spcPts val="0"/>
              </a:spcAft>
              <a:buClr>
                <a:schemeClr val="dk1"/>
              </a:buClr>
              <a:buSzPts val="1600"/>
              <a:buFont typeface="Poppins Light"/>
              <a:buChar char="●"/>
            </a:pPr>
            <a:r>
              <a:rPr b="1" i="0" lang="en-MY" sz="1600" u="none" cap="none" strike="noStrike">
                <a:solidFill>
                  <a:schemeClr val="dk1"/>
                </a:solidFill>
                <a:latin typeface="Poppins"/>
                <a:ea typeface="Poppins"/>
                <a:cs typeface="Poppins"/>
                <a:sym typeface="Poppins"/>
              </a:rPr>
              <a:t>Attribution</a:t>
            </a:r>
            <a:r>
              <a:rPr b="0" i="0" lang="en-MY" sz="1600" u="none" cap="none" strike="noStrike">
                <a:solidFill>
                  <a:schemeClr val="dk1"/>
                </a:solidFill>
                <a:latin typeface="Poppins Light"/>
                <a:ea typeface="Poppins Light"/>
                <a:cs typeface="Poppins Light"/>
                <a:sym typeface="Poppins Light"/>
              </a:rPr>
              <a:t> — You must give appropriate credit , provide a link to the license, and indicate if changes were made . You may do so in any reasonable manner, but not in any way that suggests the licensor endorses you or your use</a:t>
            </a:r>
            <a:endParaRPr b="0" i="0" sz="1600" u="none" cap="none" strike="noStrike">
              <a:solidFill>
                <a:schemeClr val="dk1"/>
              </a:solidFill>
              <a:latin typeface="Poppins Light"/>
              <a:ea typeface="Poppins Light"/>
              <a:cs typeface="Poppins Light"/>
              <a:sym typeface="Poppins Light"/>
            </a:endParaRPr>
          </a:p>
          <a:p>
            <a:pPr indent="-330200" lvl="0" marL="457200" marR="0" rtl="0" algn="just">
              <a:lnSpc>
                <a:spcPct val="87272"/>
              </a:lnSpc>
              <a:spcBef>
                <a:spcPts val="1000"/>
              </a:spcBef>
              <a:spcAft>
                <a:spcPts val="0"/>
              </a:spcAft>
              <a:buClr>
                <a:schemeClr val="dk1"/>
              </a:buClr>
              <a:buSzPts val="1600"/>
              <a:buFont typeface="Poppins Light"/>
              <a:buChar char="●"/>
            </a:pPr>
            <a:r>
              <a:rPr b="1" i="0" lang="en-MY" sz="1600" u="none" cap="none" strike="noStrike">
                <a:solidFill>
                  <a:schemeClr val="dk1"/>
                </a:solidFill>
                <a:latin typeface="Poppins"/>
                <a:ea typeface="Poppins"/>
                <a:cs typeface="Poppins"/>
                <a:sym typeface="Poppins"/>
              </a:rPr>
              <a:t>NonCommercial</a:t>
            </a:r>
            <a:r>
              <a:rPr b="0" i="0" lang="en-MY" sz="1600" u="none" cap="none" strike="noStrike">
                <a:solidFill>
                  <a:schemeClr val="dk1"/>
                </a:solidFill>
                <a:latin typeface="Poppins Light"/>
                <a:ea typeface="Poppins Light"/>
                <a:cs typeface="Poppins Light"/>
                <a:sym typeface="Poppins Light"/>
              </a:rPr>
              <a:t> — You may not use the material for commercial purposes .</a:t>
            </a:r>
            <a:endParaRPr b="0" i="0" sz="1600" u="none" cap="none" strike="noStrike">
              <a:solidFill>
                <a:schemeClr val="dk1"/>
              </a:solidFill>
              <a:latin typeface="Poppins Light"/>
              <a:ea typeface="Poppins Light"/>
              <a:cs typeface="Poppins Light"/>
              <a:sym typeface="Poppins Light"/>
            </a:endParaRPr>
          </a:p>
          <a:p>
            <a:pPr indent="-330200" lvl="0" marL="457200" marR="0" rtl="0" algn="just">
              <a:lnSpc>
                <a:spcPct val="87272"/>
              </a:lnSpc>
              <a:spcBef>
                <a:spcPts val="1000"/>
              </a:spcBef>
              <a:spcAft>
                <a:spcPts val="0"/>
              </a:spcAft>
              <a:buClr>
                <a:schemeClr val="dk1"/>
              </a:buClr>
              <a:buSzPts val="1600"/>
              <a:buFont typeface="Poppins Light"/>
              <a:buChar char="●"/>
            </a:pPr>
            <a:r>
              <a:rPr b="1" i="0" lang="en-MY" sz="1600" u="none" cap="none" strike="noStrike">
                <a:solidFill>
                  <a:schemeClr val="dk1"/>
                </a:solidFill>
                <a:latin typeface="Poppins"/>
                <a:ea typeface="Poppins"/>
                <a:cs typeface="Poppins"/>
                <a:sym typeface="Poppins"/>
              </a:rPr>
              <a:t>ShareAlike </a:t>
            </a:r>
            <a:r>
              <a:rPr b="0" i="0" lang="en-MY" sz="1600" u="none" cap="none" strike="noStrike">
                <a:solidFill>
                  <a:schemeClr val="dk1"/>
                </a:solidFill>
                <a:latin typeface="Poppins Light"/>
                <a:ea typeface="Poppins Light"/>
                <a:cs typeface="Poppins Light"/>
                <a:sym typeface="Poppins Light"/>
              </a:rPr>
              <a:t>— If you remix, transform, or build upon the material, you must distribute your contributions under the same license as the original.</a:t>
            </a:r>
            <a:endParaRPr b="0" i="0" sz="1600" u="none" cap="none" strike="noStrike">
              <a:solidFill>
                <a:schemeClr val="dk1"/>
              </a:solidFill>
              <a:latin typeface="Poppins Light"/>
              <a:ea typeface="Poppins Light"/>
              <a:cs typeface="Poppins Light"/>
              <a:sym typeface="Poppins Light"/>
            </a:endParaRPr>
          </a:p>
          <a:p>
            <a:pPr indent="0" lvl="0" marL="0" marR="0" rtl="0" algn="just">
              <a:lnSpc>
                <a:spcPct val="87272"/>
              </a:lnSpc>
              <a:spcBef>
                <a:spcPts val="1000"/>
              </a:spcBef>
              <a:spcAft>
                <a:spcPts val="0"/>
              </a:spcAft>
              <a:buClr>
                <a:srgbClr val="000000"/>
              </a:buClr>
              <a:buSzPts val="1600"/>
              <a:buFont typeface="Arial"/>
              <a:buNone/>
            </a:pPr>
            <a:r>
              <a:t/>
            </a:r>
            <a:endParaRPr b="0" i="0" sz="1600" u="none" cap="none" strike="noStrike">
              <a:solidFill>
                <a:schemeClr val="dk1"/>
              </a:solidFill>
              <a:latin typeface="Poppins Light"/>
              <a:ea typeface="Poppins Light"/>
              <a:cs typeface="Poppins Light"/>
              <a:sym typeface="Poppins Light"/>
            </a:endParaRPr>
          </a:p>
          <a:p>
            <a:pPr indent="0" lvl="0" marL="0" marR="0" rtl="0" algn="just">
              <a:lnSpc>
                <a:spcPct val="87272"/>
              </a:lnSpc>
              <a:spcBef>
                <a:spcPts val="0"/>
              </a:spcBef>
              <a:spcAft>
                <a:spcPts val="0"/>
              </a:spcAft>
              <a:buClr>
                <a:srgbClr val="000000"/>
              </a:buClr>
              <a:buSzPts val="1600"/>
              <a:buFont typeface="Arial"/>
              <a:buNone/>
            </a:pPr>
            <a:r>
              <a:t/>
            </a:r>
            <a:endParaRPr b="0" i="0" sz="1600" u="none" cap="none" strike="noStrike">
              <a:solidFill>
                <a:schemeClr val="dk1"/>
              </a:solidFill>
              <a:latin typeface="Poppins Light"/>
              <a:ea typeface="Poppins Light"/>
              <a:cs typeface="Poppins Light"/>
              <a:sym typeface="Poppins Light"/>
            </a:endParaRPr>
          </a:p>
          <a:p>
            <a:pPr indent="0" lvl="0" marL="0" marR="0" rtl="0" algn="just">
              <a:lnSpc>
                <a:spcPct val="87272"/>
              </a:lnSpc>
              <a:spcBef>
                <a:spcPts val="0"/>
              </a:spcBef>
              <a:spcAft>
                <a:spcPts val="0"/>
              </a:spcAft>
              <a:buClr>
                <a:srgbClr val="000000"/>
              </a:buClr>
              <a:buSzPts val="1600"/>
              <a:buFont typeface="Arial"/>
              <a:buNone/>
            </a:pPr>
            <a:r>
              <a:t/>
            </a:r>
            <a:endParaRPr b="0" i="0" sz="1600" u="none" cap="none" strike="noStrike">
              <a:solidFill>
                <a:schemeClr val="dk1"/>
              </a:solidFill>
              <a:latin typeface="Poppins Light"/>
              <a:ea typeface="Poppins Light"/>
              <a:cs typeface="Poppins Light"/>
              <a:sym typeface="Poppins Light"/>
            </a:endParaRPr>
          </a:p>
          <a:p>
            <a:pPr indent="0" lvl="0" marL="0" marR="0" rtl="0" algn="just">
              <a:lnSpc>
                <a:spcPct val="87272"/>
              </a:lnSpc>
              <a:spcBef>
                <a:spcPts val="0"/>
              </a:spcBef>
              <a:spcAft>
                <a:spcPts val="0"/>
              </a:spcAft>
              <a:buClr>
                <a:srgbClr val="000000"/>
              </a:buClr>
              <a:buSzPts val="1600"/>
              <a:buFont typeface="Arial"/>
              <a:buNone/>
            </a:pPr>
            <a:r>
              <a:t/>
            </a:r>
            <a:endParaRPr b="0" i="0" sz="1600" u="none" cap="none" strike="noStrike">
              <a:solidFill>
                <a:schemeClr val="dk1"/>
              </a:solidFill>
              <a:latin typeface="Poppins Light"/>
              <a:ea typeface="Poppins Light"/>
              <a:cs typeface="Poppins Light"/>
              <a:sym typeface="Poppins Light"/>
            </a:endParaRPr>
          </a:p>
          <a:p>
            <a:pPr indent="0" lvl="0" marL="0" marR="0" rtl="0" algn="just">
              <a:lnSpc>
                <a:spcPct val="87272"/>
              </a:lnSpc>
              <a:spcBef>
                <a:spcPts val="0"/>
              </a:spcBef>
              <a:spcAft>
                <a:spcPts val="0"/>
              </a:spcAft>
              <a:buClr>
                <a:srgbClr val="000000"/>
              </a:buClr>
              <a:buSzPts val="1600"/>
              <a:buFont typeface="Arial"/>
              <a:buNone/>
            </a:pPr>
            <a:r>
              <a:t/>
            </a:r>
            <a:endParaRPr b="0" i="0" sz="1600" u="none" cap="none" strike="noStrike">
              <a:solidFill>
                <a:schemeClr val="dk1"/>
              </a:solidFill>
              <a:latin typeface="Poppins Light"/>
              <a:ea typeface="Poppins Light"/>
              <a:cs typeface="Poppins Light"/>
              <a:sym typeface="Poppins Light"/>
            </a:endParaRPr>
          </a:p>
          <a:p>
            <a:pPr indent="0" lvl="0" marL="0" marR="0" rtl="0" algn="just">
              <a:lnSpc>
                <a:spcPct val="87272"/>
              </a:lnSpc>
              <a:spcBef>
                <a:spcPts val="0"/>
              </a:spcBef>
              <a:spcAft>
                <a:spcPts val="0"/>
              </a:spcAft>
              <a:buClr>
                <a:srgbClr val="000000"/>
              </a:buClr>
              <a:buSzPts val="1600"/>
              <a:buFont typeface="Arial"/>
              <a:buNone/>
            </a:pPr>
            <a:r>
              <a:t/>
            </a:r>
            <a:endParaRPr b="0" i="0" sz="1600" u="none" cap="none" strike="noStrike">
              <a:solidFill>
                <a:schemeClr val="dk1"/>
              </a:solidFill>
              <a:latin typeface="Poppins Light"/>
              <a:ea typeface="Poppins Light"/>
              <a:cs typeface="Poppins Light"/>
              <a:sym typeface="Poppins Light"/>
            </a:endParaRPr>
          </a:p>
          <a:p>
            <a:pPr indent="0" lvl="0" marL="0" marR="0" rtl="0" algn="just">
              <a:lnSpc>
                <a:spcPct val="87272"/>
              </a:lnSpc>
              <a:spcBef>
                <a:spcPts val="0"/>
              </a:spcBef>
              <a:spcAft>
                <a:spcPts val="0"/>
              </a:spcAft>
              <a:buClr>
                <a:srgbClr val="000000"/>
              </a:buClr>
              <a:buSzPts val="1600"/>
              <a:buFont typeface="Arial"/>
              <a:buNone/>
            </a:pPr>
            <a:r>
              <a:t/>
            </a:r>
            <a:endParaRPr b="0" i="0" sz="1600" u="none" cap="none" strike="noStrike">
              <a:solidFill>
                <a:schemeClr val="dk1"/>
              </a:solidFill>
              <a:latin typeface="Poppins Light"/>
              <a:ea typeface="Poppins Light"/>
              <a:cs typeface="Poppins Light"/>
              <a:sym typeface="Poppins Light"/>
            </a:endParaRPr>
          </a:p>
          <a:p>
            <a:pPr indent="0" lvl="0" marL="0" marR="0" rtl="0" algn="just">
              <a:lnSpc>
                <a:spcPct val="87272"/>
              </a:lnSpc>
              <a:spcBef>
                <a:spcPts val="0"/>
              </a:spcBef>
              <a:spcAft>
                <a:spcPts val="0"/>
              </a:spcAft>
              <a:buClr>
                <a:srgbClr val="000000"/>
              </a:buClr>
              <a:buSzPts val="1600"/>
              <a:buFont typeface="Arial"/>
              <a:buNone/>
            </a:pPr>
            <a:r>
              <a:t/>
            </a:r>
            <a:endParaRPr b="0" i="0" sz="1600" u="none" cap="none" strike="noStrike">
              <a:solidFill>
                <a:schemeClr val="dk1"/>
              </a:solidFill>
              <a:latin typeface="Poppins Light"/>
              <a:ea typeface="Poppins Light"/>
              <a:cs typeface="Poppins Light"/>
              <a:sym typeface="Poppins Light"/>
            </a:endParaRPr>
          </a:p>
          <a:p>
            <a:pPr indent="0" lvl="0" marL="457200" marR="0" rtl="0" algn="just">
              <a:lnSpc>
                <a:spcPct val="87272"/>
              </a:lnSpc>
              <a:spcBef>
                <a:spcPts val="0"/>
              </a:spcBef>
              <a:spcAft>
                <a:spcPts val="0"/>
              </a:spcAft>
              <a:buClr>
                <a:srgbClr val="000000"/>
              </a:buClr>
              <a:buSzPts val="1600"/>
              <a:buFont typeface="Arial"/>
              <a:buNone/>
            </a:pPr>
            <a:r>
              <a:t/>
            </a:r>
            <a:endParaRPr b="0" i="0" sz="1600" u="none" cap="none" strike="noStrike">
              <a:solidFill>
                <a:schemeClr val="dk1"/>
              </a:solidFill>
              <a:latin typeface="Poppins Light"/>
              <a:ea typeface="Poppins Light"/>
              <a:cs typeface="Poppins Light"/>
              <a:sym typeface="Poppins Light"/>
            </a:endParaRPr>
          </a:p>
          <a:p>
            <a:pPr indent="0" lvl="0" marL="457200" marR="0" rtl="0" algn="just">
              <a:lnSpc>
                <a:spcPct val="87272"/>
              </a:lnSpc>
              <a:spcBef>
                <a:spcPts val="0"/>
              </a:spcBef>
              <a:spcAft>
                <a:spcPts val="0"/>
              </a:spcAft>
              <a:buClr>
                <a:srgbClr val="000000"/>
              </a:buClr>
              <a:buSzPts val="1600"/>
              <a:buFont typeface="Arial"/>
              <a:buNone/>
            </a:pPr>
            <a:r>
              <a:t/>
            </a:r>
            <a:endParaRPr b="0" i="0" sz="1600" u="none" cap="none" strike="noStrike">
              <a:solidFill>
                <a:schemeClr val="dk1"/>
              </a:solidFill>
              <a:latin typeface="Poppins Light"/>
              <a:ea typeface="Poppins Light"/>
              <a:cs typeface="Poppins Light"/>
              <a:sym typeface="Poppins Light"/>
            </a:endParaRPr>
          </a:p>
        </p:txBody>
      </p:sp>
      <p:sp>
        <p:nvSpPr>
          <p:cNvPr id="565" name="Google Shape;565;g36dd301ec5f_0_0"/>
          <p:cNvSpPr txBox="1"/>
          <p:nvPr/>
        </p:nvSpPr>
        <p:spPr>
          <a:xfrm>
            <a:off x="3561875" y="-1250"/>
            <a:ext cx="2767200" cy="57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MY" sz="1800" u="sng" cap="none" strike="noStrike">
                <a:solidFill>
                  <a:schemeClr val="hlink"/>
                </a:solidFill>
                <a:latin typeface="Poppins"/>
                <a:ea typeface="Poppins"/>
                <a:cs typeface="Poppins"/>
                <a:sym typeface="Poppins"/>
                <a:hlinkClick r:id="rId5"/>
              </a:rPr>
              <a:t>License Deed</a:t>
            </a:r>
            <a:endParaRPr b="0" i="0" sz="1800" u="none" cap="none" strike="noStrike">
              <a:solidFill>
                <a:schemeClr val="dk2"/>
              </a:solidFill>
              <a:latin typeface="Poppins"/>
              <a:ea typeface="Poppins"/>
              <a:cs typeface="Poppins"/>
              <a:sym typeface="Poppins"/>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pic>
        <p:nvPicPr>
          <p:cNvPr id="570" name="Google Shape;570;g36dd301ec5f_0_8"/>
          <p:cNvPicPr preferRelativeResize="0"/>
          <p:nvPr/>
        </p:nvPicPr>
        <p:blipFill rotWithShape="1">
          <a:blip r:embed="rId3">
            <a:alphaModFix/>
          </a:blip>
          <a:srcRect b="0" l="0" r="0" t="0"/>
          <a:stretch/>
        </p:blipFill>
        <p:spPr>
          <a:xfrm>
            <a:off x="0" y="0"/>
            <a:ext cx="3322650" cy="5143500"/>
          </a:xfrm>
          <a:prstGeom prst="rect">
            <a:avLst/>
          </a:prstGeom>
          <a:noFill/>
          <a:ln>
            <a:noFill/>
          </a:ln>
        </p:spPr>
      </p:pic>
      <p:sp>
        <p:nvSpPr>
          <p:cNvPr id="571" name="Google Shape;571;g36dd301ec5f_0_8"/>
          <p:cNvSpPr txBox="1"/>
          <p:nvPr/>
        </p:nvSpPr>
        <p:spPr>
          <a:xfrm>
            <a:off x="237300" y="968275"/>
            <a:ext cx="3150300" cy="8496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chemeClr val="dk1"/>
              </a:buClr>
              <a:buSzPts val="1100"/>
              <a:buFont typeface="Arial"/>
              <a:buNone/>
            </a:pPr>
            <a:r>
              <a:rPr b="1" i="0" lang="en-MY" sz="2700" u="none" cap="none" strike="noStrike">
                <a:solidFill>
                  <a:srgbClr val="FFFFFF"/>
                </a:solidFill>
                <a:latin typeface="Poppins"/>
                <a:ea typeface="Poppins"/>
                <a:cs typeface="Poppins"/>
                <a:sym typeface="Poppins"/>
              </a:rPr>
              <a:t>License Declaration</a:t>
            </a:r>
            <a:endParaRPr b="1" i="0" sz="2700" u="none" cap="none" strike="noStrike">
              <a:solidFill>
                <a:srgbClr val="FFFFFF"/>
              </a:solidFill>
              <a:latin typeface="Poppins"/>
              <a:ea typeface="Poppins"/>
              <a:cs typeface="Poppins"/>
              <a:sym typeface="Poppins"/>
            </a:endParaRPr>
          </a:p>
        </p:txBody>
      </p:sp>
      <p:pic>
        <p:nvPicPr>
          <p:cNvPr id="572" name="Google Shape;572;g36dd301ec5f_0_8"/>
          <p:cNvPicPr preferRelativeResize="0"/>
          <p:nvPr/>
        </p:nvPicPr>
        <p:blipFill rotWithShape="1">
          <a:blip r:embed="rId4">
            <a:alphaModFix/>
          </a:blip>
          <a:srcRect b="0" l="0" r="0" t="0"/>
          <a:stretch/>
        </p:blipFill>
        <p:spPr>
          <a:xfrm>
            <a:off x="315468" y="350184"/>
            <a:ext cx="2326988" cy="357206"/>
          </a:xfrm>
          <a:prstGeom prst="rect">
            <a:avLst/>
          </a:prstGeom>
          <a:noFill/>
          <a:ln>
            <a:noFill/>
          </a:ln>
        </p:spPr>
      </p:pic>
      <p:sp>
        <p:nvSpPr>
          <p:cNvPr id="573" name="Google Shape;573;g36dd301ec5f_0_8"/>
          <p:cNvSpPr txBox="1"/>
          <p:nvPr/>
        </p:nvSpPr>
        <p:spPr>
          <a:xfrm>
            <a:off x="3505200" y="185625"/>
            <a:ext cx="5671800" cy="384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200"/>
              </a:spcBef>
              <a:spcAft>
                <a:spcPts val="0"/>
              </a:spcAft>
              <a:buClr>
                <a:srgbClr val="000000"/>
              </a:buClr>
              <a:buSzPts val="1300"/>
              <a:buFont typeface="Arial"/>
              <a:buNone/>
            </a:pPr>
            <a:r>
              <a:t/>
            </a:r>
            <a:endParaRPr b="0" i="0" sz="1300" u="none" cap="none" strike="noStrike">
              <a:solidFill>
                <a:schemeClr val="dk2"/>
              </a:solidFill>
              <a:latin typeface="Poppins"/>
              <a:ea typeface="Poppins"/>
              <a:cs typeface="Poppins"/>
              <a:sym typeface="Poppins"/>
            </a:endParaRPr>
          </a:p>
        </p:txBody>
      </p:sp>
      <p:pic>
        <p:nvPicPr>
          <p:cNvPr id="574" name="Google Shape;574;g36dd301ec5f_0_8"/>
          <p:cNvPicPr preferRelativeResize="0"/>
          <p:nvPr/>
        </p:nvPicPr>
        <p:blipFill rotWithShape="1">
          <a:blip r:embed="rId5">
            <a:alphaModFix/>
          </a:blip>
          <a:srcRect b="216129" l="18980" r="-18980" t="-216129"/>
          <a:stretch/>
        </p:blipFill>
        <p:spPr>
          <a:xfrm>
            <a:off x="-297025" y="673503"/>
            <a:ext cx="9143999" cy="1106744"/>
          </a:xfrm>
          <a:prstGeom prst="rect">
            <a:avLst/>
          </a:prstGeom>
          <a:noFill/>
          <a:ln>
            <a:noFill/>
          </a:ln>
        </p:spPr>
      </p:pic>
      <p:sp>
        <p:nvSpPr>
          <p:cNvPr id="575" name="Google Shape;575;g36dd301ec5f_0_8"/>
          <p:cNvSpPr txBox="1"/>
          <p:nvPr/>
        </p:nvSpPr>
        <p:spPr>
          <a:xfrm>
            <a:off x="3505200" y="968275"/>
            <a:ext cx="5534400" cy="207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MY" sz="1800" u="none" cap="none" strike="noStrike">
                <a:solidFill>
                  <a:schemeClr val="dk1"/>
                </a:solidFill>
                <a:highlight>
                  <a:schemeClr val="lt1"/>
                </a:highlight>
                <a:latin typeface="Poppins"/>
                <a:ea typeface="Poppins"/>
                <a:cs typeface="Poppins"/>
                <a:sym typeface="Poppins"/>
              </a:rPr>
              <a:t>2025 Quest International University </a:t>
            </a:r>
            <a:r>
              <a:rPr i="1" lang="en-MY" sz="1800" u="sng">
                <a:solidFill>
                  <a:schemeClr val="hlink"/>
                </a:solidFill>
                <a:highlight>
                  <a:schemeClr val="lt1"/>
                </a:highlight>
                <a:latin typeface="Poppins"/>
                <a:ea typeface="Poppins"/>
                <a:cs typeface="Poppins"/>
                <a:sym typeface="Poppins"/>
                <a:hlinkClick r:id="rId6"/>
              </a:rPr>
              <a:t>Fundamentals of Bibliometric Analysis</a:t>
            </a:r>
            <a:r>
              <a:rPr b="0" i="0" lang="en-MY" sz="1800" u="none" cap="none" strike="noStrike">
                <a:solidFill>
                  <a:schemeClr val="accent1"/>
                </a:solidFill>
                <a:highlight>
                  <a:schemeClr val="lt1"/>
                </a:highlight>
                <a:latin typeface="Poppins"/>
                <a:ea typeface="Poppins"/>
                <a:cs typeface="Poppins"/>
                <a:sym typeface="Poppins"/>
              </a:rPr>
              <a:t>, </a:t>
            </a:r>
            <a:r>
              <a:rPr b="0" i="0" lang="en-MY" sz="1800" u="none" cap="none" strike="noStrike">
                <a:solidFill>
                  <a:schemeClr val="dk1"/>
                </a:solidFill>
                <a:highlight>
                  <a:schemeClr val="lt1"/>
                </a:highlight>
                <a:latin typeface="Poppins"/>
                <a:ea typeface="Poppins"/>
                <a:cs typeface="Poppins"/>
                <a:sym typeface="Poppins"/>
              </a:rPr>
              <a:t>Tilagavati Subramaniam, Anna Arokia Nathen, Rajespari Kumar . </a:t>
            </a:r>
            <a:r>
              <a:rPr b="0" i="0" lang="en-MY" sz="1800" u="none" cap="none" strike="noStrike">
                <a:solidFill>
                  <a:schemeClr val="dk1"/>
                </a:solidFill>
                <a:latin typeface="Poppins"/>
                <a:ea typeface="Poppins"/>
                <a:cs typeface="Poppins"/>
                <a:sym typeface="Poppins"/>
              </a:rPr>
              <a:t>Except where otherwise noted, this work is licensed under the terms of the</a:t>
            </a:r>
            <a:r>
              <a:rPr b="0" i="0" lang="en-MY" sz="1800" u="none" cap="none" strike="noStrike">
                <a:solidFill>
                  <a:schemeClr val="dk2"/>
                </a:solidFill>
                <a:latin typeface="Poppins"/>
                <a:ea typeface="Poppins"/>
                <a:cs typeface="Poppins"/>
                <a:sym typeface="Poppins"/>
              </a:rPr>
              <a:t> </a:t>
            </a:r>
            <a:r>
              <a:rPr b="0" i="0" lang="en-MY" sz="1800" u="sng" cap="none" strike="noStrike">
                <a:solidFill>
                  <a:schemeClr val="accent5"/>
                </a:solidFill>
                <a:latin typeface="Poppins"/>
                <a:ea typeface="Poppins"/>
                <a:cs typeface="Poppins"/>
                <a:sym typeface="Poppins"/>
                <a:hlinkClick r:id="rId7">
                  <a:extLst>
                    <a:ext uri="{A12FA001-AC4F-418D-AE19-62706E023703}">
                      <ahyp:hlinkClr val="tx"/>
                    </a:ext>
                  </a:extLst>
                </a:hlinkClick>
              </a:rPr>
              <a:t>Creative Commons Attribution 4.0 International License</a:t>
            </a:r>
            <a:endParaRPr b="0" i="0" sz="1800" u="none" cap="none" strike="noStrike">
              <a:solidFill>
                <a:schemeClr val="dk1"/>
              </a:solidFill>
              <a:latin typeface="Poppins"/>
              <a:ea typeface="Poppins"/>
              <a:cs typeface="Poppins"/>
              <a:sym typeface="Poppins"/>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Poppins"/>
              <a:ea typeface="Poppins"/>
              <a:cs typeface="Poppins"/>
              <a:sym typeface="Poppins"/>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pic>
        <p:nvPicPr>
          <p:cNvPr id="580" name="Google Shape;580;g36dd301ec5f_0_17"/>
          <p:cNvPicPr preferRelativeResize="0"/>
          <p:nvPr/>
        </p:nvPicPr>
        <p:blipFill rotWithShape="1">
          <a:blip r:embed="rId3">
            <a:alphaModFix/>
          </a:blip>
          <a:srcRect b="0" l="0" r="0" t="0"/>
          <a:stretch/>
        </p:blipFill>
        <p:spPr>
          <a:xfrm>
            <a:off x="0" y="0"/>
            <a:ext cx="3322650" cy="5143500"/>
          </a:xfrm>
          <a:prstGeom prst="rect">
            <a:avLst/>
          </a:prstGeom>
          <a:noFill/>
          <a:ln>
            <a:noFill/>
          </a:ln>
        </p:spPr>
      </p:pic>
      <p:sp>
        <p:nvSpPr>
          <p:cNvPr id="581" name="Google Shape;581;g36dd301ec5f_0_17"/>
          <p:cNvSpPr txBox="1"/>
          <p:nvPr/>
        </p:nvSpPr>
        <p:spPr>
          <a:xfrm>
            <a:off x="237300" y="968275"/>
            <a:ext cx="3150300" cy="8496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chemeClr val="dk1"/>
              </a:buClr>
              <a:buSzPts val="1100"/>
              <a:buFont typeface="Arial"/>
              <a:buNone/>
            </a:pPr>
            <a:r>
              <a:rPr b="1" i="0" lang="en-MY" sz="2700" u="none" cap="none" strike="noStrike">
                <a:solidFill>
                  <a:srgbClr val="FFFFFF"/>
                </a:solidFill>
                <a:latin typeface="Poppins"/>
                <a:ea typeface="Poppins"/>
                <a:cs typeface="Poppins"/>
                <a:sym typeface="Poppins"/>
              </a:rPr>
              <a:t>Attribution Statement</a:t>
            </a:r>
            <a:endParaRPr b="1" i="0" sz="2700" u="none" cap="none" strike="noStrike">
              <a:solidFill>
                <a:srgbClr val="FFFFFF"/>
              </a:solidFill>
              <a:latin typeface="Poppins"/>
              <a:ea typeface="Poppins"/>
              <a:cs typeface="Poppins"/>
              <a:sym typeface="Poppins"/>
            </a:endParaRPr>
          </a:p>
        </p:txBody>
      </p:sp>
      <p:pic>
        <p:nvPicPr>
          <p:cNvPr id="582" name="Google Shape;582;g36dd301ec5f_0_17"/>
          <p:cNvPicPr preferRelativeResize="0"/>
          <p:nvPr/>
        </p:nvPicPr>
        <p:blipFill rotWithShape="1">
          <a:blip r:embed="rId4">
            <a:alphaModFix/>
          </a:blip>
          <a:srcRect b="0" l="0" r="0" t="0"/>
          <a:stretch/>
        </p:blipFill>
        <p:spPr>
          <a:xfrm>
            <a:off x="315468" y="350184"/>
            <a:ext cx="2326988" cy="357206"/>
          </a:xfrm>
          <a:prstGeom prst="rect">
            <a:avLst/>
          </a:prstGeom>
          <a:noFill/>
          <a:ln>
            <a:noFill/>
          </a:ln>
        </p:spPr>
      </p:pic>
      <p:sp>
        <p:nvSpPr>
          <p:cNvPr id="583" name="Google Shape;583;g36dd301ec5f_0_17"/>
          <p:cNvSpPr txBox="1"/>
          <p:nvPr/>
        </p:nvSpPr>
        <p:spPr>
          <a:xfrm>
            <a:off x="3505200" y="570525"/>
            <a:ext cx="5530200" cy="3786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800"/>
              <a:buFont typeface="Arial"/>
              <a:buNone/>
            </a:pPr>
            <a:r>
              <a:rPr b="0" i="0" lang="en-MY" sz="1800" u="none" cap="none" strike="noStrike">
                <a:solidFill>
                  <a:schemeClr val="dk1"/>
                </a:solidFill>
                <a:latin typeface="Poppins"/>
                <a:ea typeface="Poppins"/>
                <a:cs typeface="Poppins"/>
                <a:sym typeface="Poppins"/>
              </a:rPr>
              <a:t>If you have modified or adapted this OER, explicitly state that your version is an adaptation or derivative, and </a:t>
            </a:r>
            <a:r>
              <a:rPr b="0" i="0" lang="en-MY" sz="1800" u="none" cap="none" strike="noStrike">
                <a:solidFill>
                  <a:schemeClr val="dk1"/>
                </a:solidFill>
                <a:highlight>
                  <a:srgbClr val="FFFF00"/>
                </a:highlight>
                <a:latin typeface="Poppins"/>
                <a:ea typeface="Poppins"/>
                <a:cs typeface="Poppins"/>
                <a:sym typeface="Poppins"/>
              </a:rPr>
              <a:t>optionally describe the nature of your changes.</a:t>
            </a:r>
            <a:endParaRPr b="0" i="0" sz="1800" u="none" cap="none" strike="noStrike">
              <a:solidFill>
                <a:schemeClr val="dk1"/>
              </a:solidFill>
              <a:highlight>
                <a:srgbClr val="FFFF00"/>
              </a:highlight>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rPr b="0" i="0" lang="en-MY" sz="1800" u="none" cap="none" strike="noStrike">
                <a:solidFill>
                  <a:schemeClr val="dk1"/>
                </a:solidFill>
                <a:latin typeface="Poppins"/>
                <a:ea typeface="Poppins"/>
                <a:cs typeface="Poppins"/>
                <a:sym typeface="Poppins"/>
              </a:rPr>
              <a:t>Example:</a:t>
            </a:r>
            <a:endParaRPr b="0" i="0" sz="1800" u="none" cap="none" strike="noStrike">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rPr b="0" i="0" lang="en-MY" sz="1800" u="none" cap="none" strike="noStrike">
                <a:solidFill>
                  <a:schemeClr val="dk1"/>
                </a:solidFill>
                <a:latin typeface="Poppins"/>
                <a:ea typeface="Poppins"/>
                <a:cs typeface="Poppins"/>
                <a:sym typeface="Poppins"/>
              </a:rPr>
              <a:t>This slide is adapted from </a:t>
            </a:r>
            <a:r>
              <a:rPr i="1" lang="en-MY" sz="1800" u="sng">
                <a:solidFill>
                  <a:schemeClr val="hlink"/>
                </a:solidFill>
                <a:highlight>
                  <a:schemeClr val="lt1"/>
                </a:highlight>
                <a:latin typeface="Poppins"/>
                <a:ea typeface="Poppins"/>
                <a:cs typeface="Poppins"/>
                <a:sym typeface="Poppins"/>
                <a:hlinkClick r:id="rId5"/>
              </a:rPr>
              <a:t>Fundamentals of Bibliometric Analysis</a:t>
            </a:r>
            <a:r>
              <a:rPr b="0" i="0" lang="en-MY" sz="1800" u="none" cap="none" strike="noStrike">
                <a:solidFill>
                  <a:schemeClr val="accent1"/>
                </a:solidFill>
                <a:latin typeface="Poppins"/>
                <a:ea typeface="Poppins"/>
                <a:cs typeface="Poppins"/>
                <a:sym typeface="Poppins"/>
              </a:rPr>
              <a:t> </a:t>
            </a:r>
            <a:r>
              <a:rPr b="0" i="0" lang="en-MY" sz="1800" u="none" cap="none" strike="noStrike">
                <a:solidFill>
                  <a:schemeClr val="dk1"/>
                </a:solidFill>
                <a:latin typeface="Poppins"/>
                <a:ea typeface="Poppins"/>
                <a:cs typeface="Poppins"/>
                <a:sym typeface="Poppins"/>
              </a:rPr>
              <a:t>by Tilagavati</a:t>
            </a:r>
            <a:r>
              <a:rPr lang="en-MY" sz="1800">
                <a:solidFill>
                  <a:schemeClr val="dk1"/>
                </a:solidFill>
                <a:latin typeface="Poppins"/>
                <a:ea typeface="Poppins"/>
                <a:cs typeface="Poppins"/>
                <a:sym typeface="Poppins"/>
              </a:rPr>
              <a:t> </a:t>
            </a:r>
            <a:r>
              <a:rPr b="0" i="0" lang="en-MY" sz="1800" u="none" cap="none" strike="noStrike">
                <a:solidFill>
                  <a:schemeClr val="dk1"/>
                </a:solidFill>
                <a:latin typeface="Poppins"/>
                <a:ea typeface="Poppins"/>
                <a:cs typeface="Poppins"/>
                <a:sym typeface="Poppins"/>
              </a:rPr>
              <a:t>Subramaniam, Anna Arokia Nathen, Rajespari Kumar, licensed under a Creative Commons Attribution 4.0 International License (</a:t>
            </a:r>
            <a:r>
              <a:rPr b="0" i="0" lang="en-MY" sz="1800" u="sng" cap="none" strike="noStrike">
                <a:solidFill>
                  <a:srgbClr val="0097A7"/>
                </a:solidFill>
                <a:latin typeface="Poppins"/>
                <a:ea typeface="Poppins"/>
                <a:cs typeface="Poppins"/>
                <a:sym typeface="Poppins"/>
                <a:hlinkClick r:id="rId6">
                  <a:extLst>
                    <a:ext uri="{A12FA001-AC4F-418D-AE19-62706E023703}">
                      <ahyp:hlinkClr val="tx"/>
                    </a:ext>
                  </a:extLst>
                </a:hlinkClick>
              </a:rPr>
              <a:t>CC BY-NC-SA</a:t>
            </a:r>
            <a:r>
              <a:rPr b="0" i="0" lang="en-MY" sz="1800" u="none" cap="none" strike="noStrike">
                <a:solidFill>
                  <a:schemeClr val="dk1"/>
                </a:solidFill>
                <a:latin typeface="Poppins"/>
                <a:ea typeface="Poppins"/>
                <a:cs typeface="Poppins"/>
                <a:sym typeface="Poppins"/>
              </a:rPr>
              <a:t>). </a:t>
            </a:r>
            <a:r>
              <a:rPr b="0" i="0" lang="en-MY" sz="1800" u="none" cap="none" strike="noStrike">
                <a:solidFill>
                  <a:schemeClr val="dk1"/>
                </a:solidFill>
                <a:highlight>
                  <a:srgbClr val="FFFF00"/>
                </a:highlight>
                <a:latin typeface="Poppins"/>
                <a:ea typeface="Poppins"/>
                <a:cs typeface="Poppins"/>
                <a:sym typeface="Poppins"/>
              </a:rPr>
              <a:t>Changes include …</a:t>
            </a:r>
            <a:endParaRPr b="0" i="0" sz="1800" u="none" cap="none" strike="noStrike">
              <a:solidFill>
                <a:schemeClr val="dk1"/>
              </a:solidFill>
              <a:highlight>
                <a:srgbClr val="FFFF00"/>
              </a:highlight>
              <a:latin typeface="Poppins"/>
              <a:ea typeface="Poppins"/>
              <a:cs typeface="Poppins"/>
              <a:sym typeface="Poppins"/>
            </a:endParaRPr>
          </a:p>
        </p:txBody>
      </p:sp>
      <p:sp>
        <p:nvSpPr>
          <p:cNvPr id="584" name="Google Shape;584;g36dd301ec5f_0_17"/>
          <p:cNvSpPr txBox="1"/>
          <p:nvPr/>
        </p:nvSpPr>
        <p:spPr>
          <a:xfrm>
            <a:off x="3505200" y="185625"/>
            <a:ext cx="5671800" cy="384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200"/>
              </a:spcBef>
              <a:spcAft>
                <a:spcPts val="0"/>
              </a:spcAft>
              <a:buClr>
                <a:srgbClr val="000000"/>
              </a:buClr>
              <a:buSzPts val="1300"/>
              <a:buFont typeface="Arial"/>
              <a:buNone/>
            </a:pPr>
            <a:r>
              <a:t/>
            </a:r>
            <a:endParaRPr b="0" i="0" sz="1300" u="none" cap="none" strike="noStrike">
              <a:solidFill>
                <a:schemeClr val="dk2"/>
              </a:solidFill>
              <a:latin typeface="Poppins"/>
              <a:ea typeface="Poppins"/>
              <a:cs typeface="Poppins"/>
              <a:sym typeface="Poppins"/>
            </a:endParaRPr>
          </a:p>
        </p:txBody>
      </p:sp>
      <p:pic>
        <p:nvPicPr>
          <p:cNvPr id="585" name="Google Shape;585;g36dd301ec5f_0_17"/>
          <p:cNvPicPr preferRelativeResize="0"/>
          <p:nvPr/>
        </p:nvPicPr>
        <p:blipFill rotWithShape="1">
          <a:blip r:embed="rId7">
            <a:alphaModFix/>
          </a:blip>
          <a:srcRect b="216129" l="18980" r="-18980" t="-216129"/>
          <a:stretch/>
        </p:blipFill>
        <p:spPr>
          <a:xfrm>
            <a:off x="-297025" y="673503"/>
            <a:ext cx="9143999" cy="1106744"/>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pic>
        <p:nvPicPr>
          <p:cNvPr id="590" name="Google Shape;590;g36dd301ec5f_0_26"/>
          <p:cNvPicPr preferRelativeResize="0"/>
          <p:nvPr/>
        </p:nvPicPr>
        <p:blipFill rotWithShape="1">
          <a:blip r:embed="rId3">
            <a:alphaModFix/>
          </a:blip>
          <a:srcRect b="0" l="0" r="0" t="0"/>
          <a:stretch/>
        </p:blipFill>
        <p:spPr>
          <a:xfrm>
            <a:off x="0" y="0"/>
            <a:ext cx="3322650" cy="5143500"/>
          </a:xfrm>
          <a:prstGeom prst="rect">
            <a:avLst/>
          </a:prstGeom>
          <a:noFill/>
          <a:ln>
            <a:noFill/>
          </a:ln>
        </p:spPr>
      </p:pic>
      <p:sp>
        <p:nvSpPr>
          <p:cNvPr id="591" name="Google Shape;591;g36dd301ec5f_0_26"/>
          <p:cNvSpPr txBox="1"/>
          <p:nvPr/>
        </p:nvSpPr>
        <p:spPr>
          <a:xfrm>
            <a:off x="237300" y="968275"/>
            <a:ext cx="3150300" cy="5172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3200"/>
              <a:buFont typeface="Arial"/>
              <a:buNone/>
            </a:pPr>
            <a:r>
              <a:rPr b="1" i="0" lang="en-MY" sz="2700" u="none" cap="none" strike="noStrike">
                <a:solidFill>
                  <a:srgbClr val="FFFFFF"/>
                </a:solidFill>
                <a:latin typeface="Poppins"/>
                <a:ea typeface="Poppins"/>
                <a:cs typeface="Poppins"/>
                <a:sym typeface="Poppins"/>
              </a:rPr>
              <a:t>Disclaimer</a:t>
            </a:r>
            <a:endParaRPr b="1" i="0" sz="1200" u="none" cap="none" strike="noStrike">
              <a:solidFill>
                <a:srgbClr val="000000"/>
              </a:solidFill>
              <a:latin typeface="Century Gothic"/>
              <a:ea typeface="Century Gothic"/>
              <a:cs typeface="Century Gothic"/>
              <a:sym typeface="Century Gothic"/>
            </a:endParaRPr>
          </a:p>
        </p:txBody>
      </p:sp>
      <p:pic>
        <p:nvPicPr>
          <p:cNvPr id="592" name="Google Shape;592;g36dd301ec5f_0_26"/>
          <p:cNvPicPr preferRelativeResize="0"/>
          <p:nvPr/>
        </p:nvPicPr>
        <p:blipFill rotWithShape="1">
          <a:blip r:embed="rId4">
            <a:alphaModFix/>
          </a:blip>
          <a:srcRect b="0" l="0" r="0" t="0"/>
          <a:stretch/>
        </p:blipFill>
        <p:spPr>
          <a:xfrm>
            <a:off x="315468" y="350184"/>
            <a:ext cx="2326988" cy="357206"/>
          </a:xfrm>
          <a:prstGeom prst="rect">
            <a:avLst/>
          </a:prstGeom>
          <a:noFill/>
          <a:ln>
            <a:noFill/>
          </a:ln>
        </p:spPr>
      </p:pic>
      <p:sp>
        <p:nvSpPr>
          <p:cNvPr id="593" name="Google Shape;593;g36dd301ec5f_0_26"/>
          <p:cNvSpPr txBox="1"/>
          <p:nvPr/>
        </p:nvSpPr>
        <p:spPr>
          <a:xfrm>
            <a:off x="3772950" y="1276750"/>
            <a:ext cx="53883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94" name="Google Shape;594;g36dd301ec5f_0_26"/>
          <p:cNvSpPr txBox="1"/>
          <p:nvPr/>
        </p:nvSpPr>
        <p:spPr>
          <a:xfrm>
            <a:off x="3322650" y="76200"/>
            <a:ext cx="5671800" cy="3140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Poppins"/>
              <a:ea typeface="Poppins"/>
              <a:cs typeface="Poppins"/>
              <a:sym typeface="Poppins"/>
            </a:endParaRPr>
          </a:p>
          <a:p>
            <a:pPr indent="-317500" lvl="0" marL="457200" marR="0" rtl="0" algn="just">
              <a:lnSpc>
                <a:spcPct val="100000"/>
              </a:lnSpc>
              <a:spcBef>
                <a:spcPts val="0"/>
              </a:spcBef>
              <a:spcAft>
                <a:spcPts val="0"/>
              </a:spcAft>
              <a:buClr>
                <a:schemeClr val="dk1"/>
              </a:buClr>
              <a:buSzPts val="1400"/>
              <a:buFont typeface="Poppins"/>
              <a:buChar char="●"/>
            </a:pPr>
            <a:r>
              <a:rPr b="0" i="0" lang="en-MY" sz="1400" u="none" cap="none" strike="noStrike">
                <a:solidFill>
                  <a:schemeClr val="dk1"/>
                </a:solidFill>
                <a:latin typeface="Poppins"/>
                <a:ea typeface="Poppins"/>
                <a:cs typeface="Poppins"/>
                <a:sym typeface="Poppins"/>
              </a:rPr>
              <a:t>The materials provided in this institutional Open Educational Resource (iOER) are intended solely for educational and training (Learning &amp; Development) purposes. Quest International University assumes no responsibility for any misuse, misinterpretation, or unintended application of the content. The views and opinions expressed within these materials are those of the individual authors and do not necessarily reflect the official stance or policy of Quest International University.</a:t>
            </a:r>
            <a:endParaRPr b="0" i="0" sz="1400" u="none" cap="none" strike="noStrike">
              <a:solidFill>
                <a:schemeClr val="dk1"/>
              </a:solidFill>
              <a:latin typeface="Poppins"/>
              <a:ea typeface="Poppins"/>
              <a:cs typeface="Poppins"/>
              <a:sym typeface="Poppins"/>
            </a:endParaRPr>
          </a:p>
          <a:p>
            <a:pPr indent="-317500" lvl="0" marL="457200" marR="0" rtl="0" algn="just">
              <a:lnSpc>
                <a:spcPct val="100000"/>
              </a:lnSpc>
              <a:spcBef>
                <a:spcPts val="1200"/>
              </a:spcBef>
              <a:spcAft>
                <a:spcPts val="0"/>
              </a:spcAft>
              <a:buClr>
                <a:schemeClr val="dk1"/>
              </a:buClr>
              <a:buSzPts val="1400"/>
              <a:buFont typeface="Poppins"/>
              <a:buChar char="●"/>
            </a:pPr>
            <a:r>
              <a:rPr b="0" i="0" lang="en-MY" sz="1400" u="none" cap="none" strike="noStrike">
                <a:solidFill>
                  <a:schemeClr val="dk1"/>
                </a:solidFill>
                <a:latin typeface="Poppins"/>
                <a:ea typeface="Poppins"/>
                <a:cs typeface="Poppins"/>
                <a:sym typeface="Poppins"/>
              </a:rPr>
              <a:t>No derivative works may use the name, logo, or official branding of Quest International University without prior written approval. </a:t>
            </a:r>
            <a:endParaRPr b="0" i="0" sz="1300" u="none" cap="none" strike="noStrike">
              <a:solidFill>
                <a:schemeClr val="dk2"/>
              </a:solidFill>
              <a:latin typeface="Poppins"/>
              <a:ea typeface="Poppins"/>
              <a:cs typeface="Poppins"/>
              <a:sym typeface="Poppins"/>
            </a:endParaRPr>
          </a:p>
        </p:txBody>
      </p:sp>
      <p:pic>
        <p:nvPicPr>
          <p:cNvPr id="595" name="Google Shape;595;g36dd301ec5f_0_26"/>
          <p:cNvPicPr preferRelativeResize="0"/>
          <p:nvPr/>
        </p:nvPicPr>
        <p:blipFill rotWithShape="1">
          <a:blip r:embed="rId5">
            <a:alphaModFix/>
          </a:blip>
          <a:srcRect b="216129" l="18980" r="-18980" t="-216129"/>
          <a:stretch/>
        </p:blipFill>
        <p:spPr>
          <a:xfrm>
            <a:off x="-297025" y="673503"/>
            <a:ext cx="9143999" cy="1106744"/>
          </a:xfrm>
          <a:prstGeom prst="rect">
            <a:avLst/>
          </a:prstGeom>
          <a:noFill/>
          <a:ln>
            <a:noFill/>
          </a:ln>
        </p:spPr>
      </p:pic>
      <p:sp>
        <p:nvSpPr>
          <p:cNvPr id="596" name="Google Shape;596;g36dd301ec5f_0_26"/>
          <p:cNvSpPr txBox="1"/>
          <p:nvPr/>
        </p:nvSpPr>
        <p:spPr>
          <a:xfrm>
            <a:off x="3489575" y="4309675"/>
            <a:ext cx="4877700" cy="35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MY" sz="1400" u="none" cap="none" strike="noStrike">
                <a:solidFill>
                  <a:schemeClr val="dk2"/>
                </a:solidFill>
                <a:latin typeface="Arial"/>
                <a:ea typeface="Arial"/>
                <a:cs typeface="Arial"/>
                <a:sym typeface="Arial"/>
              </a:rPr>
              <a:t>For any enquiries, kindly email Academic Affairs Division (AAD) at </a:t>
            </a:r>
            <a:r>
              <a:rPr b="0" i="0" lang="en-MY" sz="1400" u="sng" cap="none" strike="noStrike">
                <a:solidFill>
                  <a:schemeClr val="hlink"/>
                </a:solidFill>
                <a:latin typeface="Arial"/>
                <a:ea typeface="Arial"/>
                <a:cs typeface="Arial"/>
                <a:sym typeface="Arial"/>
                <a:hlinkClick r:id="rId6"/>
              </a:rPr>
              <a:t>aad@qiu.edu.my</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0" name="Shape 110"/>
        <p:cNvGrpSpPr/>
        <p:nvPr/>
      </p:nvGrpSpPr>
      <p:grpSpPr>
        <a:xfrm>
          <a:off x="0" y="0"/>
          <a:ext cx="0" cy="0"/>
          <a:chOff x="0" y="0"/>
          <a:chExt cx="0" cy="0"/>
        </a:xfrm>
      </p:grpSpPr>
      <p:pic>
        <p:nvPicPr>
          <p:cNvPr id="111" name="Google Shape;111;g34ec7521a7b_0_11"/>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pic>
        <p:nvPicPr>
          <p:cNvPr id="112" name="Google Shape;112;g34ec7521a7b_0_11"/>
          <p:cNvPicPr preferRelativeResize="0"/>
          <p:nvPr/>
        </p:nvPicPr>
        <p:blipFill rotWithShape="1">
          <a:blip r:embed="rId5">
            <a:alphaModFix/>
          </a:blip>
          <a:srcRect b="0" l="0" r="0" t="0"/>
          <a:stretch/>
        </p:blipFill>
        <p:spPr>
          <a:xfrm>
            <a:off x="1458960" y="1070516"/>
            <a:ext cx="6226080" cy="373789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7" name="Shape 117"/>
        <p:cNvGrpSpPr/>
        <p:nvPr/>
      </p:nvGrpSpPr>
      <p:grpSpPr>
        <a:xfrm>
          <a:off x="0" y="0"/>
          <a:ext cx="0" cy="0"/>
          <a:chOff x="0" y="0"/>
          <a:chExt cx="0" cy="0"/>
        </a:xfrm>
      </p:grpSpPr>
      <p:pic>
        <p:nvPicPr>
          <p:cNvPr id="118" name="Google Shape;118;g34ec7521a7b_0_19"/>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pic>
        <p:nvPicPr>
          <p:cNvPr id="119" name="Google Shape;119;g34ec7521a7b_0_19"/>
          <p:cNvPicPr preferRelativeResize="0"/>
          <p:nvPr/>
        </p:nvPicPr>
        <p:blipFill rotWithShape="1">
          <a:blip r:embed="rId5">
            <a:alphaModFix/>
          </a:blip>
          <a:srcRect b="0" l="0" r="0" t="0"/>
          <a:stretch/>
        </p:blipFill>
        <p:spPr>
          <a:xfrm>
            <a:off x="148684" y="1342372"/>
            <a:ext cx="5910146" cy="3261643"/>
          </a:xfrm>
          <a:prstGeom prst="rect">
            <a:avLst/>
          </a:prstGeom>
          <a:noFill/>
          <a:ln>
            <a:noFill/>
          </a:ln>
        </p:spPr>
      </p:pic>
      <p:pic>
        <p:nvPicPr>
          <p:cNvPr id="120" name="Google Shape;120;g34ec7521a7b_0_19"/>
          <p:cNvPicPr preferRelativeResize="0"/>
          <p:nvPr/>
        </p:nvPicPr>
        <p:blipFill rotWithShape="1">
          <a:blip r:embed="rId6">
            <a:alphaModFix/>
          </a:blip>
          <a:srcRect b="0" l="0" r="0" t="0"/>
          <a:stretch/>
        </p:blipFill>
        <p:spPr>
          <a:xfrm>
            <a:off x="6058830" y="1182152"/>
            <a:ext cx="2914141" cy="359695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5" name="Shape 125"/>
        <p:cNvGrpSpPr/>
        <p:nvPr/>
      </p:nvGrpSpPr>
      <p:grpSpPr>
        <a:xfrm>
          <a:off x="0" y="0"/>
          <a:ext cx="0" cy="0"/>
          <a:chOff x="0" y="0"/>
          <a:chExt cx="0" cy="0"/>
        </a:xfrm>
      </p:grpSpPr>
      <p:pic>
        <p:nvPicPr>
          <p:cNvPr id="126" name="Google Shape;126;g34ec7521a7b_0_31"/>
          <p:cNvPicPr preferRelativeResize="0"/>
          <p:nvPr/>
        </p:nvPicPr>
        <p:blipFill rotWithShape="1">
          <a:blip r:embed="rId4">
            <a:alphaModFix/>
          </a:blip>
          <a:srcRect b="0" l="0" r="0" t="0"/>
          <a:stretch/>
        </p:blipFill>
        <p:spPr>
          <a:xfrm>
            <a:off x="576956" y="350184"/>
            <a:ext cx="2326988" cy="357206"/>
          </a:xfrm>
          <a:prstGeom prst="rect">
            <a:avLst/>
          </a:prstGeom>
          <a:noFill/>
          <a:ln>
            <a:noFill/>
          </a:ln>
        </p:spPr>
      </p:pic>
      <p:pic>
        <p:nvPicPr>
          <p:cNvPr id="127" name="Google Shape;127;g34ec7521a7b_0_31"/>
          <p:cNvPicPr preferRelativeResize="0"/>
          <p:nvPr/>
        </p:nvPicPr>
        <p:blipFill rotWithShape="1">
          <a:blip r:embed="rId5">
            <a:alphaModFix/>
          </a:blip>
          <a:srcRect b="0" l="0" r="0" t="0"/>
          <a:stretch/>
        </p:blipFill>
        <p:spPr>
          <a:xfrm>
            <a:off x="0" y="1502326"/>
            <a:ext cx="4398207" cy="2727704"/>
          </a:xfrm>
          <a:prstGeom prst="rect">
            <a:avLst/>
          </a:prstGeom>
          <a:noFill/>
          <a:ln>
            <a:noFill/>
          </a:ln>
        </p:spPr>
      </p:pic>
      <p:pic>
        <p:nvPicPr>
          <p:cNvPr id="128" name="Google Shape;128;g34ec7521a7b_0_31"/>
          <p:cNvPicPr preferRelativeResize="0"/>
          <p:nvPr/>
        </p:nvPicPr>
        <p:blipFill rotWithShape="1">
          <a:blip r:embed="rId6">
            <a:alphaModFix/>
          </a:blip>
          <a:srcRect b="0" l="0" r="0" t="0"/>
          <a:stretch/>
        </p:blipFill>
        <p:spPr>
          <a:xfrm>
            <a:off x="4398207" y="1502326"/>
            <a:ext cx="4756226" cy="29287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Tilagavati Subramaniam</dc:creator>
</cp:coreProperties>
</file>