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Poppins"/>
      <p:regular r:id="rId44"/>
      <p:bold r:id="rId45"/>
      <p:italic r:id="rId46"/>
      <p:boldItalic r:id="rId47"/>
    </p:embeddedFont>
    <p:embeddedFont>
      <p:font typeface="Poppins Light"/>
      <p:regular r:id="rId48"/>
      <p:bold r:id="rId49"/>
      <p:italic r:id="rId50"/>
      <p:boldItalic r:id="rId51"/>
    </p:embeddedFont>
    <p:embeddedFont>
      <p:font typeface="Poppins ExtraBold"/>
      <p:bold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8" roundtripDataSignature="AMtx7miXBPRzXortZzpBnYYlvzN3YhI3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oppins-regular.fntdata"/><Relationship Id="rId43" Type="http://schemas.openxmlformats.org/officeDocument/2006/relationships/slide" Target="slides/slide38.xml"/><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Light-regular.fntdata"/><Relationship Id="rId47" Type="http://schemas.openxmlformats.org/officeDocument/2006/relationships/font" Target="fonts/Poppins-boldItalic.fntdata"/><Relationship Id="rId49" Type="http://schemas.openxmlformats.org/officeDocument/2006/relationships/font" Target="fonts/Poppins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Light-boldItalic.fntdata"/><Relationship Id="rId50" Type="http://schemas.openxmlformats.org/officeDocument/2006/relationships/font" Target="fonts/PoppinsLight-italic.fntdata"/><Relationship Id="rId53" Type="http://schemas.openxmlformats.org/officeDocument/2006/relationships/font" Target="fonts/PoppinsExtraBold-boldItalic.fntdata"/><Relationship Id="rId52" Type="http://schemas.openxmlformats.org/officeDocument/2006/relationships/font" Target="fonts/PoppinsExtraBold-bold.fntdata"/><Relationship Id="rId11" Type="http://schemas.openxmlformats.org/officeDocument/2006/relationships/slide" Target="slides/slide6.xml"/><Relationship Id="rId55" Type="http://schemas.openxmlformats.org/officeDocument/2006/relationships/font" Target="fonts/CenturyGothic-bold.fntdata"/><Relationship Id="rId10" Type="http://schemas.openxmlformats.org/officeDocument/2006/relationships/slide" Target="slides/slide5.xml"/><Relationship Id="rId54" Type="http://schemas.openxmlformats.org/officeDocument/2006/relationships/font" Target="fonts/CenturyGothic-regular.fntdata"/><Relationship Id="rId13" Type="http://schemas.openxmlformats.org/officeDocument/2006/relationships/slide" Target="slides/slide8.xml"/><Relationship Id="rId57" Type="http://schemas.openxmlformats.org/officeDocument/2006/relationships/font" Target="fonts/CenturyGothic-boldItalic.fntdata"/><Relationship Id="rId12" Type="http://schemas.openxmlformats.org/officeDocument/2006/relationships/slide" Target="slides/slide7.xml"/><Relationship Id="rId56" Type="http://schemas.openxmlformats.org/officeDocument/2006/relationships/font" Target="fonts/CenturyGothic-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f886d64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34f886d646e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4f886d646e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fc1f5a06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4fc1f5a062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4fc1f5a062_0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89975ab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589975ab0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589975ab05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161d87c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6161d87c3d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6161d87c3d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89975ab0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589975ab05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589975ab05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89975ab0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589975ab05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g3589975ab05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589975ab0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589975ab05_0_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589975ab05_0_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89975ab05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589975ab05_0_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3589975ab05_0_5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589975ab05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3589975ab05_0_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3589975ab05_0_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89975ab05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589975ab05_0_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g3589975ab05_0_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161d87c3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36161d87c3d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36161d87c3d_0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589975ab05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3589975ab05_0_8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3589975ab05_0_8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6161d87c3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36161d87c3d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36161d87c3d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8a45f7c0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358a45f7c04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g358a45f7c04_0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8a45f7c0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358a45f7c04_0_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g358a45f7c04_0_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58a45f7c0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58a45f7c04_0_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g358a45f7c04_0_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0462a54c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60462a54c3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360462a54c3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58a45f7c04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58a45f7c04_0_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358a45f7c04_0_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58a45f7c0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358a45f7c04_0_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358a45f7c04_0_3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58a45f7c0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358a45f7c04_0_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g358a45f7c04_0_4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6161d87c3d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36161d87c3d_0_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g36161d87c3d_0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6161d87c3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36161d87c3d_0_3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36161d87c3d_0_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58a45f7c04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58a45f7c04_0_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358a45f7c04_0_5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8a45f7c04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58a45f7c04_0_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g358a45f7c04_0_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6161d87c3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36161d87c3d_0_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36161d87c3d_0_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6dd532648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36dd53264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6dd532648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6dd532648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6dd532648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6dd532648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6dd5326486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6dd532648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e6fa10099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34e6fa10099_0_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g34e6fa10099_0_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e6fa1009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34e6fa10099_0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g34e6fa10099_0_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e6fa10099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4e6fa10099_0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4e6fa10099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e6fa1009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4e6fa10099_0_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4e6fa10099_0_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e6fa10099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4e6fa10099_0_9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4e6fa10099_0_9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4e6fa10099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34e6fa10099_0_1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34e6fa10099_0_1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reepik.com/" TargetMode="External"/><Relationship Id="rId6" Type="http://schemas.openxmlformats.org/officeDocument/2006/relationships/image" Target="../media/image13.png"/><Relationship Id="rId7" Type="http://schemas.openxmlformats.org/officeDocument/2006/relationships/hyperlink" Target="https://creativecommons.org/licenses/by-nc-sa/4.0/" TargetMode="External"/><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s://www.freepik.com/free-photo/colorful-set-cubes-lined-up-floor_5265146.htm/?utm_source=slidesgo_template&amp;utm_medium=referral-link&amp;utm_campaign=sg_resources&amp;utm_content=freepik" TargetMode="External"/><Relationship Id="rId6" Type="http://schemas.openxmlformats.org/officeDocument/2006/relationships/hyperlink" Target="https://www.freepik.com/free-photo/colorful-set-cubes-lined-up-floor_5265146.htm/?utm_source=slidesgo_template&amp;utm_medium=referral-link&amp;utm_campaign=sg_resources&amp;utm_content=freepi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www.youtube.com/watch?v=ikehX9o1JbI" TargetMode="External"/><Relationship Id="rId6"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hyperlink" Target="http://www.freepi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creativecommons.org/licenses/by-nc-sa/4.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hyperlink" Target="mailto:aad@qiu.edu.m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3066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500">
                <a:solidFill>
                  <a:schemeClr val="lt1"/>
                </a:solidFill>
                <a:latin typeface="Poppins ExtraBold"/>
                <a:ea typeface="Poppins ExtraBold"/>
                <a:cs typeface="Poppins ExtraBold"/>
                <a:sym typeface="Poppins ExtraBold"/>
              </a:rPr>
              <a:t>Social Emotional Learning</a:t>
            </a:r>
            <a:endParaRPr b="0" i="0" sz="19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b="0" i="0" sz="19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1900" u="none" cap="none" strike="noStrike">
                <a:solidFill>
                  <a:schemeClr val="lt1"/>
                </a:solidFill>
                <a:latin typeface="Poppins"/>
                <a:ea typeface="Poppins"/>
                <a:cs typeface="Poppins"/>
                <a:sym typeface="Poppins"/>
              </a:rPr>
              <a:t>Author:</a:t>
            </a:r>
            <a:endParaRPr b="0" i="0" sz="19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Eka Natasha </a:t>
            </a:r>
            <a:endParaRPr sz="1900">
              <a:solidFill>
                <a:schemeClr val="lt1"/>
              </a:solidFill>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Muhamad Fanashim Benson</a:t>
            </a:r>
            <a:endParaRPr sz="1900">
              <a:solidFill>
                <a:schemeClr val="lt1"/>
              </a:solidFill>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1900">
              <a:solidFill>
                <a:schemeClr val="lt1"/>
              </a:solidFill>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MY" sz="1900">
                <a:solidFill>
                  <a:schemeClr val="lt1"/>
                </a:solidFill>
                <a:latin typeface="Poppins"/>
                <a:ea typeface="Poppins"/>
                <a:cs typeface="Poppins"/>
                <a:sym typeface="Poppins"/>
              </a:rPr>
              <a:t>Year: 2022</a:t>
            </a:r>
            <a:endParaRPr sz="19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335750" y="3970276"/>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5"/>
              </a:rPr>
              <a:t>Freepik</a:t>
            </a:r>
            <a:endParaRPr b="0" i="0" sz="1200" u="none" cap="none" strike="noStrike">
              <a:solidFill>
                <a:schemeClr val="dk2"/>
              </a:solidFill>
              <a:latin typeface="Poppins"/>
              <a:ea typeface="Poppins"/>
              <a:cs typeface="Poppins"/>
              <a:sym typeface="Poppins"/>
            </a:endParaRPr>
          </a:p>
        </p:txBody>
      </p:sp>
      <p:pic>
        <p:nvPicPr>
          <p:cNvPr id="65" name="Google Shape;65;p2"/>
          <p:cNvPicPr preferRelativeResize="0"/>
          <p:nvPr/>
        </p:nvPicPr>
        <p:blipFill>
          <a:blip r:embed="rId6">
            <a:alphaModFix/>
          </a:blip>
          <a:stretch>
            <a:fillRect/>
          </a:stretch>
        </p:blipFill>
        <p:spPr>
          <a:xfrm>
            <a:off x="3782925" y="719914"/>
            <a:ext cx="4875550" cy="3250374"/>
          </a:xfrm>
          <a:prstGeom prst="rect">
            <a:avLst/>
          </a:prstGeom>
          <a:noFill/>
          <a:ln>
            <a:noFill/>
          </a:ln>
        </p:spPr>
      </p:pic>
      <p:sp>
        <p:nvSpPr>
          <p:cNvPr id="66" name="Google Shape;66;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7">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7" name="Google Shape;67;p2"/>
          <p:cNvPicPr preferRelativeResize="0"/>
          <p:nvPr/>
        </p:nvPicPr>
        <p:blipFill>
          <a:blip r:embed="rId8">
            <a:alphaModFix/>
          </a:blip>
          <a:stretch>
            <a:fillRect/>
          </a:stretch>
        </p:blipFill>
        <p:spPr>
          <a:xfrm>
            <a:off x="355825" y="43491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pic>
        <p:nvPicPr>
          <p:cNvPr id="147" name="Google Shape;147;g34f886d646e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8" name="Google Shape;148;g34f886d646e_0_0"/>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Social Awareness</a:t>
            </a:r>
            <a:endParaRPr b="1" sz="2400">
              <a:solidFill>
                <a:srgbClr val="000A39"/>
              </a:solidFill>
              <a:latin typeface="Poppins"/>
              <a:ea typeface="Poppins"/>
              <a:cs typeface="Poppins"/>
              <a:sym typeface="Poppins"/>
            </a:endParaRPr>
          </a:p>
        </p:txBody>
      </p:sp>
      <p:sp>
        <p:nvSpPr>
          <p:cNvPr id="149" name="Google Shape;149;g34f886d646e_0_0"/>
          <p:cNvSpPr txBox="1"/>
          <p:nvPr/>
        </p:nvSpPr>
        <p:spPr>
          <a:xfrm>
            <a:off x="413550" y="1685350"/>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latin typeface="Poppins"/>
                <a:ea typeface="Poppins"/>
                <a:cs typeface="Poppins"/>
                <a:sym typeface="Poppins"/>
              </a:rPr>
              <a:t>The abilities to </a:t>
            </a:r>
            <a:r>
              <a:rPr b="1" lang="en-MY" sz="1800">
                <a:latin typeface="Poppins"/>
                <a:ea typeface="Poppins"/>
                <a:cs typeface="Poppins"/>
                <a:sym typeface="Poppins"/>
              </a:rPr>
              <a:t>understand the perspectives of and empathize </a:t>
            </a:r>
            <a:r>
              <a:rPr lang="en-MY" sz="1800">
                <a:latin typeface="Poppins"/>
                <a:ea typeface="Poppins"/>
                <a:cs typeface="Poppins"/>
                <a:sym typeface="Poppins"/>
              </a:rPr>
              <a:t>with others, including those from diverse backgrounds, cultures, and contexts. </a:t>
            </a:r>
            <a:endParaRPr sz="1800">
              <a:solidFill>
                <a:srgbClr val="000A39"/>
              </a:solidFill>
              <a:latin typeface="Poppins"/>
              <a:ea typeface="Poppins"/>
              <a:cs typeface="Poppins"/>
              <a:sym typeface="Poppins"/>
            </a:endParaRPr>
          </a:p>
          <a:p>
            <a:pPr indent="-114300" lvl="0" marL="228600" rtl="0" algn="l">
              <a:spcBef>
                <a:spcPts val="0"/>
              </a:spcBef>
              <a:spcAft>
                <a:spcPts val="0"/>
              </a:spcAft>
              <a:buNone/>
            </a:pPr>
            <a:r>
              <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Taking others’ perspectives</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Recognizing strengths in others</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Demonstrating empathy and compassion</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Showing concern for the feelings of others</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Understanding and expressing gratitude</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Identifying diverse social norms, including unjust ones</a:t>
            </a:r>
            <a:endParaRPr sz="1800">
              <a:solidFill>
                <a:srgbClr val="000A39"/>
              </a:solidFill>
              <a:latin typeface="Poppins"/>
              <a:ea typeface="Poppins"/>
              <a:cs typeface="Poppins"/>
              <a:sym typeface="Poppins"/>
            </a:endParaRPr>
          </a:p>
          <a:p>
            <a:pPr indent="-342900" lvl="1" marL="914400" rtl="0" algn="l">
              <a:lnSpc>
                <a:spcPct val="115000"/>
              </a:lnSpc>
              <a:spcBef>
                <a:spcPts val="0"/>
              </a:spcBef>
              <a:spcAft>
                <a:spcPts val="0"/>
              </a:spcAft>
              <a:buClr>
                <a:srgbClr val="000A39"/>
              </a:buClr>
              <a:buSzPts val="1800"/>
              <a:buFont typeface="Poppins"/>
              <a:buChar char="●"/>
            </a:pPr>
            <a:r>
              <a:rPr lang="en-MY" sz="1800">
                <a:solidFill>
                  <a:srgbClr val="000A39"/>
                </a:solidFill>
                <a:latin typeface="Poppins"/>
                <a:ea typeface="Poppins"/>
                <a:cs typeface="Poppins"/>
                <a:sym typeface="Poppins"/>
              </a:rPr>
              <a:t>Sense of belonging</a:t>
            </a:r>
            <a:endParaRPr sz="1800">
              <a:solidFill>
                <a:srgbClr val="000A39"/>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g34fc1f5a062_0_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6" name="Google Shape;156;g34fc1f5a062_0_1"/>
          <p:cNvSpPr txBox="1"/>
          <p:nvPr/>
        </p:nvSpPr>
        <p:spPr>
          <a:xfrm>
            <a:off x="413550" y="9816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Relationship Skills</a:t>
            </a:r>
            <a:endParaRPr b="1" sz="2400">
              <a:solidFill>
                <a:srgbClr val="000A39"/>
              </a:solidFill>
              <a:latin typeface="Poppins"/>
              <a:ea typeface="Poppins"/>
              <a:cs typeface="Poppins"/>
              <a:sym typeface="Poppins"/>
            </a:endParaRPr>
          </a:p>
        </p:txBody>
      </p:sp>
      <p:sp>
        <p:nvSpPr>
          <p:cNvPr id="157" name="Google Shape;157;g34fc1f5a062_0_1"/>
          <p:cNvSpPr txBox="1"/>
          <p:nvPr/>
        </p:nvSpPr>
        <p:spPr>
          <a:xfrm>
            <a:off x="413550" y="1493675"/>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700">
                <a:latin typeface="Poppins"/>
                <a:ea typeface="Poppins"/>
                <a:cs typeface="Poppins"/>
                <a:sym typeface="Poppins"/>
              </a:rPr>
              <a:t>The abilities to </a:t>
            </a:r>
            <a:r>
              <a:rPr b="1" lang="en-MY" sz="1700">
                <a:latin typeface="Poppins"/>
                <a:ea typeface="Poppins"/>
                <a:cs typeface="Poppins"/>
                <a:sym typeface="Poppins"/>
              </a:rPr>
              <a:t>establish and maintain healthy and supportive relationships</a:t>
            </a:r>
            <a:r>
              <a:rPr lang="en-MY" sz="1700">
                <a:latin typeface="Poppins"/>
                <a:ea typeface="Poppins"/>
                <a:cs typeface="Poppins"/>
                <a:sym typeface="Poppins"/>
              </a:rPr>
              <a:t> and to effectively navigate settings with diverse individuals and groups. </a:t>
            </a:r>
            <a:endParaRPr sz="1700">
              <a:solidFill>
                <a:srgbClr val="000A39"/>
              </a:solidFill>
              <a:latin typeface="Poppins"/>
              <a:ea typeface="Poppins"/>
              <a:cs typeface="Poppins"/>
              <a:sym typeface="Poppins"/>
            </a:endParaRPr>
          </a:p>
          <a:p>
            <a:pPr indent="0" lvl="0" marL="25400" rtl="0" algn="l">
              <a:spcBef>
                <a:spcPts val="0"/>
              </a:spcBef>
              <a:spcAft>
                <a:spcPts val="0"/>
              </a:spcAft>
              <a:buNone/>
            </a:pPr>
            <a:r>
              <a:t/>
            </a:r>
            <a:endParaRPr b="1"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Developing positive relationships</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Demonstrating cultural competency</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Practicing teamwork and collaborative problem-solving</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Resolving conflicts constructively</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Resisting negative social pressure</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Showing leadership in groups</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Seeking or offering support and help when needed</a:t>
            </a:r>
            <a:endParaRPr sz="1700">
              <a:solidFill>
                <a:srgbClr val="000A39"/>
              </a:solidFill>
              <a:latin typeface="Poppins"/>
              <a:ea typeface="Poppins"/>
              <a:cs typeface="Poppins"/>
              <a:sym typeface="Poppins"/>
            </a:endParaRPr>
          </a:p>
          <a:p>
            <a:pPr indent="-336550" lvl="1" marL="914400" rtl="0" algn="l">
              <a:lnSpc>
                <a:spcPct val="115000"/>
              </a:lnSpc>
              <a:spcBef>
                <a:spcPts val="0"/>
              </a:spcBef>
              <a:spcAft>
                <a:spcPts val="0"/>
              </a:spcAft>
              <a:buClr>
                <a:srgbClr val="000A39"/>
              </a:buClr>
              <a:buSzPts val="1700"/>
              <a:buFont typeface="Poppins"/>
              <a:buChar char="●"/>
            </a:pPr>
            <a:r>
              <a:rPr lang="en-MY" sz="1700">
                <a:solidFill>
                  <a:srgbClr val="000A39"/>
                </a:solidFill>
                <a:latin typeface="Poppins"/>
                <a:ea typeface="Poppins"/>
                <a:cs typeface="Poppins"/>
                <a:sym typeface="Poppins"/>
              </a:rPr>
              <a:t>Standing up for the rights of others </a:t>
            </a:r>
            <a:endParaRPr sz="17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700">
              <a:solidFill>
                <a:srgbClr val="000A39"/>
              </a:solidFill>
              <a:uFill>
                <a:noFill/>
              </a:uFill>
              <a:latin typeface="Poppins"/>
              <a:ea typeface="Poppins"/>
              <a:cs typeface="Poppins"/>
              <a:sym typeface="Poppins"/>
              <a:hlinkClick r:id="rId5">
                <a:extLst>
                  <a:ext uri="{A12FA001-AC4F-418D-AE19-62706E023703}">
                    <ahyp:hlinkClr val="tx"/>
                  </a:ext>
                </a:extLst>
              </a:hlinkClick>
            </a:endParaRPr>
          </a:p>
          <a:p>
            <a:pPr indent="0" lvl="0" marL="25400" rtl="0" algn="l">
              <a:spcBef>
                <a:spcPts val="0"/>
              </a:spcBef>
              <a:spcAft>
                <a:spcPts val="0"/>
              </a:spcAft>
              <a:buNone/>
            </a:pPr>
            <a:r>
              <a:t/>
            </a:r>
            <a:endParaRPr sz="1700">
              <a:solidFill>
                <a:srgbClr val="000A39"/>
              </a:solidFill>
              <a:uFill>
                <a:noFill/>
              </a:uFill>
              <a:latin typeface="Poppins"/>
              <a:ea typeface="Poppins"/>
              <a:cs typeface="Poppins"/>
              <a:sym typeface="Poppins"/>
              <a:hlinkClick r:id="rId6">
                <a:extLst>
                  <a:ext uri="{A12FA001-AC4F-418D-AE19-62706E023703}">
                    <ahyp:hlinkClr val="tx"/>
                  </a:ext>
                </a:extLst>
              </a:hlinkCli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pic>
        <p:nvPicPr>
          <p:cNvPr id="163" name="Google Shape;163;g3589975ab05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4" name="Google Shape;164;g3589975ab05_0_0"/>
          <p:cNvSpPr txBox="1"/>
          <p:nvPr/>
        </p:nvSpPr>
        <p:spPr>
          <a:xfrm>
            <a:off x="413550" y="9816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Responsible Decision Making</a:t>
            </a:r>
            <a:endParaRPr b="1" sz="2400">
              <a:solidFill>
                <a:srgbClr val="000A39"/>
              </a:solidFill>
              <a:latin typeface="Poppins"/>
              <a:ea typeface="Poppins"/>
              <a:cs typeface="Poppins"/>
              <a:sym typeface="Poppins"/>
            </a:endParaRPr>
          </a:p>
        </p:txBody>
      </p:sp>
      <p:sp>
        <p:nvSpPr>
          <p:cNvPr id="165" name="Google Shape;165;g3589975ab05_0_0"/>
          <p:cNvSpPr txBox="1"/>
          <p:nvPr/>
        </p:nvSpPr>
        <p:spPr>
          <a:xfrm>
            <a:off x="413550" y="1493675"/>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100">
                <a:latin typeface="Poppins"/>
                <a:ea typeface="Poppins"/>
                <a:cs typeface="Poppins"/>
                <a:sym typeface="Poppins"/>
              </a:rPr>
              <a:t>The ability to make </a:t>
            </a:r>
            <a:r>
              <a:rPr b="1" lang="en-MY" sz="2100">
                <a:latin typeface="Poppins"/>
                <a:ea typeface="Poppins"/>
                <a:cs typeface="Poppins"/>
                <a:sym typeface="Poppins"/>
              </a:rPr>
              <a:t>caring and constructive choices</a:t>
            </a:r>
            <a:r>
              <a:rPr lang="en-MY" sz="2100">
                <a:latin typeface="Poppins"/>
                <a:ea typeface="Poppins"/>
                <a:cs typeface="Poppins"/>
                <a:sym typeface="Poppins"/>
              </a:rPr>
              <a:t> about how to behave, </a:t>
            </a:r>
            <a:r>
              <a:rPr b="1" lang="en-MY" sz="2100">
                <a:latin typeface="Poppins"/>
                <a:ea typeface="Poppins"/>
                <a:cs typeface="Poppins"/>
                <a:sym typeface="Poppins"/>
              </a:rPr>
              <a:t>based on consideration of ethical standards</a:t>
            </a:r>
            <a:r>
              <a:rPr lang="en-MY" sz="2100">
                <a:latin typeface="Poppins"/>
                <a:ea typeface="Poppins"/>
                <a:cs typeface="Poppins"/>
                <a:sym typeface="Poppins"/>
              </a:rPr>
              <a:t> (“benefits and consequences for personal, social, and collective well-being”) as well as relevant social norms and safety concerns.</a:t>
            </a:r>
            <a:endParaRPr sz="2100">
              <a:solidFill>
                <a:srgbClr val="000A39"/>
              </a:solidFill>
              <a:latin typeface="Poppins"/>
              <a:ea typeface="Poppins"/>
              <a:cs typeface="Poppins"/>
              <a:sym typeface="Poppins"/>
            </a:endParaRPr>
          </a:p>
          <a:p>
            <a:pPr indent="0" lvl="0" marL="25400" rtl="0" algn="l">
              <a:spcBef>
                <a:spcPts val="0"/>
              </a:spcBef>
              <a:spcAft>
                <a:spcPts val="0"/>
              </a:spcAft>
              <a:buNone/>
            </a:pPr>
            <a:r>
              <a:t/>
            </a:r>
            <a:endParaRPr sz="2100">
              <a:solidFill>
                <a:srgbClr val="000A39"/>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g36161d87c3d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2" name="Google Shape;172;g36161d87c3d_0_0"/>
          <p:cNvSpPr txBox="1"/>
          <p:nvPr/>
        </p:nvSpPr>
        <p:spPr>
          <a:xfrm>
            <a:off x="460450" y="899600"/>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Demonstrating curiosity and open-mindedness</a:t>
            </a:r>
            <a:endParaRPr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Learning how to make a reasoned judgment after analyzing information, data, and facts</a:t>
            </a:r>
            <a:endParaRPr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Making ethical decisions based upon mutual respect and appropriate culturally-relevant social norms</a:t>
            </a:r>
            <a:endParaRPr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Recognizing one’s responsibility to behave ethically</a:t>
            </a:r>
            <a:endParaRPr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Identifying solutions for personal and social problems</a:t>
            </a:r>
            <a:endParaRPr sz="2000">
              <a:solidFill>
                <a:srgbClr val="000A39"/>
              </a:solidFill>
              <a:latin typeface="Poppins"/>
              <a:ea typeface="Poppins"/>
              <a:cs typeface="Poppins"/>
              <a:sym typeface="Poppins"/>
            </a:endParaRPr>
          </a:p>
          <a:p>
            <a:pPr indent="-355600" lvl="0" marL="9144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Anticipating and evaluating the consequences of one’s actions</a:t>
            </a:r>
            <a:endParaRPr sz="2000">
              <a:solidFill>
                <a:srgbClr val="000A39"/>
              </a:solidFill>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t/>
            </a:r>
            <a:endParaRPr sz="2000">
              <a:solidFill>
                <a:srgbClr val="000A39"/>
              </a:solidFill>
              <a:latin typeface="Poppins"/>
              <a:ea typeface="Poppins"/>
              <a:cs typeface="Poppins"/>
              <a:sym typeface="Poppins"/>
            </a:endParaRPr>
          </a:p>
          <a:p>
            <a:pPr indent="0" lvl="0" marL="0" rtl="0" algn="l">
              <a:spcBef>
                <a:spcPts val="1000"/>
              </a:spcBef>
              <a:spcAft>
                <a:spcPts val="0"/>
              </a:spcAft>
              <a:buNone/>
            </a:pPr>
            <a:r>
              <a:t/>
            </a:r>
            <a:endParaRPr sz="2000">
              <a:solidFill>
                <a:srgbClr val="000A39"/>
              </a:solidFill>
              <a:latin typeface="Poppins"/>
              <a:ea typeface="Poppins"/>
              <a:cs typeface="Poppins"/>
              <a:sym typeface="Poppins"/>
            </a:endParaRPr>
          </a:p>
          <a:p>
            <a:pPr indent="0" lvl="0" marL="25400" rtl="0" algn="l">
              <a:spcBef>
                <a:spcPts val="1000"/>
              </a:spcBef>
              <a:spcAft>
                <a:spcPts val="1000"/>
              </a:spcAft>
              <a:buNone/>
            </a:pPr>
            <a:r>
              <a:t/>
            </a:r>
            <a:endParaRPr sz="2000">
              <a:solidFill>
                <a:srgbClr val="000A39"/>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pic>
        <p:nvPicPr>
          <p:cNvPr id="178" name="Google Shape;178;g3589975ab05_0_1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9" name="Google Shape;179;g3589975ab05_0_10"/>
          <p:cNvSpPr txBox="1"/>
          <p:nvPr/>
        </p:nvSpPr>
        <p:spPr>
          <a:xfrm>
            <a:off x="413550" y="981675"/>
            <a:ext cx="57045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What is SEL and Why SEL Matters?</a:t>
            </a:r>
            <a:endParaRPr b="1" sz="2400">
              <a:solidFill>
                <a:srgbClr val="000A39"/>
              </a:solidFill>
              <a:latin typeface="Poppins"/>
              <a:ea typeface="Poppins"/>
              <a:cs typeface="Poppins"/>
              <a:sym typeface="Poppins"/>
            </a:endParaRPr>
          </a:p>
        </p:txBody>
      </p:sp>
      <p:pic>
        <p:nvPicPr>
          <p:cNvPr descr="Learn more at http://www.cfchildren.org/social-emotional-learning.&#10;&#10;What is SEL? Social-emotional learning (SEL) is the process of developing the self-awareness, self-control, and interpersonal skills that are vital for school, work, and life success. The creators of Second Step® programs show what social-emotional skills are and the important role they play throughout our lives.&#10;&#10;© 2016 Committee for Children" id="180" name="Google Shape;180;g3589975ab05_0_10" title="Social-Emotional Learning: What Is SEL and Why SEL Matters">
            <a:hlinkClick r:id="rId5"/>
          </p:cNvPr>
          <p:cNvPicPr preferRelativeResize="0"/>
          <p:nvPr/>
        </p:nvPicPr>
        <p:blipFill>
          <a:blip r:embed="rId6">
            <a:alphaModFix/>
          </a:blip>
          <a:stretch>
            <a:fillRect/>
          </a:stretch>
        </p:blipFill>
        <p:spPr>
          <a:xfrm>
            <a:off x="2169175" y="1975025"/>
            <a:ext cx="4542925" cy="255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pic>
        <p:nvPicPr>
          <p:cNvPr id="186" name="Google Shape;186;g3589975ab05_0_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7" name="Google Shape;187;g3589975ab05_0_19"/>
          <p:cNvSpPr txBox="1"/>
          <p:nvPr/>
        </p:nvSpPr>
        <p:spPr>
          <a:xfrm>
            <a:off x="5211250" y="1872800"/>
            <a:ext cx="34080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2400">
                <a:solidFill>
                  <a:srgbClr val="000A39"/>
                </a:solidFill>
                <a:latin typeface="Poppins"/>
                <a:ea typeface="Poppins"/>
                <a:cs typeface="Poppins"/>
                <a:sym typeface="Poppins"/>
              </a:rPr>
              <a:t>Students who maintain their social network and support systems do better under stress</a:t>
            </a:r>
            <a:endParaRPr b="1" sz="2400">
              <a:solidFill>
                <a:srgbClr val="000A39"/>
              </a:solidFill>
              <a:latin typeface="Poppins"/>
              <a:ea typeface="Poppins"/>
              <a:cs typeface="Poppins"/>
              <a:sym typeface="Poppins"/>
            </a:endParaRPr>
          </a:p>
          <a:p>
            <a:pPr indent="0" lvl="0" marL="0" rtl="0" algn="l">
              <a:spcBef>
                <a:spcPts val="1600"/>
              </a:spcBef>
              <a:spcAft>
                <a:spcPts val="1600"/>
              </a:spcAft>
              <a:buNone/>
            </a:pPr>
            <a:r>
              <a:t/>
            </a:r>
            <a:endParaRPr b="1" sz="2400">
              <a:solidFill>
                <a:srgbClr val="000A39"/>
              </a:solidFill>
              <a:latin typeface="Poppins"/>
              <a:ea typeface="Poppins"/>
              <a:cs typeface="Poppins"/>
              <a:sym typeface="Poppins"/>
            </a:endParaRPr>
          </a:p>
        </p:txBody>
      </p:sp>
      <p:pic>
        <p:nvPicPr>
          <p:cNvPr id="188" name="Google Shape;188;g3589975ab05_0_19"/>
          <p:cNvPicPr preferRelativeResize="0"/>
          <p:nvPr/>
        </p:nvPicPr>
        <p:blipFill>
          <a:blip r:embed="rId5">
            <a:alphaModFix/>
          </a:blip>
          <a:stretch>
            <a:fillRect/>
          </a:stretch>
        </p:blipFill>
        <p:spPr>
          <a:xfrm>
            <a:off x="576950" y="1463577"/>
            <a:ext cx="4178199" cy="2783575"/>
          </a:xfrm>
          <a:prstGeom prst="rect">
            <a:avLst/>
          </a:prstGeom>
          <a:noFill/>
          <a:ln>
            <a:noFill/>
          </a:ln>
        </p:spPr>
      </p:pic>
      <p:sp>
        <p:nvSpPr>
          <p:cNvPr id="189" name="Google Shape;189;g3589975ab05_0_19"/>
          <p:cNvSpPr txBox="1"/>
          <p:nvPr/>
        </p:nvSpPr>
        <p:spPr>
          <a:xfrm>
            <a:off x="576950" y="42471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6"/>
              </a:rPr>
              <a:t>Freepik</a:t>
            </a:r>
            <a:endParaRPr b="0" i="0" sz="1200" u="none" cap="none" strike="noStrike">
              <a:solidFill>
                <a:schemeClr val="dk2"/>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pic>
        <p:nvPicPr>
          <p:cNvPr id="195" name="Google Shape;195;g3589975ab05_0_3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6" name="Google Shape;196;g3589975ab05_0_3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rPr b="1" lang="en-MY" sz="2800">
                <a:solidFill>
                  <a:schemeClr val="lt1"/>
                </a:solidFill>
                <a:latin typeface="Poppins"/>
                <a:ea typeface="Poppins"/>
                <a:cs typeface="Poppins"/>
                <a:sym typeface="Poppins"/>
              </a:rPr>
              <a:t>04   </a:t>
            </a:r>
            <a:r>
              <a:rPr b="1" lang="en-MY" sz="2800">
                <a:solidFill>
                  <a:schemeClr val="lt1"/>
                </a:solidFill>
                <a:latin typeface="Poppins"/>
                <a:ea typeface="Poppins"/>
                <a:cs typeface="Poppins"/>
                <a:sym typeface="Poppins"/>
              </a:rPr>
              <a:t>Areas of SEL in a Classroom</a:t>
            </a:r>
            <a:endParaRPr b="1" sz="2800">
              <a:solidFill>
                <a:schemeClr val="lt1"/>
              </a:solidFill>
              <a:latin typeface="Poppins"/>
              <a:ea typeface="Poppins"/>
              <a:cs typeface="Poppins"/>
              <a:sym typeface="Poppins"/>
            </a:endParaRPr>
          </a:p>
        </p:txBody>
      </p:sp>
      <p:sp>
        <p:nvSpPr>
          <p:cNvPr id="197" name="Google Shape;197;g3589975ab05_0_33"/>
          <p:cNvSpPr txBox="1"/>
          <p:nvPr/>
        </p:nvSpPr>
        <p:spPr>
          <a:xfrm>
            <a:off x="413550" y="1181000"/>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900">
                <a:latin typeface="Poppins"/>
                <a:ea typeface="Poppins"/>
                <a:cs typeface="Poppins"/>
                <a:sym typeface="Poppins"/>
              </a:rPr>
              <a:t>Students spend the majority of their university day in classrooms, SEL implementation requires cultivating supportive classroom environments and teaching practices that effectively engage students in deep academic, social and emotional learning.</a:t>
            </a:r>
            <a:endParaRPr sz="1900">
              <a:latin typeface="Poppins"/>
              <a:ea typeface="Poppins"/>
              <a:cs typeface="Poppins"/>
              <a:sym typeface="Poppins"/>
            </a:endParaRPr>
          </a:p>
          <a:p>
            <a:pPr indent="0" lvl="0" marL="25400" rtl="0" algn="l">
              <a:spcBef>
                <a:spcPts val="0"/>
              </a:spcBef>
              <a:spcAft>
                <a:spcPts val="0"/>
              </a:spcAft>
              <a:buNone/>
            </a:pPr>
            <a:r>
              <a:t/>
            </a:r>
            <a:endParaRPr b="1" sz="1900">
              <a:solidFill>
                <a:srgbClr val="000A39"/>
              </a:solidFill>
              <a:latin typeface="Poppins"/>
              <a:ea typeface="Poppins"/>
              <a:cs typeface="Poppins"/>
              <a:sym typeface="Poppins"/>
            </a:endParaRPr>
          </a:p>
          <a:p>
            <a:pPr indent="0" lvl="0" marL="25400" rtl="0" algn="l">
              <a:spcBef>
                <a:spcPts val="0"/>
              </a:spcBef>
              <a:spcAft>
                <a:spcPts val="0"/>
              </a:spcAft>
              <a:buClr>
                <a:schemeClr val="dk1"/>
              </a:buClr>
              <a:buSzPts val="1100"/>
              <a:buFont typeface="Arial"/>
              <a:buNone/>
            </a:pPr>
            <a:r>
              <a:rPr b="1" lang="en-MY" sz="1900">
                <a:solidFill>
                  <a:srgbClr val="000A39"/>
                </a:solidFill>
                <a:latin typeface="Poppins"/>
                <a:ea typeface="Poppins"/>
                <a:cs typeface="Poppins"/>
                <a:sym typeface="Poppins"/>
              </a:rPr>
              <a:t>Three essential areas</a:t>
            </a:r>
            <a:r>
              <a:rPr lang="en-MY" sz="1900">
                <a:solidFill>
                  <a:srgbClr val="000A39"/>
                </a:solidFill>
                <a:latin typeface="Poppins"/>
                <a:ea typeface="Poppins"/>
                <a:cs typeface="Poppins"/>
                <a:sym typeface="Poppins"/>
              </a:rPr>
              <a:t> of hiqh-quality, SEL-focused classrooms: </a:t>
            </a:r>
            <a:endParaRPr sz="1900">
              <a:solidFill>
                <a:srgbClr val="000A39"/>
              </a:solidFill>
              <a:latin typeface="Poppins"/>
              <a:ea typeface="Poppins"/>
              <a:cs typeface="Poppins"/>
              <a:sym typeface="Poppins"/>
            </a:endParaRPr>
          </a:p>
          <a:p>
            <a:pPr indent="0" lvl="0" marL="25400" rtl="0" algn="l">
              <a:spcBef>
                <a:spcPts val="0"/>
              </a:spcBef>
              <a:spcAft>
                <a:spcPts val="0"/>
              </a:spcAft>
              <a:buClr>
                <a:schemeClr val="dk1"/>
              </a:buClr>
              <a:buSzPts val="1100"/>
              <a:buFont typeface="Arial"/>
              <a:buNone/>
            </a:pPr>
            <a:r>
              <a:t/>
            </a:r>
            <a:endParaRPr sz="1900">
              <a:solidFill>
                <a:srgbClr val="000A39"/>
              </a:solidFill>
              <a:latin typeface="Poppins"/>
              <a:ea typeface="Poppins"/>
              <a:cs typeface="Poppins"/>
              <a:sym typeface="Poppins"/>
            </a:endParaRPr>
          </a:p>
          <a:p>
            <a:pPr indent="-349250" lvl="0" marL="914400" rtl="0" algn="l">
              <a:spcBef>
                <a:spcPts val="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Supportive classroom climate</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Integration of SEL into academic instruction</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Explicit SEL instruction</a:t>
            </a:r>
            <a:endParaRPr sz="1900">
              <a:solidFill>
                <a:srgbClr val="000A39"/>
              </a:solidFill>
              <a:latin typeface="Poppins"/>
              <a:ea typeface="Poppins"/>
              <a:cs typeface="Poppins"/>
              <a:sym typeface="Poppins"/>
            </a:endParaRPr>
          </a:p>
          <a:p>
            <a:pPr indent="0" lvl="0" marL="25400" rtl="0" algn="l">
              <a:spcBef>
                <a:spcPts val="1000"/>
              </a:spcBef>
              <a:spcAft>
                <a:spcPts val="0"/>
              </a:spcAft>
              <a:buClr>
                <a:schemeClr val="dk1"/>
              </a:buClr>
              <a:buSzPts val="1100"/>
              <a:buFont typeface="Arial"/>
              <a:buNone/>
            </a:pPr>
            <a:r>
              <a:t/>
            </a:r>
            <a:endParaRPr sz="19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9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900">
              <a:solidFill>
                <a:srgbClr val="000A39"/>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pic>
        <p:nvPicPr>
          <p:cNvPr id="203" name="Google Shape;203;g3589975ab05_0_5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4" name="Google Shape;204;g3589975ab05_0_5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05" name="Google Shape;205;g3589975ab05_0_56"/>
          <p:cNvSpPr txBox="1"/>
          <p:nvPr/>
        </p:nvSpPr>
        <p:spPr>
          <a:xfrm>
            <a:off x="366650" y="1671575"/>
            <a:ext cx="8046600" cy="792600"/>
          </a:xfrm>
          <a:prstGeom prst="rect">
            <a:avLst/>
          </a:prstGeom>
          <a:noFill/>
          <a:ln>
            <a:noFill/>
          </a:ln>
        </p:spPr>
        <p:txBody>
          <a:bodyPr anchorCtr="0" anchor="t" bIns="91425" lIns="91425" spcFirstLastPara="1" rIns="91425" wrap="square" tIns="91425">
            <a:noAutofit/>
          </a:bodyPr>
          <a:lstStyle/>
          <a:p>
            <a:pPr indent="0" lvl="0" marL="25400" rtl="0" algn="l">
              <a:spcBef>
                <a:spcPts val="0"/>
              </a:spcBef>
              <a:spcAft>
                <a:spcPts val="0"/>
              </a:spcAft>
              <a:buClr>
                <a:schemeClr val="dk1"/>
              </a:buClr>
              <a:buSzPts val="1100"/>
              <a:buFont typeface="Arial"/>
              <a:buNone/>
            </a:pPr>
            <a:r>
              <a:rPr lang="en-MY" sz="1900">
                <a:solidFill>
                  <a:srgbClr val="000A39"/>
                </a:solidFill>
                <a:latin typeface="Poppins"/>
                <a:ea typeface="Poppins"/>
                <a:cs typeface="Poppins"/>
                <a:sym typeface="Poppins"/>
              </a:rPr>
              <a:t>A supportive classroom climate where students feel emotionally safe, part of a community of learners, motivated and challenged. This type of environment creates a strong foundation for students to engage fully and take academic risks (Darling-Hammond et al., 2017). This includes:</a:t>
            </a:r>
            <a:endParaRPr sz="1900">
              <a:solidFill>
                <a:srgbClr val="000A39"/>
              </a:solidFill>
              <a:latin typeface="Poppins"/>
              <a:ea typeface="Poppins"/>
              <a:cs typeface="Poppins"/>
              <a:sym typeface="Poppins"/>
            </a:endParaRPr>
          </a:p>
          <a:p>
            <a:pPr indent="0" lvl="0" marL="25400" rtl="0" algn="l">
              <a:spcBef>
                <a:spcPts val="0"/>
              </a:spcBef>
              <a:spcAft>
                <a:spcPts val="0"/>
              </a:spcAft>
              <a:buClr>
                <a:schemeClr val="dk1"/>
              </a:buClr>
              <a:buSzPts val="1100"/>
              <a:buFont typeface="Arial"/>
              <a:buNone/>
            </a:pPr>
            <a:r>
              <a:t/>
            </a:r>
            <a:endParaRPr sz="1900">
              <a:solidFill>
                <a:srgbClr val="000A39"/>
              </a:solidFill>
              <a:latin typeface="Poppins"/>
              <a:ea typeface="Poppins"/>
              <a:cs typeface="Poppins"/>
              <a:sym typeface="Poppins"/>
            </a:endParaRPr>
          </a:p>
          <a:p>
            <a:pPr indent="-349250" lvl="0" marL="914400" rtl="0" algn="l">
              <a:spcBef>
                <a:spcPts val="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Community-building</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Belonging and emotional safety</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Student-centered discipline </a:t>
            </a:r>
            <a:endParaRPr sz="1900">
              <a:solidFill>
                <a:srgbClr val="000A39"/>
              </a:solidFill>
              <a:latin typeface="Poppins"/>
              <a:ea typeface="Poppins"/>
              <a:cs typeface="Poppins"/>
              <a:sym typeface="Poppins"/>
            </a:endParaRPr>
          </a:p>
          <a:p>
            <a:pPr indent="0" lvl="0" marL="25400" rtl="0" algn="l">
              <a:spcBef>
                <a:spcPts val="1000"/>
              </a:spcBef>
              <a:spcAft>
                <a:spcPts val="0"/>
              </a:spcAft>
              <a:buClr>
                <a:schemeClr val="dk1"/>
              </a:buClr>
              <a:buSzPts val="1100"/>
              <a:buFont typeface="Arial"/>
              <a:buNone/>
            </a:pPr>
            <a:r>
              <a:t/>
            </a:r>
            <a:endParaRPr sz="19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900">
              <a:solidFill>
                <a:srgbClr val="000A39"/>
              </a:solidFill>
              <a:latin typeface="Poppins"/>
              <a:ea typeface="Poppins"/>
              <a:cs typeface="Poppins"/>
              <a:sym typeface="Poppins"/>
            </a:endParaRPr>
          </a:p>
        </p:txBody>
      </p:sp>
      <p:sp>
        <p:nvSpPr>
          <p:cNvPr id="206" name="Google Shape;206;g3589975ab05_0_56"/>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Supportive Classroom</a:t>
            </a:r>
            <a:endParaRPr b="1" sz="2400">
              <a:solidFill>
                <a:srgbClr val="000A39"/>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pic>
        <p:nvPicPr>
          <p:cNvPr id="212" name="Google Shape;212;g3589975ab05_0_6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3" name="Google Shape;213;g3589975ab05_0_6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14" name="Google Shape;214;g3589975ab05_0_65"/>
          <p:cNvSpPr txBox="1"/>
          <p:nvPr/>
        </p:nvSpPr>
        <p:spPr>
          <a:xfrm>
            <a:off x="442850" y="1671575"/>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1900">
                <a:solidFill>
                  <a:srgbClr val="000A39"/>
                </a:solidFill>
                <a:latin typeface="Poppins"/>
                <a:ea typeface="Poppins"/>
                <a:cs typeface="Poppins"/>
                <a:sym typeface="Poppins"/>
              </a:rPr>
              <a:t>Integration of SEL into academic instruction that weaves deep academic learning with opportunities for students to understand their own emotions, empathize with diverse perspectives, cultivate trusting relationships, solve problems constructively, and make decisions while considering the needs of others. This includes:</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Fostering academic mindsets</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Aligning SEL and academic objectives</a:t>
            </a:r>
            <a:endParaRPr sz="1900">
              <a:solidFill>
                <a:srgbClr val="000A39"/>
              </a:solidFill>
              <a:latin typeface="Poppins"/>
              <a:ea typeface="Poppins"/>
              <a:cs typeface="Poppins"/>
              <a:sym typeface="Poppins"/>
            </a:endParaRPr>
          </a:p>
          <a:p>
            <a:pPr indent="-349250" lvl="0" marL="914400" rtl="0" algn="l">
              <a:spcBef>
                <a:spcPts val="100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Using interactive pedagogy</a:t>
            </a:r>
            <a:endParaRPr sz="1900">
              <a:solidFill>
                <a:srgbClr val="000A39"/>
              </a:solidFill>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t/>
            </a:r>
            <a:endParaRPr sz="1900">
              <a:solidFill>
                <a:srgbClr val="000A39"/>
              </a:solidFill>
              <a:latin typeface="Poppins"/>
              <a:ea typeface="Poppins"/>
              <a:cs typeface="Poppins"/>
              <a:sym typeface="Poppins"/>
            </a:endParaRPr>
          </a:p>
          <a:p>
            <a:pPr indent="0" lvl="0" marL="0" rtl="0" algn="l">
              <a:spcBef>
                <a:spcPts val="1000"/>
              </a:spcBef>
              <a:spcAft>
                <a:spcPts val="0"/>
              </a:spcAft>
              <a:buNone/>
            </a:pPr>
            <a:r>
              <a:t/>
            </a:r>
            <a:endParaRPr sz="1900">
              <a:solidFill>
                <a:srgbClr val="000A39"/>
              </a:solidFill>
              <a:latin typeface="Poppins"/>
              <a:ea typeface="Poppins"/>
              <a:cs typeface="Poppins"/>
              <a:sym typeface="Poppins"/>
            </a:endParaRPr>
          </a:p>
          <a:p>
            <a:pPr indent="0" lvl="0" marL="25400" rtl="0" algn="l">
              <a:spcBef>
                <a:spcPts val="1000"/>
              </a:spcBef>
              <a:spcAft>
                <a:spcPts val="0"/>
              </a:spcAft>
              <a:buNone/>
            </a:pPr>
            <a:r>
              <a:t/>
            </a:r>
            <a:endParaRPr sz="19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900">
              <a:solidFill>
                <a:srgbClr val="000A39"/>
              </a:solidFill>
              <a:latin typeface="Poppins"/>
              <a:ea typeface="Poppins"/>
              <a:cs typeface="Poppins"/>
              <a:sym typeface="Poppins"/>
            </a:endParaRPr>
          </a:p>
        </p:txBody>
      </p:sp>
      <p:sp>
        <p:nvSpPr>
          <p:cNvPr id="215" name="Google Shape;215;g3589975ab05_0_65"/>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Academic Instruction</a:t>
            </a:r>
            <a:endParaRPr b="1" sz="2400">
              <a:solidFill>
                <a:srgbClr val="000A39"/>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g3589975ab05_0_7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2" name="Google Shape;222;g3589975ab05_0_7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23" name="Google Shape;223;g3589975ab05_0_75"/>
          <p:cNvSpPr txBox="1"/>
          <p:nvPr/>
        </p:nvSpPr>
        <p:spPr>
          <a:xfrm>
            <a:off x="442850" y="1595375"/>
            <a:ext cx="8457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900">
                <a:solidFill>
                  <a:srgbClr val="000A39"/>
                </a:solidFill>
                <a:latin typeface="Poppins"/>
                <a:ea typeface="Poppins"/>
                <a:cs typeface="Poppins"/>
                <a:sym typeface="Poppins"/>
              </a:rPr>
              <a:t>Explicit SEL instruction that provides consistent opportunities to cultivate, practice, and reflect on social and emotional competencies in ways that are developmentally appropriate and culturally responsive.</a:t>
            </a:r>
            <a:endParaRPr sz="1900">
              <a:solidFill>
                <a:srgbClr val="000A39"/>
              </a:solidFill>
              <a:latin typeface="Poppins"/>
              <a:ea typeface="Poppins"/>
              <a:cs typeface="Poppins"/>
              <a:sym typeface="Poppins"/>
            </a:endParaRPr>
          </a:p>
          <a:p>
            <a:pPr indent="0" lvl="0" marL="25400" rtl="0" algn="l">
              <a:spcBef>
                <a:spcPts val="1000"/>
              </a:spcBef>
              <a:spcAft>
                <a:spcPts val="0"/>
              </a:spcAft>
              <a:buNone/>
            </a:pPr>
            <a:r>
              <a:t/>
            </a:r>
            <a:endParaRPr sz="1900">
              <a:solidFill>
                <a:srgbClr val="000A39"/>
              </a:solidFill>
              <a:latin typeface="Poppins"/>
              <a:ea typeface="Poppins"/>
              <a:cs typeface="Poppins"/>
              <a:sym typeface="Poppins"/>
            </a:endParaRPr>
          </a:p>
        </p:txBody>
      </p:sp>
      <p:sp>
        <p:nvSpPr>
          <p:cNvPr id="224" name="Google Shape;224;g3589975ab05_0_75"/>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Explicit SEL Instruction</a:t>
            </a:r>
            <a:endParaRPr b="1" sz="2400">
              <a:solidFill>
                <a:srgbClr val="000A39"/>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3" name="Google Shape;73;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4" name="Google Shape;74;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5" name="Google Shape;75;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87350" lvl="0" marL="457200" marR="0" rtl="0" algn="l">
              <a:lnSpc>
                <a:spcPct val="87272"/>
              </a:lnSpc>
              <a:spcBef>
                <a:spcPts val="1000"/>
              </a:spcBef>
              <a:spcAft>
                <a:spcPts val="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Definition</a:t>
            </a:r>
            <a:endParaRPr sz="2500">
              <a:solidFill>
                <a:schemeClr val="dk1"/>
              </a:solidFill>
              <a:latin typeface="Poppins Light"/>
              <a:ea typeface="Poppins Light"/>
              <a:cs typeface="Poppins Light"/>
              <a:sym typeface="Poppins Light"/>
            </a:endParaRPr>
          </a:p>
          <a:p>
            <a:pPr indent="-387350" lvl="0" marL="457200" marR="0" rtl="0" algn="l">
              <a:lnSpc>
                <a:spcPct val="87272"/>
              </a:lnSpc>
              <a:spcBef>
                <a:spcPts val="1000"/>
              </a:spcBef>
              <a:spcAft>
                <a:spcPts val="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Needs of Student</a:t>
            </a:r>
            <a:endParaRPr sz="2500">
              <a:solidFill>
                <a:schemeClr val="dk1"/>
              </a:solidFill>
              <a:latin typeface="Poppins Light"/>
              <a:ea typeface="Poppins Light"/>
              <a:cs typeface="Poppins Light"/>
              <a:sym typeface="Poppins Light"/>
            </a:endParaRPr>
          </a:p>
          <a:p>
            <a:pPr indent="-387350" lvl="0" marL="457200" marR="0" rtl="0" algn="l">
              <a:lnSpc>
                <a:spcPct val="87272"/>
              </a:lnSpc>
              <a:spcBef>
                <a:spcPts val="1000"/>
              </a:spcBef>
              <a:spcAft>
                <a:spcPts val="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Key Skills</a:t>
            </a:r>
            <a:endParaRPr sz="2500">
              <a:solidFill>
                <a:schemeClr val="dk1"/>
              </a:solidFill>
              <a:latin typeface="Poppins Light"/>
              <a:ea typeface="Poppins Light"/>
              <a:cs typeface="Poppins Light"/>
              <a:sym typeface="Poppins Light"/>
            </a:endParaRPr>
          </a:p>
          <a:p>
            <a:pPr indent="-387350" lvl="0" marL="457200" marR="0" rtl="0" algn="l">
              <a:lnSpc>
                <a:spcPct val="87272"/>
              </a:lnSpc>
              <a:spcBef>
                <a:spcPts val="1000"/>
              </a:spcBef>
              <a:spcAft>
                <a:spcPts val="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Areas of Social Emotional Learning (SEL) in Classroom</a:t>
            </a:r>
            <a:endParaRPr sz="2500">
              <a:solidFill>
                <a:schemeClr val="dk1"/>
              </a:solidFill>
              <a:latin typeface="Poppins Light"/>
              <a:ea typeface="Poppins Light"/>
              <a:cs typeface="Poppins Light"/>
              <a:sym typeface="Poppins Light"/>
            </a:endParaRPr>
          </a:p>
          <a:p>
            <a:pPr indent="-387350" lvl="0" marL="457200" marR="0" rtl="0" algn="l">
              <a:lnSpc>
                <a:spcPct val="87272"/>
              </a:lnSpc>
              <a:spcBef>
                <a:spcPts val="1000"/>
              </a:spcBef>
              <a:spcAft>
                <a:spcPts val="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Example</a:t>
            </a:r>
            <a:endParaRPr sz="2500">
              <a:solidFill>
                <a:schemeClr val="dk1"/>
              </a:solidFill>
              <a:latin typeface="Poppins Light"/>
              <a:ea typeface="Poppins Light"/>
              <a:cs typeface="Poppins Light"/>
              <a:sym typeface="Poppins Light"/>
            </a:endParaRPr>
          </a:p>
          <a:p>
            <a:pPr indent="-387350" lvl="0" marL="457200" marR="0" rtl="0" algn="l">
              <a:lnSpc>
                <a:spcPct val="87272"/>
              </a:lnSpc>
              <a:spcBef>
                <a:spcPts val="1000"/>
              </a:spcBef>
              <a:spcAft>
                <a:spcPts val="1000"/>
              </a:spcAft>
              <a:buClr>
                <a:schemeClr val="dk1"/>
              </a:buClr>
              <a:buSzPts val="2500"/>
              <a:buFont typeface="Poppins Light"/>
              <a:buAutoNum type="arabicPeriod"/>
            </a:pPr>
            <a:r>
              <a:rPr lang="en-MY" sz="2500">
                <a:solidFill>
                  <a:schemeClr val="dk1"/>
                </a:solidFill>
                <a:latin typeface="Poppins Light"/>
                <a:ea typeface="Poppins Light"/>
                <a:cs typeface="Poppins Light"/>
                <a:sym typeface="Poppins Light"/>
              </a:rPr>
              <a:t>Benefits</a:t>
            </a:r>
            <a:endParaRPr b="0" i="0" sz="25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pic>
        <p:nvPicPr>
          <p:cNvPr id="230" name="Google Shape;230;g36161d87c3d_0_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1" name="Google Shape;231;g36161d87c3d_0_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32" name="Google Shape;232;g36161d87c3d_0_7"/>
          <p:cNvSpPr txBox="1"/>
          <p:nvPr/>
        </p:nvSpPr>
        <p:spPr>
          <a:xfrm>
            <a:off x="489750" y="1020875"/>
            <a:ext cx="8457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900">
                <a:solidFill>
                  <a:srgbClr val="000A39"/>
                </a:solidFill>
                <a:latin typeface="Poppins"/>
                <a:ea typeface="Poppins"/>
                <a:cs typeface="Poppins"/>
                <a:sym typeface="Poppins"/>
              </a:rPr>
              <a:t>Effective SEL instruction has four elements represented by the acronym SAFE:</a:t>
            </a:r>
            <a:endParaRPr sz="1900">
              <a:solidFill>
                <a:srgbClr val="000A39"/>
              </a:solidFill>
              <a:latin typeface="Poppins"/>
              <a:ea typeface="Poppins"/>
              <a:cs typeface="Poppins"/>
              <a:sym typeface="Poppins"/>
            </a:endParaRPr>
          </a:p>
          <a:p>
            <a:pPr indent="-349250" lvl="0" marL="457200" rtl="0" algn="l">
              <a:spcBef>
                <a:spcPts val="1000"/>
              </a:spcBef>
              <a:spcAft>
                <a:spcPts val="0"/>
              </a:spcAft>
              <a:buClr>
                <a:srgbClr val="000A39"/>
              </a:buClr>
              <a:buSzPts val="1900"/>
              <a:buFont typeface="Poppins"/>
              <a:buChar char="●"/>
            </a:pPr>
            <a:r>
              <a:rPr b="1" lang="en-MY" sz="1900">
                <a:solidFill>
                  <a:srgbClr val="000A39"/>
                </a:solidFill>
                <a:latin typeface="Poppins"/>
                <a:ea typeface="Poppins"/>
                <a:cs typeface="Poppins"/>
                <a:sym typeface="Poppins"/>
              </a:rPr>
              <a:t>S</a:t>
            </a:r>
            <a:r>
              <a:rPr lang="en-MY" sz="1900">
                <a:solidFill>
                  <a:srgbClr val="000A39"/>
                </a:solidFill>
                <a:latin typeface="Poppins"/>
                <a:ea typeface="Poppins"/>
                <a:cs typeface="Poppins"/>
                <a:sym typeface="Poppins"/>
              </a:rPr>
              <a:t>equenced—connected and coordinated activities to foster skills development;</a:t>
            </a:r>
            <a:endParaRPr sz="1900">
              <a:solidFill>
                <a:srgbClr val="000A39"/>
              </a:solidFill>
              <a:latin typeface="Poppins"/>
              <a:ea typeface="Poppins"/>
              <a:cs typeface="Poppins"/>
              <a:sym typeface="Poppins"/>
            </a:endParaRPr>
          </a:p>
          <a:p>
            <a:pPr indent="-349250" lvl="0" marL="457200" rtl="0" algn="l">
              <a:spcBef>
                <a:spcPts val="0"/>
              </a:spcBef>
              <a:spcAft>
                <a:spcPts val="0"/>
              </a:spcAft>
              <a:buClr>
                <a:srgbClr val="000A39"/>
              </a:buClr>
              <a:buSzPts val="1900"/>
              <a:buFont typeface="Poppins"/>
              <a:buChar char="●"/>
            </a:pPr>
            <a:r>
              <a:rPr b="1" lang="en-MY" sz="1900">
                <a:solidFill>
                  <a:srgbClr val="000A39"/>
                </a:solidFill>
                <a:latin typeface="Poppins"/>
                <a:ea typeface="Poppins"/>
                <a:cs typeface="Poppins"/>
                <a:sym typeface="Poppins"/>
              </a:rPr>
              <a:t>A</a:t>
            </a:r>
            <a:r>
              <a:rPr lang="en-MY" sz="1900">
                <a:solidFill>
                  <a:srgbClr val="000A39"/>
                </a:solidFill>
                <a:latin typeface="Poppins"/>
                <a:ea typeface="Poppins"/>
                <a:cs typeface="Poppins"/>
                <a:sym typeface="Poppins"/>
              </a:rPr>
              <a:t>ctive—active forms of learning to help students master new skills;</a:t>
            </a:r>
            <a:endParaRPr sz="1900">
              <a:solidFill>
                <a:srgbClr val="000A39"/>
              </a:solidFill>
              <a:latin typeface="Poppins"/>
              <a:ea typeface="Poppins"/>
              <a:cs typeface="Poppins"/>
              <a:sym typeface="Poppins"/>
            </a:endParaRPr>
          </a:p>
          <a:p>
            <a:pPr indent="-349250" lvl="0" marL="457200" rtl="0" algn="l">
              <a:spcBef>
                <a:spcPts val="0"/>
              </a:spcBef>
              <a:spcAft>
                <a:spcPts val="0"/>
              </a:spcAft>
              <a:buClr>
                <a:srgbClr val="000A39"/>
              </a:buClr>
              <a:buSzPts val="1900"/>
              <a:buFont typeface="Poppins"/>
              <a:buChar char="●"/>
            </a:pPr>
            <a:r>
              <a:rPr b="1" lang="en-MY" sz="1900">
                <a:solidFill>
                  <a:srgbClr val="000A39"/>
                </a:solidFill>
                <a:latin typeface="Poppins"/>
                <a:ea typeface="Poppins"/>
                <a:cs typeface="Poppins"/>
                <a:sym typeface="Poppins"/>
              </a:rPr>
              <a:t>F</a:t>
            </a:r>
            <a:r>
              <a:rPr lang="en-MY" sz="1900">
                <a:solidFill>
                  <a:srgbClr val="000A39"/>
                </a:solidFill>
                <a:latin typeface="Poppins"/>
                <a:ea typeface="Poppins"/>
                <a:cs typeface="Poppins"/>
                <a:sym typeface="Poppins"/>
              </a:rPr>
              <a:t>ocused—containing activities that clearly emphasize developing personal and social skills;</a:t>
            </a:r>
            <a:endParaRPr sz="1900">
              <a:solidFill>
                <a:srgbClr val="000A39"/>
              </a:solidFill>
              <a:latin typeface="Poppins"/>
              <a:ea typeface="Poppins"/>
              <a:cs typeface="Poppins"/>
              <a:sym typeface="Poppins"/>
            </a:endParaRPr>
          </a:p>
          <a:p>
            <a:pPr indent="-349250" lvl="0" marL="457200" rtl="0" algn="l">
              <a:spcBef>
                <a:spcPts val="0"/>
              </a:spcBef>
              <a:spcAft>
                <a:spcPts val="0"/>
              </a:spcAft>
              <a:buClr>
                <a:srgbClr val="000A39"/>
              </a:buClr>
              <a:buSzPts val="1900"/>
              <a:buFont typeface="Poppins"/>
              <a:buChar char="●"/>
            </a:pPr>
            <a:r>
              <a:rPr b="1" lang="en-MY" sz="1900">
                <a:solidFill>
                  <a:srgbClr val="000A39"/>
                </a:solidFill>
                <a:latin typeface="Poppins"/>
                <a:ea typeface="Poppins"/>
                <a:cs typeface="Poppins"/>
                <a:sym typeface="Poppins"/>
              </a:rPr>
              <a:t>E</a:t>
            </a:r>
            <a:r>
              <a:rPr lang="en-MY" sz="1900">
                <a:solidFill>
                  <a:srgbClr val="000A39"/>
                </a:solidFill>
                <a:latin typeface="Poppins"/>
                <a:ea typeface="Poppins"/>
                <a:cs typeface="Poppins"/>
                <a:sym typeface="Poppins"/>
              </a:rPr>
              <a:t>xplicit—targeting specific social and emotional skills (Durlak et al., 2010, 2011)</a:t>
            </a:r>
            <a:endParaRPr sz="1900">
              <a:solidFill>
                <a:srgbClr val="000A39"/>
              </a:solidFill>
              <a:latin typeface="Poppins"/>
              <a:ea typeface="Poppins"/>
              <a:cs typeface="Poppins"/>
              <a:sym typeface="Poppins"/>
            </a:endParaRPr>
          </a:p>
          <a:p>
            <a:pPr indent="0" lvl="0" marL="25400" rtl="0" algn="l">
              <a:spcBef>
                <a:spcPts val="1000"/>
              </a:spcBef>
              <a:spcAft>
                <a:spcPts val="0"/>
              </a:spcAft>
              <a:buNone/>
            </a:pPr>
            <a:r>
              <a:t/>
            </a:r>
            <a:endParaRPr sz="19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900">
              <a:solidFill>
                <a:srgbClr val="000A39"/>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pic>
        <p:nvPicPr>
          <p:cNvPr id="238" name="Google Shape;238;g3589975ab05_0_8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39" name="Google Shape;239;g3589975ab05_0_8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rPr b="1" lang="en-MY" sz="2800">
                <a:solidFill>
                  <a:schemeClr val="lt1"/>
                </a:solidFill>
                <a:latin typeface="Poppins"/>
                <a:ea typeface="Poppins"/>
                <a:cs typeface="Poppins"/>
                <a:sym typeface="Poppins"/>
              </a:rPr>
              <a:t>05	Example</a:t>
            </a:r>
            <a:endParaRPr b="1" sz="2800">
              <a:solidFill>
                <a:schemeClr val="lt1"/>
              </a:solidFill>
              <a:latin typeface="Poppins"/>
              <a:ea typeface="Poppins"/>
              <a:cs typeface="Poppins"/>
              <a:sym typeface="Poppins"/>
            </a:endParaRPr>
          </a:p>
        </p:txBody>
      </p:sp>
      <p:sp>
        <p:nvSpPr>
          <p:cNvPr id="240" name="Google Shape;240;g3589975ab05_0_87"/>
          <p:cNvSpPr txBox="1"/>
          <p:nvPr/>
        </p:nvSpPr>
        <p:spPr>
          <a:xfrm>
            <a:off x="413550" y="1739775"/>
            <a:ext cx="8457900" cy="792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000A39"/>
              </a:buClr>
              <a:buSzPts val="1900"/>
              <a:buFont typeface="Poppins"/>
              <a:buChar char="●"/>
            </a:pPr>
            <a:r>
              <a:rPr lang="en-MY" sz="1900">
                <a:solidFill>
                  <a:srgbClr val="000A39"/>
                </a:solidFill>
                <a:latin typeface="Poppins"/>
                <a:ea typeface="Poppins"/>
                <a:cs typeface="Poppins"/>
                <a:sym typeface="Poppins"/>
              </a:rPr>
              <a:t>Prompt your class with their own self reflection. </a:t>
            </a:r>
            <a:br>
              <a:rPr lang="en-MY" sz="1900">
                <a:solidFill>
                  <a:srgbClr val="000A39"/>
                </a:solidFill>
                <a:latin typeface="Poppins"/>
                <a:ea typeface="Poppins"/>
                <a:cs typeface="Poppins"/>
                <a:sym typeface="Poppins"/>
              </a:rPr>
            </a:br>
            <a:r>
              <a:rPr lang="en-MY" sz="1900">
                <a:solidFill>
                  <a:srgbClr val="000A39"/>
                </a:solidFill>
                <a:latin typeface="Poppins"/>
                <a:ea typeface="Poppins"/>
                <a:cs typeface="Poppins"/>
                <a:sym typeface="Poppins"/>
              </a:rPr>
              <a:t>Eg: ideas, feelings, and/or goals </a:t>
            </a:r>
            <a:endParaRPr sz="1900">
              <a:solidFill>
                <a:srgbClr val="000A39"/>
              </a:solidFill>
              <a:latin typeface="Poppins"/>
              <a:ea typeface="Poppins"/>
              <a:cs typeface="Poppins"/>
              <a:sym typeface="Poppins"/>
            </a:endParaRPr>
          </a:p>
          <a:p>
            <a:pPr indent="0" lvl="0" marL="0" rtl="0" algn="l">
              <a:spcBef>
                <a:spcPts val="0"/>
              </a:spcBef>
              <a:spcAft>
                <a:spcPts val="0"/>
              </a:spcAft>
              <a:buNone/>
            </a:pPr>
            <a:r>
              <a:t/>
            </a:r>
            <a:endParaRPr sz="1900">
              <a:solidFill>
                <a:srgbClr val="000A39"/>
              </a:solidFill>
              <a:latin typeface="Poppins"/>
              <a:ea typeface="Poppins"/>
              <a:cs typeface="Poppins"/>
              <a:sym typeface="Poppins"/>
            </a:endParaRPr>
          </a:p>
          <a:p>
            <a:pPr indent="0" lvl="0" marL="457200" rtl="0" algn="l">
              <a:spcBef>
                <a:spcPts val="0"/>
              </a:spcBef>
              <a:spcAft>
                <a:spcPts val="0"/>
              </a:spcAft>
              <a:buClr>
                <a:schemeClr val="dk1"/>
              </a:buClr>
              <a:buSzPts val="1100"/>
              <a:buFont typeface="Arial"/>
              <a:buNone/>
            </a:pPr>
            <a:r>
              <a:rPr lang="en-MY" sz="1800">
                <a:solidFill>
                  <a:srgbClr val="000A39"/>
                </a:solidFill>
                <a:latin typeface="Poppins"/>
                <a:ea typeface="Poppins"/>
                <a:cs typeface="Poppins"/>
                <a:sym typeface="Poppins"/>
              </a:rPr>
              <a:t>Today, my goal is to _________in this class. I am struggling with ______ at the moment, and I know I could do better at________.  Now, write about your goal today and three ways in how you could accomplish this.</a:t>
            </a:r>
            <a:endParaRPr sz="2000">
              <a:solidFill>
                <a:srgbClr val="000A39"/>
              </a:solidFill>
              <a:latin typeface="Poppins"/>
              <a:ea typeface="Poppins"/>
              <a:cs typeface="Poppins"/>
              <a:sym typeface="Poppins"/>
            </a:endParaRPr>
          </a:p>
          <a:p>
            <a:pPr indent="0" lvl="0" marL="0" rtl="0" algn="l">
              <a:spcBef>
                <a:spcPts val="0"/>
              </a:spcBef>
              <a:spcAft>
                <a:spcPts val="0"/>
              </a:spcAft>
              <a:buNone/>
            </a:pPr>
            <a:r>
              <a:t/>
            </a:r>
            <a:endParaRPr sz="2000">
              <a:solidFill>
                <a:srgbClr val="000A39"/>
              </a:solidFill>
              <a:latin typeface="Poppins"/>
              <a:ea typeface="Poppins"/>
              <a:cs typeface="Poppins"/>
              <a:sym typeface="Poppins"/>
            </a:endParaRPr>
          </a:p>
          <a:p>
            <a:pPr indent="0" lvl="0" marL="25400" rtl="0" algn="l">
              <a:spcBef>
                <a:spcPts val="0"/>
              </a:spcBef>
              <a:spcAft>
                <a:spcPts val="0"/>
              </a:spcAft>
              <a:buClr>
                <a:schemeClr val="dk1"/>
              </a:buClr>
              <a:buSzPts val="1100"/>
              <a:buFont typeface="Arial"/>
              <a:buNone/>
            </a:pPr>
            <a:r>
              <a:t/>
            </a:r>
            <a:endParaRPr sz="18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800">
              <a:solidFill>
                <a:srgbClr val="000A39"/>
              </a:solidFill>
              <a:latin typeface="Poppins"/>
              <a:ea typeface="Poppins"/>
              <a:cs typeface="Poppins"/>
              <a:sym typeface="Poppins"/>
            </a:endParaRPr>
          </a:p>
        </p:txBody>
      </p:sp>
      <p:sp>
        <p:nvSpPr>
          <p:cNvPr id="241" name="Google Shape;241;g3589975ab05_0_87"/>
          <p:cNvSpPr txBox="1"/>
          <p:nvPr/>
        </p:nvSpPr>
        <p:spPr>
          <a:xfrm>
            <a:off x="413550" y="10578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Model and cultivate self-awareness</a:t>
            </a:r>
            <a:endParaRPr b="1" sz="2400">
              <a:solidFill>
                <a:srgbClr val="000A39"/>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id="247" name="Google Shape;247;g36161d87c3d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8" name="Google Shape;248;g36161d87c3d_0_15"/>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You are modeling this as well because after this time (maybe 5 minutes) is up, share with them your own thoughts. In being real with them, you are showing your students your human side.</a:t>
            </a:r>
            <a:endParaRPr sz="2000">
              <a:solidFill>
                <a:srgbClr val="000A39"/>
              </a:solidFill>
              <a:latin typeface="Poppins"/>
              <a:ea typeface="Poppins"/>
              <a:cs typeface="Poppins"/>
              <a:sym typeface="Poppins"/>
            </a:endParaRPr>
          </a:p>
          <a:p>
            <a:pPr indent="0" lvl="0" marL="0" rtl="0" algn="l">
              <a:spcBef>
                <a:spcPts val="0"/>
              </a:spcBef>
              <a:spcAft>
                <a:spcPts val="0"/>
              </a:spcAft>
              <a:buNone/>
            </a:pPr>
            <a:r>
              <a:t/>
            </a:r>
            <a:endParaRPr sz="2000">
              <a:solidFill>
                <a:srgbClr val="000A39"/>
              </a:solidFill>
              <a:latin typeface="Poppins"/>
              <a:ea typeface="Poppins"/>
              <a:cs typeface="Poppins"/>
              <a:sym typeface="Poppins"/>
            </a:endParaRPr>
          </a:p>
          <a:p>
            <a:pPr indent="-355600" lvl="0" marL="457200" rtl="0" algn="l">
              <a:spcBef>
                <a:spcPts val="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Students need to see that being more self-aware allows one to make corrections to improve and grow from weak areas.</a:t>
            </a:r>
            <a:endParaRPr sz="2000">
              <a:solidFill>
                <a:srgbClr val="000A39"/>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100">
              <a:solidFill>
                <a:srgbClr val="000A39"/>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700">
              <a:solidFill>
                <a:srgbClr val="000A39"/>
              </a:solidFill>
              <a:latin typeface="Poppins"/>
              <a:ea typeface="Poppins"/>
              <a:cs typeface="Poppins"/>
              <a:sym typeface="Poppins"/>
            </a:endParaRPr>
          </a:p>
          <a:p>
            <a:pPr indent="0" lvl="0" marL="0" rtl="0" algn="l">
              <a:spcBef>
                <a:spcPts val="0"/>
              </a:spcBef>
              <a:spcAft>
                <a:spcPts val="0"/>
              </a:spcAft>
              <a:buNone/>
            </a:pPr>
            <a:r>
              <a:t/>
            </a:r>
            <a:endParaRPr sz="1700">
              <a:solidFill>
                <a:srgbClr val="000A39"/>
              </a:solidFill>
              <a:latin typeface="Poppins"/>
              <a:ea typeface="Poppins"/>
              <a:cs typeface="Poppins"/>
              <a:sym typeface="Poppins"/>
            </a:endParaRPr>
          </a:p>
          <a:p>
            <a:pPr indent="0" lvl="0" marL="25400" rtl="0" algn="l">
              <a:spcBef>
                <a:spcPts val="0"/>
              </a:spcBef>
              <a:spcAft>
                <a:spcPts val="0"/>
              </a:spcAft>
              <a:buClr>
                <a:schemeClr val="dk1"/>
              </a:buClr>
              <a:buSzPts val="1100"/>
              <a:buFont typeface="Arial"/>
              <a:buNone/>
            </a:pPr>
            <a:r>
              <a:t/>
            </a:r>
            <a:endParaRPr sz="1700">
              <a:solidFill>
                <a:srgbClr val="000A39"/>
              </a:solidFill>
              <a:latin typeface="Poppins"/>
              <a:ea typeface="Poppins"/>
              <a:cs typeface="Poppins"/>
              <a:sym typeface="Poppins"/>
            </a:endParaRPr>
          </a:p>
          <a:p>
            <a:pPr indent="0" lvl="0" marL="25400" rtl="0" algn="l">
              <a:spcBef>
                <a:spcPts val="0"/>
              </a:spcBef>
              <a:spcAft>
                <a:spcPts val="0"/>
              </a:spcAft>
              <a:buNone/>
            </a:pPr>
            <a:r>
              <a:t/>
            </a:r>
            <a:endParaRPr sz="1700">
              <a:solidFill>
                <a:srgbClr val="000A39"/>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pic>
        <p:nvPicPr>
          <p:cNvPr id="254" name="Google Shape;254;g358a45f7c04_0_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5" name="Google Shape;255;g358a45f7c04_0_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56" name="Google Shape;256;g358a45f7c04_0_1"/>
          <p:cNvSpPr txBox="1"/>
          <p:nvPr/>
        </p:nvSpPr>
        <p:spPr>
          <a:xfrm>
            <a:off x="413550" y="1587375"/>
            <a:ext cx="8457900" cy="7926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1200"/>
              </a:spcBef>
              <a:spcAft>
                <a:spcPts val="0"/>
              </a:spcAft>
              <a:buClr>
                <a:srgbClr val="434343"/>
              </a:buClr>
              <a:buSzPts val="1900"/>
              <a:buFont typeface="Poppins"/>
              <a:buChar char="●"/>
            </a:pPr>
            <a:r>
              <a:rPr lang="en-MY" sz="1900">
                <a:solidFill>
                  <a:srgbClr val="000A39"/>
                </a:solidFill>
                <a:latin typeface="Poppins"/>
                <a:ea typeface="Poppins"/>
                <a:cs typeface="Poppins"/>
                <a:sym typeface="Poppins"/>
              </a:rPr>
              <a:t>Taking responsibility in the classroom will help students feel like contributors. It will increase their confidence and show them how a community works. </a:t>
            </a:r>
            <a:endParaRPr sz="1900">
              <a:solidFill>
                <a:srgbClr val="000A39"/>
              </a:solidFill>
              <a:latin typeface="Poppins"/>
              <a:ea typeface="Poppins"/>
              <a:cs typeface="Poppins"/>
              <a:sym typeface="Poppins"/>
            </a:endParaRPr>
          </a:p>
          <a:p>
            <a:pPr indent="-349250" lvl="0" marL="457200" rtl="0" algn="l">
              <a:lnSpc>
                <a:spcPct val="100000"/>
              </a:lnSpc>
              <a:spcBef>
                <a:spcPts val="1000"/>
              </a:spcBef>
              <a:spcAft>
                <a:spcPts val="0"/>
              </a:spcAft>
              <a:buClr>
                <a:srgbClr val="434343"/>
              </a:buClr>
              <a:buSzPts val="1900"/>
              <a:buFont typeface="Poppins"/>
              <a:buChar char="●"/>
            </a:pPr>
            <a:r>
              <a:rPr lang="en-MY" sz="1900">
                <a:solidFill>
                  <a:srgbClr val="000A39"/>
                </a:solidFill>
                <a:latin typeface="Poppins"/>
                <a:ea typeface="Poppins"/>
                <a:cs typeface="Poppins"/>
                <a:sym typeface="Poppins"/>
              </a:rPr>
              <a:t>Assign responsibilities such as class greeter, clean-up crew, board cleaner, paper collector, etc. </a:t>
            </a:r>
            <a:endParaRPr sz="1900">
              <a:solidFill>
                <a:srgbClr val="000A39"/>
              </a:solidFill>
              <a:latin typeface="Poppins"/>
              <a:ea typeface="Poppins"/>
              <a:cs typeface="Poppins"/>
              <a:sym typeface="Poppins"/>
            </a:endParaRPr>
          </a:p>
          <a:p>
            <a:pPr indent="-349250" lvl="0" marL="457200" rtl="0" algn="l">
              <a:lnSpc>
                <a:spcPct val="100000"/>
              </a:lnSpc>
              <a:spcBef>
                <a:spcPts val="1000"/>
              </a:spcBef>
              <a:spcAft>
                <a:spcPts val="1000"/>
              </a:spcAft>
              <a:buClr>
                <a:srgbClr val="434343"/>
              </a:buClr>
              <a:buSzPts val="1900"/>
              <a:buFont typeface="Poppins"/>
              <a:buChar char="●"/>
            </a:pPr>
            <a:r>
              <a:rPr lang="en-MY" sz="1900">
                <a:solidFill>
                  <a:srgbClr val="000A39"/>
                </a:solidFill>
                <a:latin typeface="Poppins"/>
                <a:ea typeface="Poppins"/>
                <a:cs typeface="Poppins"/>
                <a:sym typeface="Poppins"/>
              </a:rPr>
              <a:t>Taking ownership of things that make a difference to the entire class will show students the role they play in a community setting.</a:t>
            </a:r>
            <a:endParaRPr sz="1900">
              <a:solidFill>
                <a:srgbClr val="000A39"/>
              </a:solidFill>
              <a:latin typeface="Poppins"/>
              <a:ea typeface="Poppins"/>
              <a:cs typeface="Poppins"/>
              <a:sym typeface="Poppins"/>
            </a:endParaRPr>
          </a:p>
        </p:txBody>
      </p:sp>
      <p:sp>
        <p:nvSpPr>
          <p:cNvPr id="257" name="Google Shape;257;g358a45f7c04_0_1"/>
          <p:cNvSpPr txBox="1"/>
          <p:nvPr/>
        </p:nvSpPr>
        <p:spPr>
          <a:xfrm>
            <a:off x="413550" y="9816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MY" sz="2400">
                <a:solidFill>
                  <a:srgbClr val="000A39"/>
                </a:solidFill>
                <a:latin typeface="Poppins"/>
                <a:ea typeface="Poppins"/>
                <a:cs typeface="Poppins"/>
                <a:sym typeface="Poppins"/>
              </a:rPr>
              <a:t>Grow student responsibility </a:t>
            </a:r>
            <a:endParaRPr b="1" sz="2400">
              <a:solidFill>
                <a:srgbClr val="000A39"/>
              </a:solidFill>
              <a:latin typeface="Poppins"/>
              <a:ea typeface="Poppins"/>
              <a:cs typeface="Poppins"/>
              <a:sym typeface="Poppins"/>
            </a:endParaRPr>
          </a:p>
          <a:p>
            <a:pPr indent="0" lvl="0" marL="0" rtl="0" algn="l">
              <a:spcBef>
                <a:spcPts val="1600"/>
              </a:spcBef>
              <a:spcAft>
                <a:spcPts val="0"/>
              </a:spcAft>
              <a:buClr>
                <a:schemeClr val="dk1"/>
              </a:buClr>
              <a:buSzPts val="1100"/>
              <a:buFont typeface="Arial"/>
              <a:buNone/>
            </a:pPr>
            <a:r>
              <a:t/>
            </a:r>
            <a:endParaRPr b="1" sz="2400">
              <a:solidFill>
                <a:srgbClr val="000A39"/>
              </a:solidFill>
              <a:latin typeface="Poppins"/>
              <a:ea typeface="Poppins"/>
              <a:cs typeface="Poppins"/>
              <a:sym typeface="Poppins"/>
            </a:endParaRPr>
          </a:p>
          <a:p>
            <a:pPr indent="0" lvl="0" marL="0" rtl="0" algn="l">
              <a:spcBef>
                <a:spcPts val="1600"/>
              </a:spcBef>
              <a:spcAft>
                <a:spcPts val="1600"/>
              </a:spcAft>
              <a:buNone/>
            </a:pPr>
            <a:r>
              <a:t/>
            </a:r>
            <a:endParaRPr b="1" sz="2400">
              <a:solidFill>
                <a:srgbClr val="000A39"/>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pic>
        <p:nvPicPr>
          <p:cNvPr id="263" name="Google Shape;263;g358a45f7c04_0_1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4" name="Google Shape;264;g358a45f7c04_0_1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65" name="Google Shape;265;g358a45f7c04_0_12"/>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MY" sz="1900">
                <a:solidFill>
                  <a:srgbClr val="000A39"/>
                </a:solidFill>
                <a:latin typeface="Poppins"/>
                <a:ea typeface="Poppins"/>
                <a:cs typeface="Poppins"/>
                <a:sym typeface="Poppins"/>
              </a:rPr>
              <a:t>This sounds simplistic and obvious, but by having the SEL lens in the classroom, </a:t>
            </a:r>
            <a:r>
              <a:rPr b="1" lang="en-MY" sz="1900">
                <a:solidFill>
                  <a:srgbClr val="000A39"/>
                </a:solidFill>
                <a:latin typeface="Poppins"/>
                <a:ea typeface="Poppins"/>
                <a:cs typeface="Poppins"/>
                <a:sym typeface="Poppins"/>
              </a:rPr>
              <a:t>our language and behavior should be warm, encouraging and supportive.</a:t>
            </a:r>
            <a:r>
              <a:rPr lang="en-MY" sz="1900">
                <a:solidFill>
                  <a:srgbClr val="000A39"/>
                </a:solidFill>
                <a:latin typeface="Poppins"/>
                <a:ea typeface="Poppins"/>
                <a:cs typeface="Poppins"/>
                <a:sym typeface="Poppins"/>
              </a:rPr>
              <a:t> This will only help students be more relational inside and outside the classroom. </a:t>
            </a:r>
            <a:endParaRPr sz="1900">
              <a:solidFill>
                <a:srgbClr val="000A39"/>
              </a:solidFill>
              <a:latin typeface="Poppins"/>
              <a:ea typeface="Poppins"/>
              <a:cs typeface="Poppins"/>
              <a:sym typeface="Poppins"/>
            </a:endParaRPr>
          </a:p>
          <a:p>
            <a:pPr indent="0" lvl="0" marL="0" rtl="0" algn="l">
              <a:lnSpc>
                <a:spcPct val="115000"/>
              </a:lnSpc>
              <a:spcBef>
                <a:spcPts val="1200"/>
              </a:spcBef>
              <a:spcAft>
                <a:spcPts val="0"/>
              </a:spcAft>
              <a:buNone/>
            </a:pPr>
            <a:r>
              <a:rPr lang="en-MY" sz="1900">
                <a:solidFill>
                  <a:srgbClr val="000A39"/>
                </a:solidFill>
                <a:latin typeface="Poppins"/>
                <a:ea typeface="Poppins"/>
                <a:cs typeface="Poppins"/>
                <a:sym typeface="Poppins"/>
              </a:rPr>
              <a:t>Self- aware of the importance of our </a:t>
            </a:r>
            <a:r>
              <a:rPr b="1" lang="en-MY" sz="1900">
                <a:solidFill>
                  <a:srgbClr val="000A39"/>
                </a:solidFill>
                <a:latin typeface="Poppins"/>
                <a:ea typeface="Poppins"/>
                <a:cs typeface="Poppins"/>
                <a:sym typeface="Poppins"/>
              </a:rPr>
              <a:t>word choice, the tone of voice, and body language</a:t>
            </a:r>
            <a:r>
              <a:rPr lang="en-MY" sz="1900">
                <a:solidFill>
                  <a:srgbClr val="000A39"/>
                </a:solidFill>
                <a:latin typeface="Poppins"/>
                <a:ea typeface="Poppins"/>
                <a:cs typeface="Poppins"/>
                <a:sym typeface="Poppins"/>
              </a:rPr>
              <a:t> and how they can quickly alter an atmosphere into a positive or negative one</a:t>
            </a:r>
            <a:endParaRPr sz="1900">
              <a:solidFill>
                <a:srgbClr val="000A39"/>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200"/>
              <a:buFont typeface="Arial"/>
              <a:buNone/>
            </a:pPr>
            <a:r>
              <a:t/>
            </a:r>
            <a:endParaRPr sz="1800">
              <a:solidFill>
                <a:srgbClr val="000A39"/>
              </a:solidFill>
              <a:latin typeface="Poppins"/>
              <a:ea typeface="Poppins"/>
              <a:cs typeface="Poppins"/>
              <a:sym typeface="Poppins"/>
            </a:endParaRPr>
          </a:p>
          <a:p>
            <a:pPr indent="0" lvl="0" marL="0" rtl="0" algn="l">
              <a:lnSpc>
                <a:spcPct val="100000"/>
              </a:lnSpc>
              <a:spcBef>
                <a:spcPts val="0"/>
              </a:spcBef>
              <a:spcAft>
                <a:spcPts val="1000"/>
              </a:spcAft>
              <a:buNone/>
            </a:pPr>
            <a:r>
              <a:t/>
            </a:r>
            <a:endParaRPr sz="1800">
              <a:solidFill>
                <a:srgbClr val="000A39"/>
              </a:solidFill>
              <a:latin typeface="Poppins"/>
              <a:ea typeface="Poppins"/>
              <a:cs typeface="Poppins"/>
              <a:sym typeface="Poppins"/>
            </a:endParaRPr>
          </a:p>
        </p:txBody>
      </p:sp>
      <p:sp>
        <p:nvSpPr>
          <p:cNvPr id="266" name="Google Shape;266;g358a45f7c04_0_12"/>
          <p:cNvSpPr txBox="1"/>
          <p:nvPr/>
        </p:nvSpPr>
        <p:spPr>
          <a:xfrm>
            <a:off x="413550" y="9054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Kind Classroom</a:t>
            </a:r>
            <a:endParaRPr b="1" sz="2400">
              <a:solidFill>
                <a:srgbClr val="000A39"/>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pic>
        <p:nvPicPr>
          <p:cNvPr id="272" name="Google Shape;272;g358a45f7c04_0_2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73" name="Google Shape;273;g358a45f7c04_0_2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74" name="Google Shape;274;g358a45f7c04_0_21"/>
          <p:cNvSpPr txBox="1"/>
          <p:nvPr/>
        </p:nvSpPr>
        <p:spPr>
          <a:xfrm>
            <a:off x="444800" y="10597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For example, when we are walking around the room, we can point out positive behavior (vs focusing on the behavior problems). “Juan, I love how you are using your quiet voice to work with Sara.”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Instead of “Can you stop tapping your pencil, Billy?”, we can say, “Billy, show me what a great listener you are!”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“Bob, I love how you disagreed with kind words and then gave your opinion in an understanding, helpful way.”</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1000"/>
              </a:spcAft>
              <a:buNone/>
            </a:pPr>
            <a:r>
              <a:t/>
            </a:r>
            <a:endParaRPr sz="2000">
              <a:solidFill>
                <a:srgbClr val="000A39"/>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pic>
        <p:nvPicPr>
          <p:cNvPr id="280" name="Google Shape;280;g360462a54c3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1" name="Google Shape;281;g360462a54c3_0_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82" name="Google Shape;282;g360462a54c3_0_0"/>
          <p:cNvSpPr txBox="1"/>
          <p:nvPr/>
        </p:nvSpPr>
        <p:spPr>
          <a:xfrm>
            <a:off x="444800" y="1059775"/>
            <a:ext cx="8457900" cy="792600"/>
          </a:xfrm>
          <a:prstGeom prst="rect">
            <a:avLst/>
          </a:prstGeom>
          <a:noFill/>
          <a:ln>
            <a:noFill/>
          </a:ln>
        </p:spPr>
        <p:txBody>
          <a:bodyPr anchorCtr="0" anchor="t" bIns="91425" lIns="91425" spcFirstLastPara="1" rIns="91425" wrap="square" tIns="91425">
            <a:noAutofit/>
          </a:bodyPr>
          <a:lstStyle/>
          <a:p>
            <a:pPr indent="0" lvl="0" marL="0" rtl="0" algn="l">
              <a:spcBef>
                <a:spcPts val="1600"/>
              </a:spcBef>
              <a:spcAft>
                <a:spcPts val="0"/>
              </a:spcAft>
              <a:buClr>
                <a:schemeClr val="dk1"/>
              </a:buClr>
              <a:buSzPts val="1200"/>
              <a:buFont typeface="Arial"/>
              <a:buNone/>
            </a:pPr>
            <a:r>
              <a:rPr lang="en-MY" sz="2100">
                <a:solidFill>
                  <a:srgbClr val="000A39"/>
                </a:solidFill>
                <a:latin typeface="Poppins"/>
                <a:ea typeface="Poppins"/>
                <a:cs typeface="Poppins"/>
                <a:sym typeface="Poppins"/>
              </a:rPr>
              <a:t>This self-fulfilling prophecy allows the student to make a change without feeling belittled or embarrassed. As </a:t>
            </a:r>
            <a:r>
              <a:rPr b="1" lang="en-MY" sz="2100">
                <a:solidFill>
                  <a:srgbClr val="000A39"/>
                </a:solidFill>
                <a:latin typeface="Poppins"/>
                <a:ea typeface="Poppins"/>
                <a:cs typeface="Poppins"/>
                <a:sym typeface="Poppins"/>
              </a:rPr>
              <a:t>we model our positive language</a:t>
            </a:r>
            <a:r>
              <a:rPr lang="en-MY" sz="2100">
                <a:solidFill>
                  <a:srgbClr val="000A39"/>
                </a:solidFill>
                <a:latin typeface="Poppins"/>
                <a:ea typeface="Poppins"/>
                <a:cs typeface="Poppins"/>
                <a:sym typeface="Poppins"/>
              </a:rPr>
              <a:t>, we can remind students that we expect this in our classroom.</a:t>
            </a:r>
            <a:endParaRPr sz="2100">
              <a:solidFill>
                <a:srgbClr val="000A39"/>
              </a:solidFill>
              <a:latin typeface="Poppins"/>
              <a:ea typeface="Poppins"/>
              <a:cs typeface="Poppins"/>
              <a:sym typeface="Poppins"/>
            </a:endParaRPr>
          </a:p>
          <a:p>
            <a:pPr indent="0" lvl="0" marL="0" rtl="0" algn="l">
              <a:lnSpc>
                <a:spcPct val="100000"/>
              </a:lnSpc>
              <a:spcBef>
                <a:spcPts val="0"/>
              </a:spcBef>
              <a:spcAft>
                <a:spcPts val="0"/>
              </a:spcAft>
              <a:buNone/>
            </a:pPr>
            <a:r>
              <a:t/>
            </a:r>
            <a:endParaRPr sz="2100">
              <a:solidFill>
                <a:srgbClr val="000A39"/>
              </a:solidFill>
              <a:latin typeface="Poppins"/>
              <a:ea typeface="Poppins"/>
              <a:cs typeface="Poppins"/>
              <a:sym typeface="Poppins"/>
            </a:endParaRPr>
          </a:p>
          <a:p>
            <a:pPr indent="0" lvl="0" marL="0" rtl="0" algn="l">
              <a:lnSpc>
                <a:spcPct val="100000"/>
              </a:lnSpc>
              <a:spcBef>
                <a:spcPts val="1000"/>
              </a:spcBef>
              <a:spcAft>
                <a:spcPts val="1000"/>
              </a:spcAft>
              <a:buNone/>
            </a:pPr>
            <a:r>
              <a:t/>
            </a:r>
            <a:endParaRPr sz="2100">
              <a:solidFill>
                <a:srgbClr val="000A39"/>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pic>
        <p:nvPicPr>
          <p:cNvPr id="288" name="Google Shape;288;g358a45f7c04_0_2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9" name="Google Shape;289;g358a45f7c04_0_2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90" name="Google Shape;290;g358a45f7c04_0_29"/>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434343"/>
              </a:buClr>
              <a:buSzPts val="2000"/>
              <a:buFont typeface="Poppins"/>
              <a:buChar char="●"/>
            </a:pPr>
            <a:r>
              <a:rPr b="1" lang="en-MY" sz="2000">
                <a:solidFill>
                  <a:srgbClr val="000A39"/>
                </a:solidFill>
                <a:latin typeface="Poppins"/>
                <a:ea typeface="Poppins"/>
                <a:cs typeface="Poppins"/>
                <a:sym typeface="Poppins"/>
              </a:rPr>
              <a:t>You’ve probably heard, “I can’t do this!” or, “I’m just stupid,” more than once. </a:t>
            </a:r>
            <a:endParaRPr b="1"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For students, writing a paper or figuring out a new theory can be incredibly stressful. If they struggle, they are usually immediately tempted to think negatively about themselves and their abilities.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Catch negative self-talk right when it happens — in group or one-on-one settings.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Encourage positive self-talk even further by repeating self-affirmations with your students daily.</a:t>
            </a:r>
            <a:endParaRPr sz="2000">
              <a:solidFill>
                <a:srgbClr val="000A39"/>
              </a:solidFill>
              <a:latin typeface="Poppins"/>
              <a:ea typeface="Poppins"/>
              <a:cs typeface="Poppins"/>
              <a:sym typeface="Poppins"/>
            </a:endParaRPr>
          </a:p>
          <a:p>
            <a:pPr indent="0" lvl="0" marL="0" rtl="0" algn="l">
              <a:lnSpc>
                <a:spcPct val="100000"/>
              </a:lnSpc>
              <a:spcBef>
                <a:spcPts val="1200"/>
              </a:spcBef>
              <a:spcAft>
                <a:spcPts val="0"/>
              </a:spcAft>
              <a:buNone/>
            </a:pPr>
            <a:r>
              <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1000"/>
              </a:spcAft>
              <a:buNone/>
            </a:pPr>
            <a:r>
              <a:t/>
            </a:r>
            <a:endParaRPr sz="2000">
              <a:solidFill>
                <a:srgbClr val="000A39"/>
              </a:solidFill>
              <a:latin typeface="Poppins"/>
              <a:ea typeface="Poppins"/>
              <a:cs typeface="Poppins"/>
              <a:sym typeface="Poppins"/>
            </a:endParaRPr>
          </a:p>
        </p:txBody>
      </p:sp>
      <p:sp>
        <p:nvSpPr>
          <p:cNvPr id="291" name="Google Shape;291;g358a45f7c04_0_29"/>
          <p:cNvSpPr txBox="1"/>
          <p:nvPr/>
        </p:nvSpPr>
        <p:spPr>
          <a:xfrm>
            <a:off x="413550" y="9054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Positive Self-Talk</a:t>
            </a:r>
            <a:endParaRPr b="1" sz="2400">
              <a:solidFill>
                <a:srgbClr val="000A39"/>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g358a45f7c04_0_3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8" name="Google Shape;298;g358a45f7c04_0_3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299" name="Google Shape;299;g358a45f7c04_0_38"/>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200"/>
              <a:buFont typeface="Arial"/>
              <a:buNone/>
            </a:pPr>
            <a:r>
              <a:rPr lang="en-MY" sz="2000">
                <a:solidFill>
                  <a:srgbClr val="000A39"/>
                </a:solidFill>
                <a:latin typeface="Poppins"/>
                <a:ea typeface="Poppins"/>
                <a:cs typeface="Poppins"/>
                <a:sym typeface="Poppins"/>
              </a:rPr>
              <a:t>Consider setting boundaries in the classroom like, “We don’t say that in this classroom.” </a:t>
            </a:r>
            <a:endParaRPr sz="2000">
              <a:solidFill>
                <a:srgbClr val="000A39"/>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200"/>
              <a:buFont typeface="Arial"/>
              <a:buNone/>
            </a:pPr>
            <a:r>
              <a:rPr lang="en-MY" sz="2000">
                <a:solidFill>
                  <a:srgbClr val="000A39"/>
                </a:solidFill>
                <a:latin typeface="Poppins"/>
                <a:ea typeface="Poppins"/>
                <a:cs typeface="Poppins"/>
                <a:sym typeface="Poppins"/>
              </a:rPr>
              <a:t>Validate your students’ emotions and invite them to see things differently. </a:t>
            </a:r>
            <a:endParaRPr sz="2000">
              <a:solidFill>
                <a:srgbClr val="000A39"/>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200"/>
              <a:buFont typeface="Arial"/>
              <a:buNone/>
            </a:pPr>
            <a:r>
              <a:rPr lang="en-MY" sz="2000">
                <a:solidFill>
                  <a:srgbClr val="000A39"/>
                </a:solidFill>
                <a:latin typeface="Poppins"/>
                <a:ea typeface="Poppins"/>
                <a:cs typeface="Poppins"/>
                <a:sym typeface="Poppins"/>
              </a:rPr>
              <a:t>Try saying, “I can see that you feel frustrated with this math problem. It is challenging! And, the truth is that you can do it! You just need to put in a little extra effort. I will help</a:t>
            </a:r>
            <a:endParaRPr sz="2000">
              <a:solidFill>
                <a:srgbClr val="000A39"/>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pic>
        <p:nvPicPr>
          <p:cNvPr id="305" name="Google Shape;305;g358a45f7c04_0_4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06" name="Google Shape;306;g358a45f7c04_0_4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307" name="Google Shape;307;g358a45f7c04_0_46"/>
          <p:cNvSpPr txBox="1"/>
          <p:nvPr/>
        </p:nvSpPr>
        <p:spPr>
          <a:xfrm>
            <a:off x="413550" y="15111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Some educators approach students and their learning in a purely pragmatic way, forgetting that they’re dealing with the whole of the child — body, heart, and mind.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Children are still learning to recognize and handle their emotions, so make sure you approach your students and your teaching with that awareness. </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1000"/>
              </a:spcAft>
              <a:buNone/>
            </a:pPr>
            <a:r>
              <a:t/>
            </a:r>
            <a:endParaRPr sz="2000">
              <a:solidFill>
                <a:srgbClr val="000A39"/>
              </a:solidFill>
              <a:latin typeface="Poppins"/>
              <a:ea typeface="Poppins"/>
              <a:cs typeface="Poppins"/>
              <a:sym typeface="Poppins"/>
            </a:endParaRPr>
          </a:p>
        </p:txBody>
      </p:sp>
      <p:sp>
        <p:nvSpPr>
          <p:cNvPr id="308" name="Google Shape;308;g358a45f7c04_0_46"/>
          <p:cNvSpPr txBox="1"/>
          <p:nvPr/>
        </p:nvSpPr>
        <p:spPr>
          <a:xfrm>
            <a:off x="413550" y="9816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Acknowledge Emotions</a:t>
            </a:r>
            <a:endParaRPr b="1" sz="2400">
              <a:solidFill>
                <a:srgbClr val="000A39"/>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2" name="Google Shape;82;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3000">
                <a:solidFill>
                  <a:schemeClr val="lt1"/>
                </a:solidFill>
                <a:latin typeface="Poppins"/>
                <a:ea typeface="Poppins"/>
                <a:cs typeface="Poppins"/>
                <a:sym typeface="Poppins"/>
              </a:rPr>
              <a:t>01    Definition</a:t>
            </a:r>
            <a:endParaRPr b="1" i="0" sz="3000" u="none" cap="none" strike="noStrike">
              <a:solidFill>
                <a:schemeClr val="lt1"/>
              </a:solidFill>
              <a:latin typeface="Poppins"/>
              <a:ea typeface="Poppins"/>
              <a:cs typeface="Poppins"/>
              <a:sym typeface="Poppins"/>
            </a:endParaRPr>
          </a:p>
        </p:txBody>
      </p:sp>
      <p:sp>
        <p:nvSpPr>
          <p:cNvPr id="83" name="Google Shape;83;g34ba173c4b2_3_67"/>
          <p:cNvSpPr txBox="1"/>
          <p:nvPr/>
        </p:nvSpPr>
        <p:spPr>
          <a:xfrm>
            <a:off x="474225" y="1104775"/>
            <a:ext cx="7973100" cy="32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500">
                <a:solidFill>
                  <a:schemeClr val="dk1"/>
                </a:solidFill>
                <a:latin typeface="Poppins"/>
                <a:ea typeface="Poppins"/>
                <a:cs typeface="Poppins"/>
                <a:sym typeface="Poppins"/>
              </a:rPr>
              <a:t>Social and Emotional Learning (SEL)</a:t>
            </a:r>
            <a:br>
              <a:rPr b="1" lang="en-MY" sz="2500">
                <a:solidFill>
                  <a:schemeClr val="dk1"/>
                </a:solidFill>
                <a:latin typeface="Poppins"/>
                <a:ea typeface="Poppins"/>
                <a:cs typeface="Poppins"/>
                <a:sym typeface="Poppins"/>
              </a:rPr>
            </a:br>
            <a:endParaRPr b="1" sz="2500">
              <a:solidFill>
                <a:schemeClr val="dk1"/>
              </a:solidFill>
              <a:latin typeface="Poppins"/>
              <a:ea typeface="Poppins"/>
              <a:cs typeface="Poppins"/>
              <a:sym typeface="Poppins"/>
            </a:endParaRPr>
          </a:p>
          <a:p>
            <a:pPr indent="0" lvl="0" marL="0" rtl="0" algn="l">
              <a:spcBef>
                <a:spcPts val="0"/>
              </a:spcBef>
              <a:spcAft>
                <a:spcPts val="0"/>
              </a:spcAft>
              <a:buNone/>
            </a:pPr>
            <a:r>
              <a:rPr lang="en-MY" sz="1900">
                <a:solidFill>
                  <a:schemeClr val="dk1"/>
                </a:solidFill>
                <a:latin typeface="Poppins"/>
                <a:ea typeface="Poppins"/>
                <a:cs typeface="Poppins"/>
                <a:sym typeface="Poppins"/>
              </a:rPr>
              <a:t>The process through which all young people and adults acquire and apply the knowledge, skills, and attitudes to develop: </a:t>
            </a:r>
            <a:endParaRPr sz="1900">
              <a:solidFill>
                <a:schemeClr val="dk1"/>
              </a:solidFill>
              <a:latin typeface="Poppins"/>
              <a:ea typeface="Poppins"/>
              <a:cs typeface="Poppins"/>
              <a:sym typeface="Poppins"/>
            </a:endParaRPr>
          </a:p>
          <a:p>
            <a:pPr indent="0" lvl="0" marL="0" rtl="0" algn="l">
              <a:spcBef>
                <a:spcPts val="0"/>
              </a:spcBef>
              <a:spcAft>
                <a:spcPts val="0"/>
              </a:spcAft>
              <a:buNone/>
            </a:pPr>
            <a:r>
              <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healthy identities</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manage emotions </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achieve personal and collective goals,</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feel and show empathy for others</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establish and maintain positive relationships</a:t>
            </a:r>
            <a:endParaRPr sz="1900">
              <a:solidFill>
                <a:schemeClr val="dk1"/>
              </a:solidFill>
              <a:latin typeface="Poppins"/>
              <a:ea typeface="Poppins"/>
              <a:cs typeface="Poppins"/>
              <a:sym typeface="Poppins"/>
            </a:endParaRPr>
          </a:p>
          <a:p>
            <a:pPr indent="-349250" lvl="0" marL="91440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make responsible and caring decisions.</a:t>
            </a:r>
            <a:endParaRPr sz="1900">
              <a:solidFill>
                <a:schemeClr val="dk1"/>
              </a:solidFill>
              <a:latin typeface="Poppins"/>
              <a:ea typeface="Poppins"/>
              <a:cs typeface="Poppins"/>
              <a:sym typeface="Poppins"/>
            </a:endParaRPr>
          </a:p>
          <a:p>
            <a:pPr indent="0" lvl="0" marL="0" rtl="0" algn="l">
              <a:spcBef>
                <a:spcPts val="0"/>
              </a:spcBef>
              <a:spcAft>
                <a:spcPts val="0"/>
              </a:spcAft>
              <a:buNone/>
            </a:pPr>
            <a:r>
              <a:t/>
            </a:r>
            <a:endParaRPr b="1" sz="1900">
              <a:solidFill>
                <a:schemeClr val="dk1"/>
              </a:solidFill>
              <a:latin typeface="Poppins"/>
              <a:ea typeface="Poppins"/>
              <a:cs typeface="Poppins"/>
              <a:sym typeface="Poppins"/>
            </a:endParaRPr>
          </a:p>
          <a:p>
            <a:pPr indent="0" lvl="0" marL="0" rtl="0" algn="l">
              <a:spcBef>
                <a:spcPts val="0"/>
              </a:spcBef>
              <a:spcAft>
                <a:spcPts val="0"/>
              </a:spcAft>
              <a:buNone/>
            </a:pPr>
            <a:r>
              <a:t/>
            </a:r>
            <a:endParaRPr b="1" sz="1900">
              <a:solidFill>
                <a:schemeClr val="dk1"/>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pic>
        <p:nvPicPr>
          <p:cNvPr id="314" name="Google Shape;314;g36161d87c3d_0_2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5" name="Google Shape;315;g36161d87c3d_0_2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316" name="Google Shape;316;g36161d87c3d_0_23"/>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rgbClr val="434343"/>
              </a:buClr>
              <a:buSzPts val="2000"/>
              <a:buFont typeface="Livvic"/>
              <a:buChar char="●"/>
            </a:pPr>
            <a:r>
              <a:rPr b="1" lang="en-MY" sz="2000">
                <a:solidFill>
                  <a:srgbClr val="000A39"/>
                </a:solidFill>
                <a:latin typeface="Poppins"/>
                <a:ea typeface="Poppins"/>
                <a:cs typeface="Poppins"/>
                <a:sym typeface="Poppins"/>
              </a:rPr>
              <a:t>Acknowledge, talk about, and validate your students’ emotions</a:t>
            </a:r>
            <a:r>
              <a:rPr lang="en-MY" sz="2000">
                <a:solidFill>
                  <a:srgbClr val="000A39"/>
                </a:solidFill>
                <a:latin typeface="Poppins"/>
                <a:ea typeface="Poppins"/>
                <a:cs typeface="Poppins"/>
                <a:sym typeface="Poppins"/>
              </a:rPr>
              <a:t>, as they are a huge part of the learning process. </a:t>
            </a:r>
            <a:endParaRPr sz="2000">
              <a:solidFill>
                <a:srgbClr val="000A39"/>
              </a:solidFill>
              <a:latin typeface="Poppins"/>
              <a:ea typeface="Poppins"/>
              <a:cs typeface="Poppins"/>
              <a:sym typeface="Poppins"/>
            </a:endParaRPr>
          </a:p>
          <a:p>
            <a:pPr indent="-355600" lvl="0" marL="457200" rtl="0" algn="l">
              <a:lnSpc>
                <a:spcPct val="100000"/>
              </a:lnSpc>
              <a:spcBef>
                <a:spcPts val="1000"/>
              </a:spcBef>
              <a:spcAft>
                <a:spcPts val="0"/>
              </a:spcAft>
              <a:buClr>
                <a:srgbClr val="434343"/>
              </a:buClr>
              <a:buSzPts val="2000"/>
              <a:buFont typeface="Livvic"/>
              <a:buChar char="●"/>
            </a:pPr>
            <a:r>
              <a:rPr lang="en-MY" sz="2000">
                <a:solidFill>
                  <a:srgbClr val="000A39"/>
                </a:solidFill>
                <a:latin typeface="Poppins"/>
                <a:ea typeface="Poppins"/>
                <a:cs typeface="Poppins"/>
                <a:sym typeface="Poppins"/>
              </a:rPr>
              <a:t>If a student  is feeling sad, lonely, or anxious, it will get in the way of their learning. Let your students know that </a:t>
            </a:r>
            <a:r>
              <a:rPr b="1" lang="en-MY" sz="2000">
                <a:solidFill>
                  <a:srgbClr val="000A39"/>
                </a:solidFill>
                <a:latin typeface="Poppins"/>
                <a:ea typeface="Poppins"/>
                <a:cs typeface="Poppins"/>
                <a:sym typeface="Poppins"/>
              </a:rPr>
              <a:t>all emotions are okay</a:t>
            </a:r>
            <a:r>
              <a:rPr lang="en-MY" sz="2000">
                <a:solidFill>
                  <a:srgbClr val="000A39"/>
                </a:solidFill>
                <a:latin typeface="Poppins"/>
                <a:ea typeface="Poppins"/>
                <a:cs typeface="Poppins"/>
                <a:sym typeface="Poppins"/>
              </a:rPr>
              <a:t>, that you expect them to feel all sorts of things, and that you will help them learn to manage these emotions.</a:t>
            </a:r>
            <a:endParaRPr sz="2000">
              <a:solidFill>
                <a:srgbClr val="000A39"/>
              </a:solidFill>
              <a:latin typeface="Poppins"/>
              <a:ea typeface="Poppins"/>
              <a:cs typeface="Poppins"/>
              <a:sym typeface="Poppins"/>
            </a:endParaRPr>
          </a:p>
          <a:p>
            <a:pPr indent="0" lvl="0" marL="0" rtl="0" algn="l">
              <a:lnSpc>
                <a:spcPct val="100000"/>
              </a:lnSpc>
              <a:spcBef>
                <a:spcPts val="1200"/>
              </a:spcBef>
              <a:spcAft>
                <a:spcPts val="0"/>
              </a:spcAft>
              <a:buNone/>
            </a:pPr>
            <a:r>
              <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1000"/>
              </a:spcAft>
              <a:buNone/>
            </a:pPr>
            <a:r>
              <a:t/>
            </a:r>
            <a:endParaRPr sz="2000">
              <a:solidFill>
                <a:srgbClr val="000A39"/>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pic>
        <p:nvPicPr>
          <p:cNvPr id="322" name="Google Shape;322;g36161d87c3d_0_3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23" name="Google Shape;323;g36161d87c3d_0_3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324" name="Google Shape;324;g36161d87c3d_0_31"/>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Do you have any questions?” → “Who has the first question?” or “Ask me two questions about…”</a:t>
            </a:r>
            <a:endParaRPr sz="2000">
              <a:solidFill>
                <a:srgbClr val="000A39"/>
              </a:solidFill>
              <a:latin typeface="Poppins"/>
              <a:ea typeface="Poppins"/>
              <a:cs typeface="Poppins"/>
              <a:sym typeface="Poppins"/>
            </a:endParaRPr>
          </a:p>
          <a:p>
            <a:pPr indent="-355600" lvl="0" marL="4572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“What did you get?” → “How did you start? Talk through your thinking.”</a:t>
            </a:r>
            <a:endParaRPr sz="2000">
              <a:solidFill>
                <a:srgbClr val="000A39"/>
              </a:solidFill>
              <a:latin typeface="Poppins"/>
              <a:ea typeface="Poppins"/>
              <a:cs typeface="Poppins"/>
              <a:sym typeface="Poppins"/>
            </a:endParaRPr>
          </a:p>
          <a:p>
            <a:pPr indent="-355600" lvl="0" marL="457200" rtl="0" algn="l">
              <a:spcBef>
                <a:spcPts val="1000"/>
              </a:spcBef>
              <a:spcAft>
                <a:spcPts val="1000"/>
              </a:spcAft>
              <a:buClr>
                <a:srgbClr val="000A39"/>
              </a:buClr>
              <a:buSzPts val="2000"/>
              <a:buFont typeface="Poppins"/>
              <a:buChar char="●"/>
            </a:pPr>
            <a:r>
              <a:rPr lang="en-MY" sz="2000">
                <a:solidFill>
                  <a:srgbClr val="000A39"/>
                </a:solidFill>
                <a:latin typeface="Poppins"/>
                <a:ea typeface="Poppins"/>
                <a:cs typeface="Poppins"/>
                <a:sym typeface="Poppins"/>
              </a:rPr>
              <a:t>“What didn’t you get?” → “What do you know?” and “What do you wish you knew?”</a:t>
            </a:r>
            <a:endParaRPr sz="2000">
              <a:solidFill>
                <a:srgbClr val="000A39"/>
              </a:solidFill>
              <a:latin typeface="Poppins"/>
              <a:ea typeface="Poppins"/>
              <a:cs typeface="Poppins"/>
              <a:sym typeface="Poppins"/>
            </a:endParaRPr>
          </a:p>
        </p:txBody>
      </p:sp>
      <p:sp>
        <p:nvSpPr>
          <p:cNvPr id="325" name="Google Shape;325;g36161d87c3d_0_31"/>
          <p:cNvSpPr txBox="1"/>
          <p:nvPr/>
        </p:nvSpPr>
        <p:spPr>
          <a:xfrm>
            <a:off x="413550" y="905475"/>
            <a:ext cx="7736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Rephrase Questions</a:t>
            </a:r>
            <a:endParaRPr b="1" sz="2400">
              <a:solidFill>
                <a:srgbClr val="000A39"/>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pic>
        <p:nvPicPr>
          <p:cNvPr id="331" name="Google Shape;331;g358a45f7c04_0_5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32" name="Google Shape;332;g358a45f7c04_0_5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333" name="Google Shape;333;g358a45f7c04_0_56"/>
          <p:cNvSpPr txBox="1"/>
          <p:nvPr/>
        </p:nvSpPr>
        <p:spPr>
          <a:xfrm>
            <a:off x="413550" y="143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“What are you working on?” → “What are you learning?”</a:t>
            </a:r>
            <a:endParaRPr sz="2000">
              <a:solidFill>
                <a:srgbClr val="000A39"/>
              </a:solidFill>
              <a:latin typeface="Poppins"/>
              <a:ea typeface="Poppins"/>
              <a:cs typeface="Poppins"/>
              <a:sym typeface="Poppins"/>
            </a:endParaRPr>
          </a:p>
          <a:p>
            <a:pPr indent="-355600" lvl="0" marL="4572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“Where were you?” → “We missed you. Is everything OK?”</a:t>
            </a:r>
            <a:endParaRPr sz="2000">
              <a:solidFill>
                <a:srgbClr val="000A39"/>
              </a:solidFill>
              <a:latin typeface="Poppins"/>
              <a:ea typeface="Poppins"/>
              <a:cs typeface="Poppins"/>
              <a:sym typeface="Poppins"/>
            </a:endParaRPr>
          </a:p>
          <a:p>
            <a:pPr indent="-355600" lvl="0" marL="4572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“What do you want to talk about?” → “What’s on your mind?”</a:t>
            </a:r>
            <a:endParaRPr sz="2000">
              <a:solidFill>
                <a:srgbClr val="000A39"/>
              </a:solidFill>
              <a:latin typeface="Poppins"/>
              <a:ea typeface="Poppins"/>
              <a:cs typeface="Poppins"/>
              <a:sym typeface="Poppins"/>
            </a:endParaRPr>
          </a:p>
          <a:p>
            <a:pPr indent="-355600" lvl="0" marL="457200" rtl="0" algn="l">
              <a:spcBef>
                <a:spcPts val="1000"/>
              </a:spcBef>
              <a:spcAft>
                <a:spcPts val="0"/>
              </a:spcAft>
              <a:buClr>
                <a:srgbClr val="000A39"/>
              </a:buClr>
              <a:buSzPts val="2000"/>
              <a:buFont typeface="Poppins"/>
              <a:buChar char="●"/>
            </a:pPr>
            <a:r>
              <a:rPr lang="en-MY" sz="2000">
                <a:solidFill>
                  <a:srgbClr val="000A39"/>
                </a:solidFill>
                <a:latin typeface="Poppins"/>
                <a:ea typeface="Poppins"/>
                <a:cs typeface="Poppins"/>
                <a:sym typeface="Poppins"/>
              </a:rPr>
              <a:t>“How are you?”→ “What are your top three feelings today?”</a:t>
            </a:r>
            <a:endParaRPr sz="2000">
              <a:solidFill>
                <a:srgbClr val="000A39"/>
              </a:solidFill>
              <a:latin typeface="Poppins"/>
              <a:ea typeface="Poppins"/>
              <a:cs typeface="Poppins"/>
              <a:sym typeface="Poppins"/>
            </a:endParaRPr>
          </a:p>
          <a:p>
            <a:pPr indent="-355600" lvl="0" marL="457200" rtl="0" algn="l">
              <a:spcBef>
                <a:spcPts val="1000"/>
              </a:spcBef>
              <a:spcAft>
                <a:spcPts val="1000"/>
              </a:spcAft>
              <a:buClr>
                <a:srgbClr val="000A39"/>
              </a:buClr>
              <a:buSzPts val="2000"/>
              <a:buFont typeface="Poppins"/>
              <a:buChar char="●"/>
            </a:pPr>
            <a:r>
              <a:rPr lang="en-MY" sz="2000">
                <a:solidFill>
                  <a:srgbClr val="000A39"/>
                </a:solidFill>
                <a:latin typeface="Poppins"/>
                <a:ea typeface="Poppins"/>
                <a:cs typeface="Poppins"/>
                <a:sym typeface="Poppins"/>
              </a:rPr>
              <a:t>“What do you have to do today?” → “What do you get to do today?”</a:t>
            </a:r>
            <a:endParaRPr sz="2000">
              <a:solidFill>
                <a:srgbClr val="000A39"/>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pic>
        <p:nvPicPr>
          <p:cNvPr id="339" name="Google Shape;339;g358a45f7c04_0_6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40" name="Google Shape;340;g358a45f7c04_0_6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rPr b="1" lang="en-MY" sz="2800">
                <a:solidFill>
                  <a:schemeClr val="lt1"/>
                </a:solidFill>
                <a:latin typeface="Poppins"/>
                <a:ea typeface="Poppins"/>
                <a:cs typeface="Poppins"/>
                <a:sym typeface="Poppins"/>
              </a:rPr>
              <a:t>06	Benefits</a:t>
            </a:r>
            <a:endParaRPr b="1" sz="2800">
              <a:solidFill>
                <a:schemeClr val="lt1"/>
              </a:solidFill>
              <a:latin typeface="Poppins"/>
              <a:ea typeface="Poppins"/>
              <a:cs typeface="Poppins"/>
              <a:sym typeface="Poppins"/>
            </a:endParaRPr>
          </a:p>
        </p:txBody>
      </p:sp>
      <p:sp>
        <p:nvSpPr>
          <p:cNvPr id="341" name="Google Shape;341;g358a45f7c04_0_65"/>
          <p:cNvSpPr txBox="1"/>
          <p:nvPr/>
        </p:nvSpPr>
        <p:spPr>
          <a:xfrm>
            <a:off x="413550" y="109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Students  exposed to SEL programs, academic achievement increased by 11% points.</a:t>
            </a:r>
            <a:endParaRPr sz="2000">
              <a:solidFill>
                <a:srgbClr val="000A39"/>
              </a:solidFill>
              <a:latin typeface="Poppins"/>
              <a:ea typeface="Poppins"/>
              <a:cs typeface="Poppins"/>
              <a:sym typeface="Poppins"/>
            </a:endParaRPr>
          </a:p>
          <a:p>
            <a:pPr indent="-355600" lvl="0" marL="457200" rtl="0" algn="l">
              <a:lnSpc>
                <a:spcPct val="100000"/>
              </a:lnSpc>
              <a:spcBef>
                <a:spcPts val="1200"/>
              </a:spcBef>
              <a:spcAft>
                <a:spcPts val="1000"/>
              </a:spcAft>
              <a:buClr>
                <a:srgbClr val="434343"/>
              </a:buClr>
              <a:buSzPts val="2000"/>
              <a:buFont typeface="Poppins"/>
              <a:buChar char="●"/>
            </a:pPr>
            <a:r>
              <a:rPr lang="en-MY" sz="2000">
                <a:solidFill>
                  <a:srgbClr val="000A39"/>
                </a:solidFill>
                <a:latin typeface="Poppins"/>
                <a:ea typeface="Poppins"/>
                <a:cs typeface="Poppins"/>
                <a:sym typeface="Poppins"/>
              </a:rPr>
              <a:t>Students have the proper emotional skills (identify their emotions; develop empathy, increase self-control and manage stress) to realize their potential and adapt to any obstacles they may encounter</a:t>
            </a:r>
            <a:endParaRPr sz="2000">
              <a:solidFill>
                <a:srgbClr val="000A39"/>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pic>
        <p:nvPicPr>
          <p:cNvPr id="347" name="Google Shape;347;g36161d87c3d_0_3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48" name="Google Shape;348;g36161d87c3d_0_3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80000"/>
              </a:lnSpc>
              <a:spcBef>
                <a:spcPts val="0"/>
              </a:spcBef>
              <a:spcAft>
                <a:spcPts val="0"/>
              </a:spcAft>
              <a:buClr>
                <a:srgbClr val="000000"/>
              </a:buClr>
              <a:buSzPts val="2300"/>
              <a:buFont typeface="Arial"/>
              <a:buNone/>
            </a:pPr>
            <a:r>
              <a:t/>
            </a:r>
            <a:endParaRPr b="1" sz="2800">
              <a:solidFill>
                <a:schemeClr val="lt1"/>
              </a:solidFill>
              <a:latin typeface="Poppins"/>
              <a:ea typeface="Poppins"/>
              <a:cs typeface="Poppins"/>
              <a:sym typeface="Poppins"/>
            </a:endParaRPr>
          </a:p>
        </p:txBody>
      </p:sp>
      <p:sp>
        <p:nvSpPr>
          <p:cNvPr id="349" name="Google Shape;349;g36161d87c3d_0_39"/>
          <p:cNvSpPr txBox="1"/>
          <p:nvPr/>
        </p:nvSpPr>
        <p:spPr>
          <a:xfrm>
            <a:off x="413550" y="1094975"/>
            <a:ext cx="8457900" cy="7926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Encourage student to be themselves, feel more accepted, work towards goals, be willing to take risks, and just love learning.</a:t>
            </a:r>
            <a:endParaRPr sz="2000">
              <a:solidFill>
                <a:srgbClr val="000A39"/>
              </a:solidFill>
              <a:latin typeface="Poppins"/>
              <a:ea typeface="Poppins"/>
              <a:cs typeface="Poppins"/>
              <a:sym typeface="Poppins"/>
            </a:endParaRPr>
          </a:p>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Student has a space to talk about mental health with the peers and educators</a:t>
            </a:r>
            <a:endParaRPr sz="2000">
              <a:solidFill>
                <a:srgbClr val="000A39"/>
              </a:solidFill>
              <a:latin typeface="Poppins"/>
              <a:ea typeface="Poppins"/>
              <a:cs typeface="Poppins"/>
              <a:sym typeface="Poppins"/>
            </a:endParaRPr>
          </a:p>
          <a:p>
            <a:pPr indent="-355600" lvl="0" marL="457200" rtl="0" algn="l">
              <a:lnSpc>
                <a:spcPct val="100000"/>
              </a:lnSpc>
              <a:spcBef>
                <a:spcPts val="1200"/>
              </a:spcBef>
              <a:spcAft>
                <a:spcPts val="0"/>
              </a:spcAft>
              <a:buClr>
                <a:srgbClr val="434343"/>
              </a:buClr>
              <a:buSzPts val="2000"/>
              <a:buFont typeface="Poppins"/>
              <a:buChar char="●"/>
            </a:pPr>
            <a:r>
              <a:rPr lang="en-MY" sz="2000">
                <a:solidFill>
                  <a:srgbClr val="000A39"/>
                </a:solidFill>
                <a:latin typeface="Poppins"/>
                <a:ea typeface="Poppins"/>
                <a:cs typeface="Poppins"/>
                <a:sym typeface="Poppins"/>
              </a:rPr>
              <a:t>SEL skills = Desired employability skills</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0"/>
              </a:spcAft>
              <a:buClr>
                <a:schemeClr val="dk1"/>
              </a:buClr>
              <a:buSzPts val="1100"/>
              <a:buFont typeface="Arial"/>
              <a:buNone/>
            </a:pPr>
            <a:r>
              <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0"/>
              </a:spcAft>
              <a:buClr>
                <a:schemeClr val="dk1"/>
              </a:buClr>
              <a:buSzPts val="1100"/>
              <a:buFont typeface="Arial"/>
              <a:buNone/>
            </a:pPr>
            <a:r>
              <a:t/>
            </a:r>
            <a:endParaRPr sz="2000">
              <a:solidFill>
                <a:srgbClr val="000A39"/>
              </a:solidFill>
              <a:latin typeface="Poppins"/>
              <a:ea typeface="Poppins"/>
              <a:cs typeface="Poppins"/>
              <a:sym typeface="Poppins"/>
            </a:endParaRPr>
          </a:p>
          <a:p>
            <a:pPr indent="0" lvl="0" marL="0" rtl="0" algn="l">
              <a:lnSpc>
                <a:spcPct val="100000"/>
              </a:lnSpc>
              <a:spcBef>
                <a:spcPts val="1000"/>
              </a:spcBef>
              <a:spcAft>
                <a:spcPts val="0"/>
              </a:spcAft>
              <a:buNone/>
            </a:pPr>
            <a:r>
              <a:t/>
            </a:r>
            <a:endParaRPr sz="2000">
              <a:solidFill>
                <a:srgbClr val="000A39"/>
              </a:solidFill>
              <a:latin typeface="Poppins"/>
              <a:ea typeface="Poppins"/>
              <a:cs typeface="Poppins"/>
              <a:sym typeface="Poppins"/>
            </a:endParaRPr>
          </a:p>
          <a:p>
            <a:pPr indent="0" lvl="0" marL="25400" rtl="0" algn="l">
              <a:lnSpc>
                <a:spcPct val="100000"/>
              </a:lnSpc>
              <a:spcBef>
                <a:spcPts val="1000"/>
              </a:spcBef>
              <a:spcAft>
                <a:spcPts val="0"/>
              </a:spcAft>
              <a:buClr>
                <a:schemeClr val="dk1"/>
              </a:buClr>
              <a:buSzPts val="1100"/>
              <a:buFont typeface="Arial"/>
              <a:buNone/>
            </a:pPr>
            <a:r>
              <a:t/>
            </a:r>
            <a:endParaRPr sz="2000">
              <a:solidFill>
                <a:srgbClr val="000A39"/>
              </a:solidFill>
              <a:latin typeface="Poppins"/>
              <a:ea typeface="Poppins"/>
              <a:cs typeface="Poppins"/>
              <a:sym typeface="Poppins"/>
            </a:endParaRPr>
          </a:p>
          <a:p>
            <a:pPr indent="0" lvl="0" marL="25400" rtl="0" algn="l">
              <a:lnSpc>
                <a:spcPct val="100000"/>
              </a:lnSpc>
              <a:spcBef>
                <a:spcPts val="1000"/>
              </a:spcBef>
              <a:spcAft>
                <a:spcPts val="1000"/>
              </a:spcAft>
              <a:buNone/>
            </a:pPr>
            <a:r>
              <a:t/>
            </a:r>
            <a:endParaRPr sz="2000">
              <a:solidFill>
                <a:srgbClr val="000A39"/>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36dd5326486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55" name="Google Shape;355;g36dd5326486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356" name="Google Shape;356;g36dd5326486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57" name="Google Shape;357;g36dd5326486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358" name="Google Shape;358;g36dd5326486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36dd5326486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64" name="Google Shape;364;g36dd5326486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365" name="Google Shape;365;g36dd5326486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66" name="Google Shape;366;g36dd5326486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67" name="Google Shape;367;g36dd5326486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68" name="Google Shape;368;g36dd5326486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2022 Quest International University </a:t>
            </a:r>
            <a:r>
              <a:rPr i="1" lang="en-MY" sz="1800" u="sng">
                <a:solidFill>
                  <a:schemeClr val="hlink"/>
                </a:solidFill>
                <a:latin typeface="Poppins"/>
                <a:ea typeface="Poppins"/>
                <a:cs typeface="Poppins"/>
                <a:sym typeface="Poppins"/>
                <a:hlinkClick r:id="rId6"/>
              </a:rPr>
              <a:t>Social Emotional Learning</a:t>
            </a:r>
            <a:r>
              <a:rPr lang="en-MY" sz="1800">
                <a:solidFill>
                  <a:schemeClr val="accent1"/>
                </a:solidFill>
                <a:latin typeface="Poppins"/>
                <a:ea typeface="Poppins"/>
                <a:cs typeface="Poppins"/>
                <a:sym typeface="Poppins"/>
              </a:rPr>
              <a:t>,</a:t>
            </a:r>
            <a:r>
              <a:rPr lang="en-MY" sz="1800">
                <a:solidFill>
                  <a:schemeClr val="dk1"/>
                </a:solidFill>
                <a:latin typeface="Poppins"/>
                <a:ea typeface="Poppins"/>
                <a:cs typeface="Poppins"/>
                <a:sym typeface="Poppins"/>
              </a:rPr>
              <a:t> Eka Natasha Muhamad Fanashim Benson</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g36dd5326486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74" name="Google Shape;374;g36dd5326486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375" name="Google Shape;375;g36dd5326486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76" name="Google Shape;376;g36dd5326486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Social Emotional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Eka Natasha Muhamad Fanashim Benson</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377" name="Google Shape;377;g36dd5326486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378" name="Google Shape;378;g36dd5326486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36dd5326486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384" name="Google Shape;384;g36dd5326486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385" name="Google Shape;385;g36dd5326486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386" name="Google Shape;386;g36dd5326486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7" name="Google Shape;387;g36dd5326486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388" name="Google Shape;388;g36dd5326486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389" name="Google Shape;389;g36dd5326486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g34e6fa10099_0_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0" name="Google Shape;90;g34e6fa10099_0_6"/>
          <p:cNvSpPr txBox="1"/>
          <p:nvPr/>
        </p:nvSpPr>
        <p:spPr>
          <a:xfrm>
            <a:off x="474225" y="1104775"/>
            <a:ext cx="7973100" cy="32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400">
                <a:solidFill>
                  <a:schemeClr val="dk1"/>
                </a:solidFill>
                <a:latin typeface="Poppins"/>
                <a:ea typeface="Poppins"/>
                <a:cs typeface="Poppins"/>
                <a:sym typeface="Poppins"/>
              </a:rPr>
              <a:t>Social Well-being</a:t>
            </a:r>
            <a:endParaRPr b="1" sz="24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Social well-being can be defined as the sharing, developing, and sustaining of </a:t>
            </a:r>
            <a:r>
              <a:rPr lang="en-MY" sz="1800">
                <a:solidFill>
                  <a:srgbClr val="0000FF"/>
                </a:solidFill>
                <a:latin typeface="Poppins"/>
                <a:ea typeface="Poppins"/>
                <a:cs typeface="Poppins"/>
                <a:sym typeface="Poppins"/>
              </a:rPr>
              <a:t>meaningful relationships with others</a:t>
            </a:r>
            <a:r>
              <a:rPr lang="en-MY" sz="1800">
                <a:solidFill>
                  <a:schemeClr val="dk1"/>
                </a:solidFill>
                <a:latin typeface="Poppins"/>
                <a:ea typeface="Poppins"/>
                <a:cs typeface="Poppins"/>
                <a:sym typeface="Poppins"/>
              </a:rPr>
              <a:t>. This allows you to feel authentic and valued and provides a </a:t>
            </a:r>
            <a:r>
              <a:rPr lang="en-MY" sz="1800">
                <a:solidFill>
                  <a:srgbClr val="0000FF"/>
                </a:solidFill>
                <a:latin typeface="Poppins"/>
                <a:ea typeface="Poppins"/>
                <a:cs typeface="Poppins"/>
                <a:sym typeface="Poppins"/>
              </a:rPr>
              <a:t>sense of connectedness and belonging.</a:t>
            </a:r>
            <a:endParaRPr sz="1800">
              <a:solidFill>
                <a:srgbClr val="0000FF"/>
              </a:solidFill>
              <a:latin typeface="Poppins"/>
              <a:ea typeface="Poppins"/>
              <a:cs typeface="Poppins"/>
              <a:sym typeface="Poppins"/>
            </a:endParaRPr>
          </a:p>
          <a:p>
            <a:pPr indent="0" lvl="0" marL="0" rtl="0" algn="l">
              <a:spcBef>
                <a:spcPts val="0"/>
              </a:spcBef>
              <a:spcAft>
                <a:spcPts val="0"/>
              </a:spcAft>
              <a:buNone/>
            </a:pPr>
            <a:r>
              <a:t/>
            </a:r>
            <a:endParaRPr sz="1800">
              <a:solidFill>
                <a:schemeClr val="dk1"/>
              </a:solidFill>
              <a:latin typeface="Poppins"/>
              <a:ea typeface="Poppins"/>
              <a:cs typeface="Poppins"/>
              <a:sym typeface="Poppins"/>
            </a:endParaRPr>
          </a:p>
          <a:p>
            <a:pPr indent="0" lvl="0" marL="0" rtl="0" algn="l">
              <a:spcBef>
                <a:spcPts val="0"/>
              </a:spcBef>
              <a:spcAft>
                <a:spcPts val="0"/>
              </a:spcAft>
              <a:buNone/>
            </a:pPr>
            <a:r>
              <a:rPr b="1" lang="en-MY" sz="2400">
                <a:solidFill>
                  <a:schemeClr val="dk1"/>
                </a:solidFill>
                <a:latin typeface="Poppins"/>
                <a:ea typeface="Poppins"/>
                <a:cs typeface="Poppins"/>
                <a:sym typeface="Poppins"/>
              </a:rPr>
              <a:t>Emotional Well-being </a:t>
            </a:r>
            <a:endParaRPr b="1" sz="2400">
              <a:solidFill>
                <a:schemeClr val="dk1"/>
              </a:solidFill>
              <a:latin typeface="Poppins"/>
              <a:ea typeface="Poppins"/>
              <a:cs typeface="Poppins"/>
              <a:sym typeface="Poppins"/>
            </a:endParaRPr>
          </a:p>
          <a:p>
            <a:pPr indent="-342900" lvl="0" marL="4572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Emotional well-being refers to the </a:t>
            </a:r>
            <a:r>
              <a:rPr lang="en-MY" sz="1800">
                <a:solidFill>
                  <a:srgbClr val="0000FF"/>
                </a:solidFill>
                <a:latin typeface="Poppins"/>
                <a:ea typeface="Poppins"/>
                <a:cs typeface="Poppins"/>
                <a:sym typeface="Poppins"/>
              </a:rPr>
              <a:t>emotional quality</a:t>
            </a:r>
            <a:r>
              <a:rPr lang="en-MY" sz="1800">
                <a:solidFill>
                  <a:schemeClr val="dk1"/>
                </a:solidFill>
                <a:latin typeface="Poppins"/>
                <a:ea typeface="Poppins"/>
                <a:cs typeface="Poppins"/>
                <a:sym typeface="Poppins"/>
              </a:rPr>
              <a:t> of an individual's experiences. Emotional well-being is influenced by a variety of psychological, demographic, economic, and situational factors. </a:t>
            </a:r>
            <a:endParaRPr sz="18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b="1" sz="1800">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pic>
        <p:nvPicPr>
          <p:cNvPr id="96" name="Google Shape;96;g34e6fa10099_0_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7" name="Google Shape;97;g34e6fa10099_0_16"/>
          <p:cNvSpPr txBox="1"/>
          <p:nvPr/>
        </p:nvSpPr>
        <p:spPr>
          <a:xfrm>
            <a:off x="3976175" y="1214225"/>
            <a:ext cx="4768200" cy="32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400">
                <a:solidFill>
                  <a:schemeClr val="dk1"/>
                </a:solidFill>
                <a:latin typeface="Poppins"/>
                <a:ea typeface="Poppins"/>
                <a:cs typeface="Poppins"/>
                <a:sym typeface="Poppins"/>
              </a:rPr>
              <a:t>According to the Mental Health Foundation:</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rPr lang="en-MY" sz="1800">
                <a:solidFill>
                  <a:schemeClr val="dk1"/>
                </a:solidFill>
                <a:latin typeface="Poppins"/>
                <a:ea typeface="Poppins"/>
                <a:cs typeface="Poppins"/>
                <a:sym typeface="Poppins"/>
              </a:rPr>
              <a:t>“A positive sense of well-being…enables an individual to be able to function in society and meet the demands of everyday life. Well-being generally includes global judgments of life satisfaction and feelings ranging from depression to joy.”</a:t>
            </a:r>
            <a:endParaRPr b="1" sz="1800">
              <a:solidFill>
                <a:schemeClr val="dk1"/>
              </a:solidFill>
              <a:latin typeface="Poppins"/>
              <a:ea typeface="Poppins"/>
              <a:cs typeface="Poppins"/>
              <a:sym typeface="Poppins"/>
            </a:endParaRPr>
          </a:p>
        </p:txBody>
      </p:sp>
      <p:pic>
        <p:nvPicPr>
          <p:cNvPr id="98" name="Google Shape;98;g34e6fa10099_0_16"/>
          <p:cNvPicPr preferRelativeResize="0"/>
          <p:nvPr/>
        </p:nvPicPr>
        <p:blipFill>
          <a:blip r:embed="rId5">
            <a:alphaModFix/>
          </a:blip>
          <a:stretch>
            <a:fillRect/>
          </a:stretch>
        </p:blipFill>
        <p:spPr>
          <a:xfrm>
            <a:off x="381750" y="1086462"/>
            <a:ext cx="3379475" cy="3379475"/>
          </a:xfrm>
          <a:prstGeom prst="rect">
            <a:avLst/>
          </a:prstGeom>
          <a:noFill/>
          <a:ln>
            <a:noFill/>
          </a:ln>
        </p:spPr>
      </p:pic>
      <p:sp>
        <p:nvSpPr>
          <p:cNvPr id="99" name="Google Shape;99;g34e6fa10099_0_16"/>
          <p:cNvSpPr txBox="1"/>
          <p:nvPr/>
        </p:nvSpPr>
        <p:spPr>
          <a:xfrm>
            <a:off x="1063063" y="422808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6"/>
              </a:rPr>
              <a:t>Freepik</a:t>
            </a:r>
            <a:endParaRPr b="0" i="0" sz="1200" u="none" cap="none" strike="noStrike">
              <a:solidFill>
                <a:schemeClr val="dk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4e6fa10099_0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4e6fa10099_0_2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3000">
                <a:solidFill>
                  <a:schemeClr val="lt1"/>
                </a:solidFill>
                <a:latin typeface="Poppins"/>
                <a:ea typeface="Poppins"/>
                <a:cs typeface="Poppins"/>
                <a:sym typeface="Poppins"/>
              </a:rPr>
              <a:t>02   </a:t>
            </a:r>
            <a:r>
              <a:rPr b="1" lang="en-MY" sz="3000">
                <a:solidFill>
                  <a:schemeClr val="lt1"/>
                </a:solidFill>
                <a:latin typeface="Poppins"/>
                <a:ea typeface="Poppins"/>
                <a:cs typeface="Poppins"/>
                <a:sym typeface="Poppins"/>
              </a:rPr>
              <a:t>Needs of Student</a:t>
            </a:r>
            <a:endParaRPr b="1" i="0" sz="3000" u="none" cap="none" strike="noStrike">
              <a:solidFill>
                <a:schemeClr val="lt1"/>
              </a:solidFill>
              <a:latin typeface="Poppins"/>
              <a:ea typeface="Poppins"/>
              <a:cs typeface="Poppins"/>
              <a:sym typeface="Poppins"/>
            </a:endParaRPr>
          </a:p>
        </p:txBody>
      </p:sp>
      <p:sp>
        <p:nvSpPr>
          <p:cNvPr id="107" name="Google Shape;107;g34e6fa10099_0_26"/>
          <p:cNvSpPr txBox="1"/>
          <p:nvPr/>
        </p:nvSpPr>
        <p:spPr>
          <a:xfrm>
            <a:off x="474225" y="1104775"/>
            <a:ext cx="7973100" cy="3251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Positive relationship with educators and peers </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Sense of belonging in the community </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Adults in the community to trust and care about them </a:t>
            </a:r>
            <a:endParaRPr sz="2000">
              <a:solidFill>
                <a:schemeClr val="dk1"/>
              </a:solidFill>
              <a:latin typeface="Poppins"/>
              <a:ea typeface="Poppins"/>
              <a:cs typeface="Poppins"/>
              <a:sym typeface="Poppins"/>
            </a:endParaRPr>
          </a:p>
          <a:p>
            <a:pPr indent="-355600" lvl="0" marL="457200" rtl="0" algn="l">
              <a:spcBef>
                <a:spcPts val="100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Validation of emotion and issue that arises</a:t>
            </a:r>
            <a:endParaRPr sz="2000">
              <a:solidFill>
                <a:schemeClr val="dk1"/>
              </a:solidFill>
              <a:latin typeface="Poppins"/>
              <a:ea typeface="Poppins"/>
              <a:cs typeface="Poppins"/>
              <a:sym typeface="Poppins"/>
            </a:endParaRPr>
          </a:p>
          <a:p>
            <a:pPr indent="-355600" lvl="0" marL="457200" rtl="0" algn="l">
              <a:spcBef>
                <a:spcPts val="1000"/>
              </a:spcBef>
              <a:spcAft>
                <a:spcPts val="1000"/>
              </a:spcAft>
              <a:buClr>
                <a:schemeClr val="dk1"/>
              </a:buClr>
              <a:buSzPts val="2000"/>
              <a:buFont typeface="Poppins"/>
              <a:buChar char="●"/>
            </a:pPr>
            <a:r>
              <a:rPr lang="en-MY" sz="2000">
                <a:solidFill>
                  <a:schemeClr val="dk1"/>
                </a:solidFill>
                <a:latin typeface="Poppins"/>
                <a:ea typeface="Poppins"/>
                <a:cs typeface="Poppins"/>
                <a:sym typeface="Poppins"/>
              </a:rPr>
              <a:t>Meaningful choices &amp; opportunity for their goals</a:t>
            </a:r>
            <a:endParaRPr sz="2000">
              <a:solidFill>
                <a:schemeClr val="dk1"/>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4e6fa10099_0_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4" name="Google Shape;114;g34e6fa10099_0_36"/>
          <p:cNvSpPr txBox="1"/>
          <p:nvPr/>
        </p:nvSpPr>
        <p:spPr>
          <a:xfrm>
            <a:off x="4572000" y="0"/>
            <a:ext cx="4211100" cy="933600"/>
          </a:xfrm>
          <a:prstGeom prst="rect">
            <a:avLst/>
          </a:prstGeom>
          <a:noFill/>
          <a:ln>
            <a:noFill/>
          </a:ln>
        </p:spPr>
        <p:txBody>
          <a:bodyPr anchorCtr="0" anchor="ctr" bIns="68575" lIns="68575" spcFirstLastPara="1" rIns="68575" wrap="square" tIns="68575">
            <a:normAutofit fontScale="85000"/>
          </a:bodyPr>
          <a:lstStyle/>
          <a:p>
            <a:pPr indent="0" lvl="0" marL="0" marR="0" rtl="0" algn="r">
              <a:lnSpc>
                <a:spcPct val="90000"/>
              </a:lnSpc>
              <a:spcBef>
                <a:spcPts val="0"/>
              </a:spcBef>
              <a:spcAft>
                <a:spcPts val="0"/>
              </a:spcAft>
              <a:buClr>
                <a:srgbClr val="000000"/>
              </a:buClr>
              <a:buSzPct val="76666"/>
              <a:buFont typeface="Arial"/>
              <a:buNone/>
            </a:pPr>
            <a:r>
              <a:rPr b="1" lang="en-MY" sz="3000">
                <a:solidFill>
                  <a:schemeClr val="lt1"/>
                </a:solidFill>
                <a:latin typeface="Poppins"/>
                <a:ea typeface="Poppins"/>
                <a:cs typeface="Poppins"/>
                <a:sym typeface="Poppins"/>
              </a:rPr>
              <a:t>03   </a:t>
            </a:r>
            <a:r>
              <a:rPr b="1" lang="en-MY" sz="3000">
                <a:solidFill>
                  <a:schemeClr val="lt1"/>
                </a:solidFill>
                <a:latin typeface="Poppins"/>
                <a:ea typeface="Poppins"/>
                <a:cs typeface="Poppins"/>
                <a:sym typeface="Poppins"/>
              </a:rPr>
              <a:t>Key Skills of Social and Emotional Learning</a:t>
            </a:r>
            <a:endParaRPr b="1" i="0" sz="3000" u="none" cap="none" strike="noStrike">
              <a:solidFill>
                <a:schemeClr val="lt1"/>
              </a:solidFill>
              <a:latin typeface="Poppins"/>
              <a:ea typeface="Poppins"/>
              <a:cs typeface="Poppins"/>
              <a:sym typeface="Poppins"/>
            </a:endParaRPr>
          </a:p>
        </p:txBody>
      </p:sp>
      <p:sp>
        <p:nvSpPr>
          <p:cNvPr id="115" name="Google Shape;115;g34e6fa10099_0_36"/>
          <p:cNvSpPr txBox="1"/>
          <p:nvPr/>
        </p:nvSpPr>
        <p:spPr>
          <a:xfrm>
            <a:off x="3503127" y="1228650"/>
            <a:ext cx="2327100" cy="42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2400"/>
              <a:buFont typeface="Arial"/>
              <a:buNone/>
            </a:pPr>
            <a:r>
              <a:rPr b="1" i="0" lang="en-MY" sz="2400" u="none" cap="none" strike="noStrike">
                <a:solidFill>
                  <a:srgbClr val="000A39"/>
                </a:solidFill>
                <a:latin typeface="Poppins"/>
                <a:ea typeface="Poppins"/>
                <a:cs typeface="Poppins"/>
                <a:sym typeface="Poppins"/>
              </a:rPr>
              <a:t>Self – Management</a:t>
            </a:r>
            <a:endParaRPr b="1" i="0" sz="2400" u="none" cap="none" strike="noStrike">
              <a:solidFill>
                <a:srgbClr val="000A39"/>
              </a:solidFill>
              <a:latin typeface="Poppins"/>
              <a:ea typeface="Poppins"/>
              <a:cs typeface="Poppins"/>
              <a:sym typeface="Poppins"/>
            </a:endParaRPr>
          </a:p>
        </p:txBody>
      </p:sp>
      <p:sp>
        <p:nvSpPr>
          <p:cNvPr id="116" name="Google Shape;116;g34e6fa10099_0_36"/>
          <p:cNvSpPr txBox="1"/>
          <p:nvPr/>
        </p:nvSpPr>
        <p:spPr>
          <a:xfrm>
            <a:off x="6431800" y="1229750"/>
            <a:ext cx="2327100" cy="66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2400"/>
              <a:buFont typeface="Arial"/>
              <a:buNone/>
            </a:pPr>
            <a:r>
              <a:rPr b="1" i="0" lang="en-MY" sz="2400" u="none" cap="none" strike="noStrike">
                <a:solidFill>
                  <a:srgbClr val="000A39"/>
                </a:solidFill>
                <a:latin typeface="Poppins"/>
                <a:ea typeface="Poppins"/>
                <a:cs typeface="Poppins"/>
                <a:sym typeface="Poppins"/>
              </a:rPr>
              <a:t>Social Awareness</a:t>
            </a:r>
            <a:endParaRPr b="1" i="0" sz="2400" u="none" cap="none" strike="noStrike">
              <a:solidFill>
                <a:srgbClr val="000A39"/>
              </a:solidFill>
              <a:latin typeface="Poppins"/>
              <a:ea typeface="Poppins"/>
              <a:cs typeface="Poppins"/>
              <a:sym typeface="Poppins"/>
            </a:endParaRPr>
          </a:p>
        </p:txBody>
      </p:sp>
      <p:sp>
        <p:nvSpPr>
          <p:cNvPr id="117" name="Google Shape;117;g34e6fa10099_0_36"/>
          <p:cNvSpPr txBox="1"/>
          <p:nvPr/>
        </p:nvSpPr>
        <p:spPr>
          <a:xfrm>
            <a:off x="438749" y="1228650"/>
            <a:ext cx="2194200" cy="42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2400"/>
              <a:buFont typeface="Arial"/>
              <a:buNone/>
            </a:pPr>
            <a:r>
              <a:rPr b="1" i="0" lang="en-MY" sz="2400" u="none" cap="none" strike="noStrike">
                <a:solidFill>
                  <a:srgbClr val="000A39"/>
                </a:solidFill>
                <a:latin typeface="Poppins"/>
                <a:ea typeface="Poppins"/>
                <a:cs typeface="Poppins"/>
                <a:sym typeface="Poppins"/>
              </a:rPr>
              <a:t>Self –</a:t>
            </a:r>
            <a:r>
              <a:rPr b="1" lang="en-MY" sz="2400">
                <a:solidFill>
                  <a:srgbClr val="000A39"/>
                </a:solidFill>
                <a:latin typeface="Poppins"/>
                <a:ea typeface="Poppins"/>
                <a:cs typeface="Poppins"/>
                <a:sym typeface="Poppins"/>
              </a:rPr>
              <a:t>A</a:t>
            </a:r>
            <a:r>
              <a:rPr b="1" i="0" lang="en-MY" sz="2400" u="none" cap="none" strike="noStrike">
                <a:solidFill>
                  <a:srgbClr val="000A39"/>
                </a:solidFill>
                <a:latin typeface="Poppins"/>
                <a:ea typeface="Poppins"/>
                <a:cs typeface="Poppins"/>
                <a:sym typeface="Poppins"/>
              </a:rPr>
              <a:t>wareness</a:t>
            </a:r>
            <a:endParaRPr b="1" i="0" sz="2400" u="none" cap="none" strike="noStrike">
              <a:solidFill>
                <a:srgbClr val="000A39"/>
              </a:solidFill>
              <a:latin typeface="Poppins"/>
              <a:ea typeface="Poppins"/>
              <a:cs typeface="Poppins"/>
              <a:sym typeface="Poppins"/>
            </a:endParaRPr>
          </a:p>
        </p:txBody>
      </p:sp>
      <p:sp>
        <p:nvSpPr>
          <p:cNvPr id="118" name="Google Shape;118;g34e6fa10099_0_36"/>
          <p:cNvSpPr txBox="1"/>
          <p:nvPr/>
        </p:nvSpPr>
        <p:spPr>
          <a:xfrm>
            <a:off x="1896902" y="2912700"/>
            <a:ext cx="2194200" cy="42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2400"/>
              <a:buFont typeface="Arial"/>
              <a:buNone/>
            </a:pPr>
            <a:r>
              <a:rPr b="1" i="0" lang="en-MY" sz="2400" u="none" cap="none" strike="noStrike">
                <a:solidFill>
                  <a:srgbClr val="000A39"/>
                </a:solidFill>
                <a:latin typeface="Poppins"/>
                <a:ea typeface="Poppins"/>
                <a:cs typeface="Poppins"/>
                <a:sym typeface="Poppins"/>
              </a:rPr>
              <a:t>Relationship Skills</a:t>
            </a:r>
            <a:endParaRPr b="1" i="0" sz="2400" u="none" cap="none" strike="noStrike">
              <a:solidFill>
                <a:srgbClr val="000A39"/>
              </a:solidFill>
              <a:latin typeface="Poppins"/>
              <a:ea typeface="Poppins"/>
              <a:cs typeface="Poppins"/>
              <a:sym typeface="Poppins"/>
            </a:endParaRPr>
          </a:p>
        </p:txBody>
      </p:sp>
      <p:sp>
        <p:nvSpPr>
          <p:cNvPr id="119" name="Google Shape;119;g34e6fa10099_0_36"/>
          <p:cNvSpPr txBox="1"/>
          <p:nvPr/>
        </p:nvSpPr>
        <p:spPr>
          <a:xfrm>
            <a:off x="5015319" y="2954750"/>
            <a:ext cx="2978400" cy="42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2400"/>
              <a:buFont typeface="Arial"/>
              <a:buNone/>
            </a:pPr>
            <a:r>
              <a:rPr b="1" i="0" lang="en-MY" sz="2400" u="none" cap="none" strike="noStrike">
                <a:solidFill>
                  <a:srgbClr val="000A39"/>
                </a:solidFill>
                <a:latin typeface="Poppins"/>
                <a:ea typeface="Poppins"/>
                <a:cs typeface="Poppins"/>
                <a:sym typeface="Poppins"/>
              </a:rPr>
              <a:t>Responsible Decision Making </a:t>
            </a:r>
            <a:endParaRPr b="1" i="0" sz="2400" u="none" cap="none" strike="noStrike">
              <a:solidFill>
                <a:srgbClr val="000A39"/>
              </a:solidFill>
              <a:latin typeface="Poppins"/>
              <a:ea typeface="Poppins"/>
              <a:cs typeface="Poppins"/>
              <a:sym typeface="Poppins"/>
            </a:endParaRPr>
          </a:p>
        </p:txBody>
      </p:sp>
      <p:pic>
        <p:nvPicPr>
          <p:cNvPr id="120" name="Google Shape;120;g34e6fa10099_0_36"/>
          <p:cNvPicPr preferRelativeResize="0"/>
          <p:nvPr/>
        </p:nvPicPr>
        <p:blipFill rotWithShape="1">
          <a:blip r:embed="rId5">
            <a:alphaModFix/>
          </a:blip>
          <a:srcRect b="32546" l="18128" r="16801" t="34897"/>
          <a:stretch/>
        </p:blipFill>
        <p:spPr>
          <a:xfrm>
            <a:off x="743638" y="2030050"/>
            <a:ext cx="1764088" cy="882650"/>
          </a:xfrm>
          <a:prstGeom prst="rect">
            <a:avLst/>
          </a:prstGeom>
          <a:noFill/>
          <a:ln>
            <a:noFill/>
          </a:ln>
        </p:spPr>
      </p:pic>
      <p:pic>
        <p:nvPicPr>
          <p:cNvPr id="121" name="Google Shape;121;g34e6fa10099_0_36"/>
          <p:cNvPicPr preferRelativeResize="0"/>
          <p:nvPr/>
        </p:nvPicPr>
        <p:blipFill rotWithShape="1">
          <a:blip r:embed="rId5">
            <a:alphaModFix/>
          </a:blip>
          <a:srcRect b="32546" l="18128" r="16801" t="34897"/>
          <a:stretch/>
        </p:blipFill>
        <p:spPr>
          <a:xfrm>
            <a:off x="3784625" y="2106250"/>
            <a:ext cx="1764088" cy="882650"/>
          </a:xfrm>
          <a:prstGeom prst="rect">
            <a:avLst/>
          </a:prstGeom>
          <a:noFill/>
          <a:ln>
            <a:noFill/>
          </a:ln>
        </p:spPr>
      </p:pic>
      <p:pic>
        <p:nvPicPr>
          <p:cNvPr id="122" name="Google Shape;122;g34e6fa10099_0_36"/>
          <p:cNvPicPr preferRelativeResize="0"/>
          <p:nvPr/>
        </p:nvPicPr>
        <p:blipFill rotWithShape="1">
          <a:blip r:embed="rId5">
            <a:alphaModFix/>
          </a:blip>
          <a:srcRect b="32546" l="18128" r="16801" t="34897"/>
          <a:stretch/>
        </p:blipFill>
        <p:spPr>
          <a:xfrm>
            <a:off x="6713300" y="2030050"/>
            <a:ext cx="1764088" cy="882650"/>
          </a:xfrm>
          <a:prstGeom prst="rect">
            <a:avLst/>
          </a:prstGeom>
          <a:noFill/>
          <a:ln>
            <a:noFill/>
          </a:ln>
        </p:spPr>
      </p:pic>
      <p:pic>
        <p:nvPicPr>
          <p:cNvPr id="123" name="Google Shape;123;g34e6fa10099_0_36"/>
          <p:cNvPicPr preferRelativeResize="0"/>
          <p:nvPr/>
        </p:nvPicPr>
        <p:blipFill rotWithShape="1">
          <a:blip r:embed="rId5">
            <a:alphaModFix/>
          </a:blip>
          <a:srcRect b="32546" l="18128" r="16801" t="34897"/>
          <a:stretch/>
        </p:blipFill>
        <p:spPr>
          <a:xfrm>
            <a:off x="2111950" y="3777100"/>
            <a:ext cx="1764088" cy="882650"/>
          </a:xfrm>
          <a:prstGeom prst="rect">
            <a:avLst/>
          </a:prstGeom>
          <a:noFill/>
          <a:ln>
            <a:noFill/>
          </a:ln>
        </p:spPr>
      </p:pic>
      <p:pic>
        <p:nvPicPr>
          <p:cNvPr id="124" name="Google Shape;124;g34e6fa10099_0_36"/>
          <p:cNvPicPr preferRelativeResize="0"/>
          <p:nvPr/>
        </p:nvPicPr>
        <p:blipFill rotWithShape="1">
          <a:blip r:embed="rId5">
            <a:alphaModFix/>
          </a:blip>
          <a:srcRect b="32546" l="18128" r="16801" t="34897"/>
          <a:stretch/>
        </p:blipFill>
        <p:spPr>
          <a:xfrm>
            <a:off x="5622475" y="3777100"/>
            <a:ext cx="1764088" cy="882650"/>
          </a:xfrm>
          <a:prstGeom prst="rect">
            <a:avLst/>
          </a:prstGeom>
          <a:noFill/>
          <a:ln>
            <a:noFill/>
          </a:ln>
        </p:spPr>
      </p:pic>
      <p:sp>
        <p:nvSpPr>
          <p:cNvPr id="125" name="Google Shape;125;g34e6fa10099_0_36"/>
          <p:cNvSpPr txBox="1"/>
          <p:nvPr/>
        </p:nvSpPr>
        <p:spPr>
          <a:xfrm>
            <a:off x="6213025" y="4565938"/>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chemeClr val="dk2"/>
                </a:solidFill>
                <a:latin typeface="Poppins"/>
                <a:ea typeface="Poppins"/>
                <a:cs typeface="Poppins"/>
                <a:sym typeface="Poppins"/>
              </a:rPr>
              <a:t>Designed by </a:t>
            </a:r>
            <a:r>
              <a:rPr b="0" i="0" lang="en-MY" sz="1200" u="sng" cap="none" strike="noStrike">
                <a:solidFill>
                  <a:schemeClr val="hlink"/>
                </a:solidFill>
                <a:latin typeface="Poppins"/>
                <a:ea typeface="Poppins"/>
                <a:cs typeface="Poppins"/>
                <a:sym typeface="Poppins"/>
                <a:hlinkClick r:id="rId6"/>
              </a:rPr>
              <a:t>Freepik</a:t>
            </a:r>
            <a:endParaRPr b="0" i="0" sz="1200" u="none" cap="none" strike="noStrike">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g34e6fa10099_0_9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2" name="Google Shape;132;g34e6fa10099_0_93"/>
          <p:cNvSpPr txBox="1"/>
          <p:nvPr/>
        </p:nvSpPr>
        <p:spPr>
          <a:xfrm>
            <a:off x="413550" y="1605075"/>
            <a:ext cx="8316900" cy="11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900">
                <a:latin typeface="Poppins"/>
                <a:ea typeface="Poppins"/>
                <a:cs typeface="Poppins"/>
                <a:sym typeface="Poppins"/>
              </a:rPr>
              <a:t>The abilities to </a:t>
            </a:r>
            <a:r>
              <a:rPr b="1" lang="en-MY" sz="1900">
                <a:latin typeface="Poppins"/>
                <a:ea typeface="Poppins"/>
                <a:cs typeface="Poppins"/>
                <a:sym typeface="Poppins"/>
              </a:rPr>
              <a:t>understand one’s own emotions, thoughts, and values</a:t>
            </a:r>
            <a:r>
              <a:rPr lang="en-MY" sz="1900">
                <a:latin typeface="Poppins"/>
                <a:ea typeface="Poppins"/>
                <a:cs typeface="Poppins"/>
                <a:sym typeface="Poppins"/>
              </a:rPr>
              <a:t> and how they influence behavior across contexts. </a:t>
            </a:r>
            <a:endParaRPr sz="1900">
              <a:solidFill>
                <a:srgbClr val="000A39"/>
              </a:solidFill>
              <a:latin typeface="Poppins"/>
              <a:ea typeface="Poppins"/>
              <a:cs typeface="Poppins"/>
              <a:sym typeface="Poppins"/>
            </a:endParaRPr>
          </a:p>
          <a:p>
            <a:pPr indent="-114300" lvl="0" marL="228600" rtl="0" algn="l">
              <a:spcBef>
                <a:spcPts val="0"/>
              </a:spcBef>
              <a:spcAft>
                <a:spcPts val="0"/>
              </a:spcAft>
              <a:buNone/>
            </a:pPr>
            <a:r>
              <a:t/>
            </a:r>
            <a:endParaRPr sz="18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Identifying one’s emotions</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Demonstrating honesty and integrity</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Linking feelings, values, and thoughts</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Examining prejudices and biases</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Experiencing self-efficacy</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Having a growth mindset</a:t>
            </a:r>
            <a:endParaRPr sz="1900">
              <a:solidFill>
                <a:srgbClr val="000A39"/>
              </a:solidFill>
              <a:latin typeface="Poppins"/>
              <a:ea typeface="Poppins"/>
              <a:cs typeface="Poppins"/>
              <a:sym typeface="Poppins"/>
            </a:endParaRPr>
          </a:p>
          <a:p>
            <a:pPr indent="-222250" lvl="1" marL="685800" rtl="0" algn="l">
              <a:lnSpc>
                <a:spcPct val="115000"/>
              </a:lnSpc>
              <a:spcBef>
                <a:spcPts val="0"/>
              </a:spcBef>
              <a:spcAft>
                <a:spcPts val="0"/>
              </a:spcAft>
              <a:buClr>
                <a:srgbClr val="000A39"/>
              </a:buClr>
              <a:buSzPts val="1700"/>
              <a:buFont typeface="Poppins"/>
              <a:buChar char="●"/>
            </a:pPr>
            <a:r>
              <a:rPr lang="en-MY" sz="1900">
                <a:solidFill>
                  <a:srgbClr val="000A39"/>
                </a:solidFill>
                <a:latin typeface="Poppins"/>
                <a:ea typeface="Poppins"/>
                <a:cs typeface="Poppins"/>
                <a:sym typeface="Poppins"/>
              </a:rPr>
              <a:t>Developing interests and a sense of purpose</a:t>
            </a:r>
            <a:endParaRPr sz="1900">
              <a:solidFill>
                <a:srgbClr val="000A39"/>
              </a:solidFill>
              <a:latin typeface="Poppins"/>
              <a:ea typeface="Poppins"/>
              <a:cs typeface="Poppins"/>
              <a:sym typeface="Poppins"/>
            </a:endParaRPr>
          </a:p>
        </p:txBody>
      </p:sp>
      <p:sp>
        <p:nvSpPr>
          <p:cNvPr id="133" name="Google Shape;133;g34e6fa10099_0_93"/>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Self –Awareness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pic>
        <p:nvPicPr>
          <p:cNvPr id="139" name="Google Shape;139;g34e6fa10099_0_1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0" name="Google Shape;140;g34e6fa10099_0_102"/>
          <p:cNvSpPr txBox="1"/>
          <p:nvPr/>
        </p:nvSpPr>
        <p:spPr>
          <a:xfrm>
            <a:off x="413550" y="1057875"/>
            <a:ext cx="53937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MY" sz="2400">
                <a:solidFill>
                  <a:srgbClr val="000A39"/>
                </a:solidFill>
                <a:latin typeface="Poppins"/>
                <a:ea typeface="Poppins"/>
                <a:cs typeface="Poppins"/>
                <a:sym typeface="Poppins"/>
              </a:rPr>
              <a:t>Self – Management</a:t>
            </a:r>
            <a:endParaRPr b="1" sz="2400">
              <a:solidFill>
                <a:srgbClr val="000A39"/>
              </a:solidFill>
              <a:latin typeface="Poppins"/>
              <a:ea typeface="Poppins"/>
              <a:cs typeface="Poppins"/>
              <a:sym typeface="Poppins"/>
            </a:endParaRPr>
          </a:p>
        </p:txBody>
      </p:sp>
      <p:sp>
        <p:nvSpPr>
          <p:cNvPr id="141" name="Google Shape;141;g34e6fa10099_0_102"/>
          <p:cNvSpPr txBox="1"/>
          <p:nvPr/>
        </p:nvSpPr>
        <p:spPr>
          <a:xfrm>
            <a:off x="413550" y="1614800"/>
            <a:ext cx="8046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latin typeface="Poppins"/>
                <a:ea typeface="Poppins"/>
                <a:cs typeface="Poppins"/>
                <a:sym typeface="Poppins"/>
              </a:rPr>
              <a:t>The abilities to </a:t>
            </a:r>
            <a:r>
              <a:rPr b="1" lang="en-MY" sz="1800">
                <a:latin typeface="Poppins"/>
                <a:ea typeface="Poppins"/>
                <a:cs typeface="Poppins"/>
                <a:sym typeface="Poppins"/>
              </a:rPr>
              <a:t>manage one’s emotions, thoughts, and behaviors</a:t>
            </a:r>
            <a:r>
              <a:rPr lang="en-MY" sz="1800">
                <a:latin typeface="Poppins"/>
                <a:ea typeface="Poppins"/>
                <a:cs typeface="Poppins"/>
                <a:sym typeface="Poppins"/>
              </a:rPr>
              <a:t> effectively in different situations and to achieve goals and aspirations. </a:t>
            </a:r>
            <a:endParaRPr sz="1800">
              <a:solidFill>
                <a:srgbClr val="000A39"/>
              </a:solidFill>
              <a:latin typeface="Poppins"/>
              <a:ea typeface="Poppins"/>
              <a:cs typeface="Poppins"/>
              <a:sym typeface="Poppins"/>
            </a:endParaRPr>
          </a:p>
          <a:p>
            <a:pPr indent="-114300" lvl="0" marL="228600" rtl="0" algn="l">
              <a:spcBef>
                <a:spcPts val="0"/>
              </a:spcBef>
              <a:spcAft>
                <a:spcPts val="0"/>
              </a:spcAft>
              <a:buNone/>
            </a:pPr>
            <a:r>
              <a:t/>
            </a:r>
            <a:endParaRPr sz="17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Managing one’s emotions</a:t>
            </a:r>
            <a:endParaRPr sz="18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Identifying and using stress management strategies</a:t>
            </a:r>
            <a:endParaRPr sz="18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Exhibiting self-discipline and self-motivation</a:t>
            </a:r>
            <a:endParaRPr sz="18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Setting personal and collective goals</a:t>
            </a:r>
            <a:endParaRPr sz="18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Using planning and organizational skills</a:t>
            </a:r>
            <a:endParaRPr sz="1800">
              <a:solidFill>
                <a:srgbClr val="000A39"/>
              </a:solidFill>
              <a:latin typeface="Poppins"/>
              <a:ea typeface="Poppins"/>
              <a:cs typeface="Poppins"/>
              <a:sym typeface="Poppins"/>
            </a:endParaRPr>
          </a:p>
          <a:p>
            <a:pPr indent="-215900" lvl="1" marL="685800" rtl="0" algn="l">
              <a:lnSpc>
                <a:spcPct val="115000"/>
              </a:lnSpc>
              <a:spcBef>
                <a:spcPts val="0"/>
              </a:spcBef>
              <a:spcAft>
                <a:spcPts val="0"/>
              </a:spcAft>
              <a:buClr>
                <a:srgbClr val="000A39"/>
              </a:buClr>
              <a:buSzPts val="1600"/>
              <a:buFont typeface="Poppins"/>
              <a:buChar char="●"/>
            </a:pPr>
            <a:r>
              <a:rPr lang="en-MY" sz="1800">
                <a:solidFill>
                  <a:srgbClr val="000A39"/>
                </a:solidFill>
                <a:latin typeface="Poppins"/>
                <a:ea typeface="Poppins"/>
                <a:cs typeface="Poppins"/>
                <a:sym typeface="Poppins"/>
              </a:rPr>
              <a:t>Showing the courage to take initiative </a:t>
            </a:r>
            <a:endParaRPr sz="1800">
              <a:solidFill>
                <a:srgbClr val="000A3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