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Lst>
  <p:sldSz cy="5143500" cx="9144000"/>
  <p:notesSz cx="6858000" cy="9144000"/>
  <p:embeddedFontLst>
    <p:embeddedFont>
      <p:font typeface="Poppins"/>
      <p:regular r:id="rId24"/>
      <p:bold r:id="rId25"/>
      <p:italic r:id="rId26"/>
      <p:boldItalic r:id="rId27"/>
    </p:embeddedFont>
    <p:embeddedFont>
      <p:font typeface="Poppins Light"/>
      <p:regular r:id="rId28"/>
      <p:bold r:id="rId29"/>
      <p:italic r:id="rId30"/>
      <p:boldItalic r:id="rId31"/>
    </p:embeddedFont>
    <p:embeddedFont>
      <p:font typeface="Poppins ExtraBold"/>
      <p:bold r:id="rId32"/>
      <p:boldItalic r:id="rId33"/>
    </p:embeddedFont>
    <p:embeddedFont>
      <p:font typeface="Century Gothic"/>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38" roundtripDataSignature="AMtx7mh96aYFK+4SQ2F+iG+xGh7xst00h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70F52E7-8BC9-4B2B-8E74-93F772977850}">
  <a:tblStyle styleId="{570F52E7-8BC9-4B2B-8E74-93F772977850}"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Poppins-regular.fntdata"/><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Poppins-italic.fntdata"/><Relationship Id="rId25" Type="http://schemas.openxmlformats.org/officeDocument/2006/relationships/font" Target="fonts/Poppins-bold.fntdata"/><Relationship Id="rId28" Type="http://schemas.openxmlformats.org/officeDocument/2006/relationships/font" Target="fonts/PoppinsLight-regular.fntdata"/><Relationship Id="rId27" Type="http://schemas.openxmlformats.org/officeDocument/2006/relationships/font" Target="fonts/Poppins-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PoppinsLight-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PoppinsLight-boldItalic.fntdata"/><Relationship Id="rId30" Type="http://schemas.openxmlformats.org/officeDocument/2006/relationships/font" Target="fonts/PoppinsLight-italic.fntdata"/><Relationship Id="rId11" Type="http://schemas.openxmlformats.org/officeDocument/2006/relationships/slide" Target="slides/slide5.xml"/><Relationship Id="rId33" Type="http://schemas.openxmlformats.org/officeDocument/2006/relationships/font" Target="fonts/PoppinsExtraBold-boldItalic.fntdata"/><Relationship Id="rId10" Type="http://schemas.openxmlformats.org/officeDocument/2006/relationships/slide" Target="slides/slide4.xml"/><Relationship Id="rId32" Type="http://schemas.openxmlformats.org/officeDocument/2006/relationships/font" Target="fonts/PoppinsExtraBold-bold.fntdata"/><Relationship Id="rId13" Type="http://schemas.openxmlformats.org/officeDocument/2006/relationships/slide" Target="slides/slide7.xml"/><Relationship Id="rId35" Type="http://schemas.openxmlformats.org/officeDocument/2006/relationships/font" Target="fonts/CenturyGothic-bold.fntdata"/><Relationship Id="rId12" Type="http://schemas.openxmlformats.org/officeDocument/2006/relationships/slide" Target="slides/slide6.xml"/><Relationship Id="rId34" Type="http://schemas.openxmlformats.org/officeDocument/2006/relationships/font" Target="fonts/CenturyGothic-regular.fntdata"/><Relationship Id="rId15" Type="http://schemas.openxmlformats.org/officeDocument/2006/relationships/slide" Target="slides/slide9.xml"/><Relationship Id="rId37" Type="http://schemas.openxmlformats.org/officeDocument/2006/relationships/font" Target="fonts/CenturyGothic-boldItalic.fntdata"/><Relationship Id="rId14" Type="http://schemas.openxmlformats.org/officeDocument/2006/relationships/slide" Target="slides/slide8.xml"/><Relationship Id="rId36" Type="http://schemas.openxmlformats.org/officeDocument/2006/relationships/font" Target="fonts/CenturyGothic-italic.fntdata"/><Relationship Id="rId17" Type="http://schemas.openxmlformats.org/officeDocument/2006/relationships/slide" Target="slides/slide11.xml"/><Relationship Id="rId16" Type="http://schemas.openxmlformats.org/officeDocument/2006/relationships/slide" Target="slides/slide10.xml"/><Relationship Id="rId38" Type="http://customschemas.google.com/relationships/presentationmetadata" Target="meta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reepik.com/"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opentextbc.ca/adaptopentextbook/chapter/adaptation-statement/" TargetMode="External"/><Relationship Id="rId3" Type="http://schemas.openxmlformats.org/officeDocument/2006/relationships/hyperlink" Target="https://guides.skylinecollege.edu/c.php?g=1176803&amp;p=8601457" TargetMode="External"/><Relationship Id="rId4" Type="http://schemas.openxmlformats.org/officeDocument/2006/relationships/hyperlink" Target="https://nmoer.pressbooks.pub/facultyguide/chapter/adaptation-statement/"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 name="Google Shape;5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MY"/>
              <a:t>Image: </a:t>
            </a:r>
            <a:r>
              <a:rPr lang="en-MY" u="sng">
                <a:solidFill>
                  <a:schemeClr val="hlink"/>
                </a:solidFill>
                <a:hlinkClick r:id="rId2"/>
              </a:rPr>
              <a:t>https://www.freepik.com/</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34f7141f23c_0_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7" name="Google Shape;147;g34f7141f23c_0_77: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8" name="Google Shape;148;g34f7141f23c_0_77: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34f7141f23c_0_9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1" name="Google Shape;161;g34f7141f23c_0_943: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2" name="Google Shape;162;g34f7141f23c_0_943: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34f7141f23c_0_9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8" name="Google Shape;168;g34f7141f23c_0_951: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9" name="Google Shape;169;g34f7141f23c_0_951: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34f7141f23c_1_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9" name="Google Shape;179;g34f7141f23c_1_3: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0" name="Google Shape;180;g34f7141f23c_1_3: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36dd45725c0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7" name="Google Shape;187;g36dd45725c0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36dd45725c0_0_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6" name="Google Shape;196;g36dd45725c0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36dd45725c0_0_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6" name="Google Shape;206;g36dd45725c0_0_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MY" u="sng">
                <a:solidFill>
                  <a:schemeClr val="hlink"/>
                </a:solidFill>
                <a:hlinkClick r:id="rId2"/>
              </a:rPr>
              <a:t>https://opentextbc.ca/adaptopentextbook/chapter/adaptation-statement/</a:t>
            </a:r>
            <a:endParaRPr/>
          </a:p>
          <a:p>
            <a:pPr indent="0" lvl="0" marL="0" rtl="0" algn="l">
              <a:lnSpc>
                <a:spcPct val="100000"/>
              </a:lnSpc>
              <a:spcBef>
                <a:spcPts val="0"/>
              </a:spcBef>
              <a:spcAft>
                <a:spcPts val="0"/>
              </a:spcAft>
              <a:buSzPts val="1100"/>
              <a:buNone/>
            </a:pPr>
            <a:r>
              <a:rPr lang="en-MY" u="sng">
                <a:solidFill>
                  <a:schemeClr val="hlink"/>
                </a:solidFill>
                <a:hlinkClick r:id="rId3"/>
              </a:rPr>
              <a:t>https://guides.skylinecollege.edu/c.php?g=1176803&amp;p=8601457</a:t>
            </a:r>
            <a:endParaRPr/>
          </a:p>
          <a:p>
            <a:pPr indent="0" lvl="0" marL="0" rtl="0" algn="l">
              <a:lnSpc>
                <a:spcPct val="100000"/>
              </a:lnSpc>
              <a:spcBef>
                <a:spcPts val="0"/>
              </a:spcBef>
              <a:spcAft>
                <a:spcPts val="0"/>
              </a:spcAft>
              <a:buSzPts val="1100"/>
              <a:buNone/>
            </a:pPr>
            <a:r>
              <a:rPr lang="en-MY" u="sng">
                <a:solidFill>
                  <a:schemeClr val="hlink"/>
                </a:solidFill>
                <a:hlinkClick r:id="rId4"/>
              </a:rPr>
              <a:t>https://nmoer.pressbooks.pub/facultyguide/chapter/adaptation-statement/</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36dd45725c0_0_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6" name="Google Shape;216;g36dd45725c0_0_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34ba26c7e9c_1_11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 name="Google Shape;70;g34ba26c7e9c_1_1167: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1" name="Google Shape;71;g34ba26c7e9c_1_1167: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34f18fe2be2_0_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 name="Google Shape;78;g34f18fe2be2_0_3: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9" name="Google Shape;79;g34f18fe2be2_0_3: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34f18fe2be2_0_2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9" name="Google Shape;89;g34f18fe2be2_0_266: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0" name="Google Shape;90;g34f18fe2be2_0_266: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34f18fe2be2_0_2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8" name="Google Shape;98;g34f18fe2be2_0_277: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9" name="Google Shape;99;g34f18fe2be2_0_277: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34f18fe2be2_0_2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8" name="Google Shape;108;g34f18fe2be2_0_298: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9" name="Google Shape;109;g34f18fe2be2_0_298: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34f7141f23c_0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7" name="Google Shape;117;g34f7141f23c_0_15: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8" name="Google Shape;118;g34f7141f23c_0_15: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34f7141f23c_0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5" name="Google Shape;125;g34f7141f23c_0_28: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6" name="Google Shape;126;g34f7141f23c_0_28: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34f7141f23c_0_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8" name="Google Shape;138;g34f7141f23c_0_5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9" name="Google Shape;139;g34f7141f23c_0_50: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 name="Shape 9"/>
        <p:cNvGrpSpPr/>
        <p:nvPr/>
      </p:nvGrpSpPr>
      <p:grpSpPr>
        <a:xfrm>
          <a:off x="0" y="0"/>
          <a:ext cx="0" cy="0"/>
          <a:chOff x="0" y="0"/>
          <a:chExt cx="0" cy="0"/>
        </a:xfrm>
      </p:grpSpPr>
      <p:sp>
        <p:nvSpPr>
          <p:cNvPr id="10" name="Google Shape;10;p9"/>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1" name="Google Shape;11;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3" name="Shape 43"/>
        <p:cNvGrpSpPr/>
        <p:nvPr/>
      </p:nvGrpSpPr>
      <p:grpSpPr>
        <a:xfrm>
          <a:off x="0" y="0"/>
          <a:ext cx="0" cy="0"/>
          <a:chOff x="0" y="0"/>
          <a:chExt cx="0" cy="0"/>
        </a:xfrm>
      </p:grpSpPr>
      <p:sp>
        <p:nvSpPr>
          <p:cNvPr id="44" name="Google Shape;44;p17"/>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17"/>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6" name="Google Shape;46;p17"/>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7" name="Google Shape;47;p17"/>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8" name="Google Shape;48;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9" name="Shape 49"/>
        <p:cNvGrpSpPr/>
        <p:nvPr/>
      </p:nvGrpSpPr>
      <p:grpSpPr>
        <a:xfrm>
          <a:off x="0" y="0"/>
          <a:ext cx="0" cy="0"/>
          <a:chOff x="0" y="0"/>
          <a:chExt cx="0" cy="0"/>
        </a:xfrm>
      </p:grpSpPr>
      <p:sp>
        <p:nvSpPr>
          <p:cNvPr id="50" name="Google Shape;50;p18"/>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51" name="Google Shape;51;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2" name="Shape 52"/>
        <p:cNvGrpSpPr/>
        <p:nvPr/>
      </p:nvGrpSpPr>
      <p:grpSpPr>
        <a:xfrm>
          <a:off x="0" y="0"/>
          <a:ext cx="0" cy="0"/>
          <a:chOff x="0" y="0"/>
          <a:chExt cx="0" cy="0"/>
        </a:xfrm>
      </p:grpSpPr>
      <p:sp>
        <p:nvSpPr>
          <p:cNvPr id="53" name="Google Shape;53;p19"/>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4" name="Google Shape;54;p19"/>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55" name="Google Shape;55;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 name="Shape 12"/>
        <p:cNvGrpSpPr/>
        <p:nvPr/>
      </p:nvGrpSpPr>
      <p:grpSpPr>
        <a:xfrm>
          <a:off x="0" y="0"/>
          <a:ext cx="0" cy="0"/>
          <a:chOff x="0" y="0"/>
          <a:chExt cx="0" cy="0"/>
        </a:xfrm>
      </p:grpSpPr>
      <p:sp>
        <p:nvSpPr>
          <p:cNvPr id="13" name="Google Shape;13;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4" name="Shape 14"/>
        <p:cNvGrpSpPr/>
        <p:nvPr/>
      </p:nvGrpSpPr>
      <p:grpSpPr>
        <a:xfrm>
          <a:off x="0" y="0"/>
          <a:ext cx="0" cy="0"/>
          <a:chOff x="0" y="0"/>
          <a:chExt cx="0" cy="0"/>
        </a:xfrm>
      </p:grpSpPr>
      <p:sp>
        <p:nvSpPr>
          <p:cNvPr id="15" name="Google Shape;15;p8"/>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6" name="Google Shape;16;p8"/>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7" name="Google Shape;17;p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8" name="Google Shape;18;p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9" name="Google Shape;19;p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0" name="Shape 20"/>
        <p:cNvGrpSpPr/>
        <p:nvPr/>
      </p:nvGrpSpPr>
      <p:grpSpPr>
        <a:xfrm>
          <a:off x="0" y="0"/>
          <a:ext cx="0" cy="0"/>
          <a:chOff x="0" y="0"/>
          <a:chExt cx="0" cy="0"/>
        </a:xfrm>
      </p:grpSpPr>
      <p:sp>
        <p:nvSpPr>
          <p:cNvPr id="21" name="Google Shape;21;p11"/>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22" name="Google Shape;22;p11"/>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23" name="Google Shape;23;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4" name="Shape 24"/>
        <p:cNvGrpSpPr/>
        <p:nvPr/>
      </p:nvGrpSpPr>
      <p:grpSpPr>
        <a:xfrm>
          <a:off x="0" y="0"/>
          <a:ext cx="0" cy="0"/>
          <a:chOff x="0" y="0"/>
          <a:chExt cx="0" cy="0"/>
        </a:xfrm>
      </p:grpSpPr>
      <p:sp>
        <p:nvSpPr>
          <p:cNvPr id="25" name="Google Shape;25;p1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6" name="Google Shape;26;p1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7" name="Google Shape;27;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8" name="Shape 28"/>
        <p:cNvGrpSpPr/>
        <p:nvPr/>
      </p:nvGrpSpPr>
      <p:grpSpPr>
        <a:xfrm>
          <a:off x="0" y="0"/>
          <a:ext cx="0" cy="0"/>
          <a:chOff x="0" y="0"/>
          <a:chExt cx="0" cy="0"/>
        </a:xfrm>
      </p:grpSpPr>
      <p:sp>
        <p:nvSpPr>
          <p:cNvPr id="29" name="Google Shape;29;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0" name="Google Shape;30;p13"/>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1" name="Google Shape;31;p13"/>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2" name="Google Shape;32;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 name="Shape 33"/>
        <p:cNvGrpSpPr/>
        <p:nvPr/>
      </p:nvGrpSpPr>
      <p:grpSpPr>
        <a:xfrm>
          <a:off x="0" y="0"/>
          <a:ext cx="0" cy="0"/>
          <a:chOff x="0" y="0"/>
          <a:chExt cx="0" cy="0"/>
        </a:xfrm>
      </p:grpSpPr>
      <p:sp>
        <p:nvSpPr>
          <p:cNvPr id="34" name="Google Shape;34;p1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5" name="Google Shape;35;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15"/>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8" name="Google Shape;38;p15"/>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9" name="Google Shape;39;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0" name="Shape 40"/>
        <p:cNvGrpSpPr/>
        <p:nvPr/>
      </p:nvGrpSpPr>
      <p:grpSpPr>
        <a:xfrm>
          <a:off x="0" y="0"/>
          <a:ext cx="0" cy="0"/>
          <a:chOff x="0" y="0"/>
          <a:chExt cx="0" cy="0"/>
        </a:xfrm>
      </p:grpSpPr>
      <p:sp>
        <p:nvSpPr>
          <p:cNvPr id="41" name="Google Shape;41;p16"/>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42" name="Google Shape;42;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http://www.freepik.com/" TargetMode="External"/><Relationship Id="rId6" Type="http://schemas.openxmlformats.org/officeDocument/2006/relationships/image" Target="../media/image3.png"/><Relationship Id="rId7" Type="http://schemas.openxmlformats.org/officeDocument/2006/relationships/hyperlink" Target="https://creativecommons.org/licenses/by-nc-sa/4.0/" TargetMode="External"/><Relationship Id="rId8"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jp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jp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5.jpg"/><Relationship Id="rId4" Type="http://schemas.openxmlformats.org/officeDocument/2006/relationships/image" Target="../media/image2.png"/><Relationship Id="rId5" Type="http://schemas.openxmlformats.org/officeDocument/2006/relationships/image" Target="../media/image11.png"/><Relationship Id="rId6"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5.jp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https://creativecommons.org/licenses/by-nc-sa/4.0/"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10.png"/><Relationship Id="rId6" Type="http://schemas.openxmlformats.org/officeDocument/2006/relationships/hyperlink" Target="https://qiu.edu.my/oer" TargetMode="External"/><Relationship Id="rId7" Type="http://schemas.openxmlformats.org/officeDocument/2006/relationships/hyperlink" Target="https://creativecommons.org/licenses/by-nc-sa/4.0/"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https://qiu.edu.my/oer" TargetMode="External"/><Relationship Id="rId6" Type="http://schemas.openxmlformats.org/officeDocument/2006/relationships/hyperlink" Target="https://creativecommons.org/licenses/by-nc-sa/4.0/" TargetMode="External"/><Relationship Id="rId7"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10.png"/><Relationship Id="rId6" Type="http://schemas.openxmlformats.org/officeDocument/2006/relationships/hyperlink" Target="mailto:aad@qiu.edu.my"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jp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jp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jp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jp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pic>
        <p:nvPicPr>
          <p:cNvPr id="60" name="Google Shape;60;p2"/>
          <p:cNvPicPr preferRelativeResize="0"/>
          <p:nvPr/>
        </p:nvPicPr>
        <p:blipFill rotWithShape="1">
          <a:blip r:embed="rId3">
            <a:alphaModFix/>
          </a:blip>
          <a:srcRect b="0" l="0" r="0" t="0"/>
          <a:stretch/>
        </p:blipFill>
        <p:spPr>
          <a:xfrm>
            <a:off x="0" y="0"/>
            <a:ext cx="3322650" cy="5143500"/>
          </a:xfrm>
          <a:prstGeom prst="rect">
            <a:avLst/>
          </a:prstGeom>
          <a:noFill/>
          <a:ln>
            <a:noFill/>
          </a:ln>
        </p:spPr>
      </p:pic>
      <p:sp>
        <p:nvSpPr>
          <p:cNvPr id="61" name="Google Shape;61;p2"/>
          <p:cNvSpPr txBox="1"/>
          <p:nvPr/>
        </p:nvSpPr>
        <p:spPr>
          <a:xfrm>
            <a:off x="278650" y="843300"/>
            <a:ext cx="2868900" cy="22905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chemeClr val="dk1"/>
              </a:buClr>
              <a:buSzPts val="2400"/>
              <a:buFont typeface="Arial"/>
              <a:buNone/>
            </a:pPr>
            <a:r>
              <a:rPr lang="en-MY" sz="2600">
                <a:solidFill>
                  <a:schemeClr val="lt1"/>
                </a:solidFill>
                <a:latin typeface="Poppins ExtraBold"/>
                <a:ea typeface="Poppins ExtraBold"/>
                <a:cs typeface="Poppins ExtraBold"/>
                <a:sym typeface="Poppins ExtraBold"/>
              </a:rPr>
              <a:t>Rubric Development</a:t>
            </a:r>
            <a:endParaRPr b="0" i="0" sz="2000" u="none" cap="none" strike="noStrike">
              <a:solidFill>
                <a:schemeClr val="lt1"/>
              </a:solidFill>
              <a:latin typeface="Poppins"/>
              <a:ea typeface="Poppins"/>
              <a:cs typeface="Poppins"/>
              <a:sym typeface="Poppins"/>
            </a:endParaRPr>
          </a:p>
          <a:p>
            <a:pPr indent="0" lvl="0" marL="0" marR="0" rtl="0" algn="l">
              <a:lnSpc>
                <a:spcPct val="90000"/>
              </a:lnSpc>
              <a:spcBef>
                <a:spcPts val="0"/>
              </a:spcBef>
              <a:spcAft>
                <a:spcPts val="0"/>
              </a:spcAft>
              <a:buClr>
                <a:schemeClr val="dk1"/>
              </a:buClr>
              <a:buSzPts val="1100"/>
              <a:buFont typeface="Arial"/>
              <a:buNone/>
            </a:pPr>
            <a:r>
              <a:t/>
            </a:r>
            <a:endParaRPr b="0" i="0" sz="2000" u="none" cap="none" strike="noStrike">
              <a:solidFill>
                <a:schemeClr val="lt1"/>
              </a:solidFill>
              <a:latin typeface="Poppins"/>
              <a:ea typeface="Poppins"/>
              <a:cs typeface="Poppins"/>
              <a:sym typeface="Poppins"/>
            </a:endParaRPr>
          </a:p>
          <a:p>
            <a:pPr indent="0" lvl="0" marL="0" marR="0" rtl="0" algn="l">
              <a:lnSpc>
                <a:spcPct val="90000"/>
              </a:lnSpc>
              <a:spcBef>
                <a:spcPts val="0"/>
              </a:spcBef>
              <a:spcAft>
                <a:spcPts val="0"/>
              </a:spcAft>
              <a:buClr>
                <a:schemeClr val="dk1"/>
              </a:buClr>
              <a:buSzPts val="1100"/>
              <a:buFont typeface="Arial"/>
              <a:buNone/>
            </a:pPr>
            <a:r>
              <a:rPr b="0" i="0" lang="en-MY" sz="2000" u="none" cap="none" strike="noStrike">
                <a:solidFill>
                  <a:schemeClr val="lt1"/>
                </a:solidFill>
                <a:latin typeface="Poppins"/>
                <a:ea typeface="Poppins"/>
                <a:cs typeface="Poppins"/>
                <a:sym typeface="Poppins"/>
              </a:rPr>
              <a:t>Author:</a:t>
            </a:r>
            <a:endParaRPr b="0" i="0" sz="2000" u="none" cap="none" strike="noStrike">
              <a:solidFill>
                <a:schemeClr val="lt1"/>
              </a:solidFill>
              <a:latin typeface="Poppins"/>
              <a:ea typeface="Poppins"/>
              <a:cs typeface="Poppins"/>
              <a:sym typeface="Poppins"/>
            </a:endParaRPr>
          </a:p>
          <a:p>
            <a:pPr indent="0" lvl="0" marL="0" marR="0" rtl="0" algn="l">
              <a:lnSpc>
                <a:spcPct val="90000"/>
              </a:lnSpc>
              <a:spcBef>
                <a:spcPts val="0"/>
              </a:spcBef>
              <a:spcAft>
                <a:spcPts val="0"/>
              </a:spcAft>
              <a:buClr>
                <a:schemeClr val="dk1"/>
              </a:buClr>
              <a:buSzPts val="1100"/>
              <a:buFont typeface="Arial"/>
              <a:buNone/>
            </a:pPr>
            <a:r>
              <a:rPr b="0" i="0" lang="en-MY" sz="2000" u="none" cap="none" strike="noStrike">
                <a:solidFill>
                  <a:schemeClr val="lt1"/>
                </a:solidFill>
                <a:latin typeface="Poppins"/>
                <a:ea typeface="Poppins"/>
                <a:cs typeface="Poppins"/>
                <a:sym typeface="Poppins"/>
              </a:rPr>
              <a:t>Tina Lim</a:t>
            </a:r>
            <a:endParaRPr b="0" i="0" sz="2000" u="none" cap="none" strike="noStrike">
              <a:solidFill>
                <a:schemeClr val="lt1"/>
              </a:solidFill>
              <a:latin typeface="Poppins"/>
              <a:ea typeface="Poppins"/>
              <a:cs typeface="Poppins"/>
              <a:sym typeface="Poppins"/>
            </a:endParaRPr>
          </a:p>
          <a:p>
            <a:pPr indent="0" lvl="0" marL="0" marR="0" rtl="0" algn="l">
              <a:lnSpc>
                <a:spcPct val="90000"/>
              </a:lnSpc>
              <a:spcBef>
                <a:spcPts val="0"/>
              </a:spcBef>
              <a:spcAft>
                <a:spcPts val="0"/>
              </a:spcAft>
              <a:buClr>
                <a:schemeClr val="dk1"/>
              </a:buClr>
              <a:buSzPts val="1100"/>
              <a:buFont typeface="Arial"/>
              <a:buNone/>
            </a:pPr>
            <a:r>
              <a:t/>
            </a:r>
            <a:endParaRPr sz="2000">
              <a:solidFill>
                <a:schemeClr val="lt1"/>
              </a:solidFill>
              <a:latin typeface="Poppins"/>
              <a:ea typeface="Poppins"/>
              <a:cs typeface="Poppins"/>
              <a:sym typeface="Poppins"/>
            </a:endParaRPr>
          </a:p>
          <a:p>
            <a:pPr indent="0" lvl="0" marL="0" marR="0" rtl="0" algn="l">
              <a:lnSpc>
                <a:spcPct val="90000"/>
              </a:lnSpc>
              <a:spcBef>
                <a:spcPts val="0"/>
              </a:spcBef>
              <a:spcAft>
                <a:spcPts val="0"/>
              </a:spcAft>
              <a:buClr>
                <a:schemeClr val="dk1"/>
              </a:buClr>
              <a:buSzPts val="1100"/>
              <a:buFont typeface="Arial"/>
              <a:buNone/>
            </a:pPr>
            <a:r>
              <a:rPr lang="en-MY" sz="2000">
                <a:solidFill>
                  <a:schemeClr val="lt1"/>
                </a:solidFill>
                <a:latin typeface="Poppins"/>
                <a:ea typeface="Poppins"/>
                <a:cs typeface="Poppins"/>
                <a:sym typeface="Poppins"/>
              </a:rPr>
              <a:t>Year: 2021</a:t>
            </a:r>
            <a:endParaRPr sz="2000">
              <a:solidFill>
                <a:schemeClr val="lt1"/>
              </a:solidFill>
              <a:latin typeface="Poppins"/>
              <a:ea typeface="Poppins"/>
              <a:cs typeface="Poppins"/>
              <a:sym typeface="Poppins"/>
            </a:endParaRPr>
          </a:p>
        </p:txBody>
      </p:sp>
      <p:pic>
        <p:nvPicPr>
          <p:cNvPr id="62" name="Google Shape;62;p2"/>
          <p:cNvPicPr preferRelativeResize="0"/>
          <p:nvPr/>
        </p:nvPicPr>
        <p:blipFill rotWithShape="1">
          <a:blip r:embed="rId4">
            <a:alphaModFix/>
          </a:blip>
          <a:srcRect b="0" l="0" r="0" t="0"/>
          <a:stretch/>
        </p:blipFill>
        <p:spPr>
          <a:xfrm>
            <a:off x="315468" y="350184"/>
            <a:ext cx="2326988" cy="357206"/>
          </a:xfrm>
          <a:prstGeom prst="rect">
            <a:avLst/>
          </a:prstGeom>
          <a:noFill/>
          <a:ln>
            <a:noFill/>
          </a:ln>
        </p:spPr>
      </p:pic>
      <p:sp>
        <p:nvSpPr>
          <p:cNvPr id="63" name="Google Shape;63;p2"/>
          <p:cNvSpPr/>
          <p:nvPr/>
        </p:nvSpPr>
        <p:spPr>
          <a:xfrm>
            <a:off x="3624475" y="379750"/>
            <a:ext cx="5034000" cy="2304300"/>
          </a:xfrm>
          <a:prstGeom prst="rect">
            <a:avLst/>
          </a:prstGeom>
          <a:noFill/>
          <a:ln>
            <a:noFill/>
          </a:ln>
        </p:spPr>
        <p:txBody>
          <a:bodyPr anchorCtr="0" anchor="t" bIns="45700" lIns="91425" spcFirstLastPara="1" rIns="91425" wrap="square" tIns="45700">
            <a:noAutofit/>
          </a:bodyPr>
          <a:lstStyle/>
          <a:p>
            <a:pPr indent="0" lvl="0" marL="0" marR="0" rtl="0" algn="l">
              <a:lnSpc>
                <a:spcPct val="87272"/>
              </a:lnSpc>
              <a:spcBef>
                <a:spcPts val="0"/>
              </a:spcBef>
              <a:spcAft>
                <a:spcPts val="0"/>
              </a:spcAft>
              <a:buClr>
                <a:schemeClr val="dk1"/>
              </a:buClr>
              <a:buSzPts val="11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457200" marR="0" rtl="0" algn="l">
              <a:lnSpc>
                <a:spcPct val="87272"/>
              </a:lnSpc>
              <a:spcBef>
                <a:spcPts val="0"/>
              </a:spcBef>
              <a:spcAft>
                <a:spcPts val="0"/>
              </a:spcAft>
              <a:buClr>
                <a:schemeClr val="dk1"/>
              </a:buClr>
              <a:buSzPts val="11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457200" marR="0" rtl="0" algn="l">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p:txBody>
      </p:sp>
      <p:sp>
        <p:nvSpPr>
          <p:cNvPr id="64" name="Google Shape;64;p2"/>
          <p:cNvSpPr txBox="1"/>
          <p:nvPr/>
        </p:nvSpPr>
        <p:spPr>
          <a:xfrm>
            <a:off x="4781250" y="3890313"/>
            <a:ext cx="2454600" cy="453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MY" sz="1200" u="none" cap="none" strike="noStrike">
                <a:solidFill>
                  <a:schemeClr val="dk2"/>
                </a:solidFill>
                <a:latin typeface="Poppins"/>
                <a:ea typeface="Poppins"/>
                <a:cs typeface="Poppins"/>
                <a:sym typeface="Poppins"/>
              </a:rPr>
              <a:t>Designed by </a:t>
            </a:r>
            <a:r>
              <a:rPr b="0" i="0" lang="en-MY" sz="1200" u="sng" cap="none" strike="noStrike">
                <a:solidFill>
                  <a:schemeClr val="hlink"/>
                </a:solidFill>
                <a:latin typeface="Poppins"/>
                <a:ea typeface="Poppins"/>
                <a:cs typeface="Poppins"/>
                <a:sym typeface="Poppins"/>
                <a:hlinkClick r:id="rId5"/>
              </a:rPr>
              <a:t>Freepik</a:t>
            </a:r>
            <a:endParaRPr b="0" i="0" sz="1200" u="none" cap="none" strike="noStrike">
              <a:solidFill>
                <a:schemeClr val="dk2"/>
              </a:solidFill>
              <a:latin typeface="Poppins"/>
              <a:ea typeface="Poppins"/>
              <a:cs typeface="Poppins"/>
              <a:sym typeface="Poppins"/>
            </a:endParaRPr>
          </a:p>
        </p:txBody>
      </p:sp>
      <p:pic>
        <p:nvPicPr>
          <p:cNvPr id="65" name="Google Shape;65;p2"/>
          <p:cNvPicPr preferRelativeResize="0"/>
          <p:nvPr/>
        </p:nvPicPr>
        <p:blipFill>
          <a:blip r:embed="rId6">
            <a:alphaModFix/>
          </a:blip>
          <a:stretch>
            <a:fillRect/>
          </a:stretch>
        </p:blipFill>
        <p:spPr>
          <a:xfrm>
            <a:off x="4347175" y="305850"/>
            <a:ext cx="3660676" cy="3660676"/>
          </a:xfrm>
          <a:prstGeom prst="rect">
            <a:avLst/>
          </a:prstGeom>
          <a:noFill/>
          <a:ln>
            <a:noFill/>
          </a:ln>
        </p:spPr>
      </p:pic>
      <p:sp>
        <p:nvSpPr>
          <p:cNvPr id="66" name="Google Shape;66;p2"/>
          <p:cNvSpPr txBox="1"/>
          <p:nvPr/>
        </p:nvSpPr>
        <p:spPr>
          <a:xfrm>
            <a:off x="278650" y="3991863"/>
            <a:ext cx="3322500" cy="35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MY" u="sng">
                <a:solidFill>
                  <a:srgbClr val="FFFFFF"/>
                </a:solidFill>
                <a:latin typeface="Poppins"/>
                <a:ea typeface="Poppins"/>
                <a:cs typeface="Poppins"/>
                <a:sym typeface="Poppins"/>
                <a:hlinkClick r:id="rId7">
                  <a:extLst>
                    <a:ext uri="{A12FA001-AC4F-418D-AE19-62706E023703}">
                      <ahyp:hlinkClr val="tx"/>
                    </a:ext>
                  </a:extLst>
                </a:hlinkClick>
              </a:rPr>
              <a:t>CC BY-NC-SA 4.0</a:t>
            </a:r>
            <a:endParaRPr>
              <a:solidFill>
                <a:srgbClr val="FFFFFF"/>
              </a:solidFill>
              <a:latin typeface="Poppins"/>
              <a:ea typeface="Poppins"/>
              <a:cs typeface="Poppins"/>
              <a:sym typeface="Poppins"/>
            </a:endParaRPr>
          </a:p>
        </p:txBody>
      </p:sp>
      <p:pic>
        <p:nvPicPr>
          <p:cNvPr id="67" name="Google Shape;67;p2"/>
          <p:cNvPicPr preferRelativeResize="0"/>
          <p:nvPr/>
        </p:nvPicPr>
        <p:blipFill>
          <a:blip r:embed="rId8">
            <a:alphaModFix/>
          </a:blip>
          <a:stretch>
            <a:fillRect/>
          </a:stretch>
        </p:blipFill>
        <p:spPr>
          <a:xfrm>
            <a:off x="355825" y="4349173"/>
            <a:ext cx="1662725" cy="5817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9" name="Shape 149"/>
        <p:cNvGrpSpPr/>
        <p:nvPr/>
      </p:nvGrpSpPr>
      <p:grpSpPr>
        <a:xfrm>
          <a:off x="0" y="0"/>
          <a:ext cx="0" cy="0"/>
          <a:chOff x="0" y="0"/>
          <a:chExt cx="0" cy="0"/>
        </a:xfrm>
      </p:grpSpPr>
      <p:pic>
        <p:nvPicPr>
          <p:cNvPr id="150" name="Google Shape;150;g34f7141f23c_0_77"/>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51" name="Google Shape;151;g34f7141f23c_0_77"/>
          <p:cNvSpPr txBox="1"/>
          <p:nvPr/>
        </p:nvSpPr>
        <p:spPr>
          <a:xfrm>
            <a:off x="3569700" y="0"/>
            <a:ext cx="52137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rgbClr val="000000"/>
              </a:buClr>
              <a:buSzPts val="2300"/>
              <a:buFont typeface="Arial"/>
              <a:buNone/>
            </a:pPr>
            <a:r>
              <a:rPr b="1" lang="en-MY" sz="2300">
                <a:solidFill>
                  <a:schemeClr val="lt1"/>
                </a:solidFill>
                <a:latin typeface="Poppins"/>
                <a:ea typeface="Poppins"/>
                <a:cs typeface="Poppins"/>
                <a:sym typeface="Poppins"/>
              </a:rPr>
              <a:t>Steps in developing an </a:t>
            </a:r>
            <a:endParaRPr b="1" sz="2300">
              <a:solidFill>
                <a:schemeClr val="lt1"/>
              </a:solidFill>
              <a:latin typeface="Poppins"/>
              <a:ea typeface="Poppins"/>
              <a:cs typeface="Poppins"/>
              <a:sym typeface="Poppins"/>
            </a:endParaRPr>
          </a:p>
          <a:p>
            <a:pPr indent="0" lvl="0" marL="0" marR="0" rtl="0" algn="r">
              <a:lnSpc>
                <a:spcPct val="90000"/>
              </a:lnSpc>
              <a:spcBef>
                <a:spcPts val="0"/>
              </a:spcBef>
              <a:spcAft>
                <a:spcPts val="0"/>
              </a:spcAft>
              <a:buClr>
                <a:srgbClr val="000000"/>
              </a:buClr>
              <a:buSzPts val="2300"/>
              <a:buFont typeface="Arial"/>
              <a:buNone/>
            </a:pPr>
            <a:r>
              <a:rPr b="1" lang="en-MY" sz="2300">
                <a:solidFill>
                  <a:schemeClr val="lt1"/>
                </a:solidFill>
                <a:latin typeface="Poppins"/>
                <a:ea typeface="Poppins"/>
                <a:cs typeface="Poppins"/>
                <a:sym typeface="Poppins"/>
              </a:rPr>
              <a:t>analytical rubric</a:t>
            </a:r>
            <a:endParaRPr b="1" i="0" sz="2600" u="none" cap="none" strike="noStrike">
              <a:solidFill>
                <a:schemeClr val="lt1"/>
              </a:solidFill>
              <a:latin typeface="Poppins"/>
              <a:ea typeface="Poppins"/>
              <a:cs typeface="Poppins"/>
              <a:sym typeface="Poppins"/>
            </a:endParaRPr>
          </a:p>
        </p:txBody>
      </p:sp>
      <p:sp>
        <p:nvSpPr>
          <p:cNvPr id="152" name="Google Shape;152;g34f7141f23c_0_77"/>
          <p:cNvSpPr/>
          <p:nvPr/>
        </p:nvSpPr>
        <p:spPr>
          <a:xfrm>
            <a:off x="1037075" y="1086900"/>
            <a:ext cx="5213700" cy="723000"/>
          </a:xfrm>
          <a:prstGeom prst="rect">
            <a:avLst/>
          </a:pr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MY" sz="2000">
                <a:latin typeface="Poppins"/>
                <a:ea typeface="Poppins"/>
                <a:cs typeface="Poppins"/>
                <a:sym typeface="Poppins"/>
              </a:rPr>
              <a:t>Identify the dimensions/ crite</a:t>
            </a:r>
            <a:r>
              <a:rPr lang="en-MY" sz="2000">
                <a:latin typeface="Poppins"/>
                <a:ea typeface="Poppins"/>
                <a:cs typeface="Poppins"/>
                <a:sym typeface="Poppins"/>
              </a:rPr>
              <a:t>ria</a:t>
            </a:r>
            <a:r>
              <a:rPr lang="en-MY" sz="2000">
                <a:latin typeface="Poppins"/>
                <a:ea typeface="Poppins"/>
                <a:cs typeface="Poppins"/>
                <a:sym typeface="Poppins"/>
              </a:rPr>
              <a:t> of the task to be performed</a:t>
            </a:r>
            <a:endParaRPr sz="2000">
              <a:latin typeface="Poppins"/>
              <a:ea typeface="Poppins"/>
              <a:cs typeface="Poppins"/>
              <a:sym typeface="Poppins"/>
            </a:endParaRPr>
          </a:p>
        </p:txBody>
      </p:sp>
      <p:sp>
        <p:nvSpPr>
          <p:cNvPr id="153" name="Google Shape;153;g34f7141f23c_0_77"/>
          <p:cNvSpPr/>
          <p:nvPr/>
        </p:nvSpPr>
        <p:spPr>
          <a:xfrm>
            <a:off x="1394125" y="2072325"/>
            <a:ext cx="5646000" cy="723000"/>
          </a:xfrm>
          <a:prstGeom prst="rect">
            <a:avLst/>
          </a:pr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MY" sz="2000">
                <a:latin typeface="Poppins"/>
                <a:ea typeface="Poppins"/>
                <a:cs typeface="Poppins"/>
                <a:sym typeface="Poppins"/>
              </a:rPr>
              <a:t>Determine the number of mastery levels</a:t>
            </a:r>
            <a:endParaRPr sz="2000">
              <a:latin typeface="Poppins"/>
              <a:ea typeface="Poppins"/>
              <a:cs typeface="Poppins"/>
              <a:sym typeface="Poppins"/>
            </a:endParaRPr>
          </a:p>
        </p:txBody>
      </p:sp>
      <p:sp>
        <p:nvSpPr>
          <p:cNvPr id="154" name="Google Shape;154;g34f7141f23c_0_77"/>
          <p:cNvSpPr/>
          <p:nvPr/>
        </p:nvSpPr>
        <p:spPr>
          <a:xfrm>
            <a:off x="1860325" y="3057750"/>
            <a:ext cx="5646000" cy="723000"/>
          </a:xfrm>
          <a:prstGeom prst="rect">
            <a:avLst/>
          </a:pr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MY" sz="2000">
                <a:latin typeface="Poppins"/>
                <a:ea typeface="Poppins"/>
                <a:cs typeface="Poppins"/>
                <a:sym typeface="Poppins"/>
              </a:rPr>
              <a:t>Determine the range of scores for each level</a:t>
            </a:r>
            <a:endParaRPr sz="2000">
              <a:latin typeface="Poppins"/>
              <a:ea typeface="Poppins"/>
              <a:cs typeface="Poppins"/>
              <a:sym typeface="Poppins"/>
            </a:endParaRPr>
          </a:p>
        </p:txBody>
      </p:sp>
      <p:sp>
        <p:nvSpPr>
          <p:cNvPr id="155" name="Google Shape;155;g34f7141f23c_0_77"/>
          <p:cNvSpPr/>
          <p:nvPr/>
        </p:nvSpPr>
        <p:spPr>
          <a:xfrm>
            <a:off x="2394725" y="4043175"/>
            <a:ext cx="5646000" cy="723000"/>
          </a:xfrm>
          <a:prstGeom prst="rect">
            <a:avLst/>
          </a:pr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MY" sz="2000">
                <a:latin typeface="Poppins"/>
                <a:ea typeface="Poppins"/>
                <a:cs typeface="Poppins"/>
                <a:sym typeface="Poppins"/>
              </a:rPr>
              <a:t>Describe the performance characteristics/ descriptors</a:t>
            </a:r>
            <a:endParaRPr sz="2000">
              <a:latin typeface="Poppins"/>
              <a:ea typeface="Poppins"/>
              <a:cs typeface="Poppins"/>
              <a:sym typeface="Poppins"/>
            </a:endParaRPr>
          </a:p>
        </p:txBody>
      </p:sp>
      <p:sp>
        <p:nvSpPr>
          <p:cNvPr id="156" name="Google Shape;156;g34f7141f23c_0_77"/>
          <p:cNvSpPr/>
          <p:nvPr/>
        </p:nvSpPr>
        <p:spPr>
          <a:xfrm>
            <a:off x="5748350" y="1659925"/>
            <a:ext cx="300300" cy="545700"/>
          </a:xfrm>
          <a:prstGeom prst="down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7" name="Google Shape;157;g34f7141f23c_0_77"/>
          <p:cNvSpPr/>
          <p:nvPr/>
        </p:nvSpPr>
        <p:spPr>
          <a:xfrm>
            <a:off x="6637475" y="2571750"/>
            <a:ext cx="300300" cy="545700"/>
          </a:xfrm>
          <a:prstGeom prst="down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8" name="Google Shape;158;g34f7141f23c_0_77"/>
          <p:cNvSpPr/>
          <p:nvPr/>
        </p:nvSpPr>
        <p:spPr>
          <a:xfrm>
            <a:off x="7130950" y="3556375"/>
            <a:ext cx="300300" cy="545700"/>
          </a:xfrm>
          <a:prstGeom prst="down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3" name="Shape 163"/>
        <p:cNvGrpSpPr/>
        <p:nvPr/>
      </p:nvGrpSpPr>
      <p:grpSpPr>
        <a:xfrm>
          <a:off x="0" y="0"/>
          <a:ext cx="0" cy="0"/>
          <a:chOff x="0" y="0"/>
          <a:chExt cx="0" cy="0"/>
        </a:xfrm>
      </p:grpSpPr>
      <p:pic>
        <p:nvPicPr>
          <p:cNvPr id="164" name="Google Shape;164;g34f7141f23c_0_943"/>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65" name="Google Shape;165;g34f7141f23c_0_943"/>
          <p:cNvSpPr txBox="1"/>
          <p:nvPr/>
        </p:nvSpPr>
        <p:spPr>
          <a:xfrm>
            <a:off x="633950" y="1262825"/>
            <a:ext cx="8004600" cy="1790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MY" sz="2400">
                <a:solidFill>
                  <a:schemeClr val="dk1"/>
                </a:solidFill>
                <a:latin typeface="Poppins"/>
                <a:ea typeface="Poppins"/>
                <a:cs typeface="Poppins"/>
                <a:sym typeface="Poppins"/>
              </a:rPr>
              <a:t>NOTE:</a:t>
            </a:r>
            <a:endParaRPr b="1" sz="2400">
              <a:solidFill>
                <a:schemeClr val="dk1"/>
              </a:solidFill>
              <a:latin typeface="Poppins"/>
              <a:ea typeface="Poppins"/>
              <a:cs typeface="Poppins"/>
              <a:sym typeface="Poppins"/>
            </a:endParaRPr>
          </a:p>
          <a:p>
            <a:pPr indent="0" lvl="0" marL="0" rtl="0" algn="l">
              <a:spcBef>
                <a:spcPts val="1000"/>
              </a:spcBef>
              <a:spcAft>
                <a:spcPts val="1000"/>
              </a:spcAft>
              <a:buNone/>
            </a:pPr>
            <a:r>
              <a:rPr lang="en-MY" sz="2400">
                <a:solidFill>
                  <a:schemeClr val="dk1"/>
                </a:solidFill>
                <a:latin typeface="Poppins"/>
                <a:ea typeface="Poppins"/>
                <a:cs typeface="Poppins"/>
                <a:sym typeface="Poppins"/>
              </a:rPr>
              <a:t>When writing the descriptors,  start with the descriptor for the highest expected level of performance</a:t>
            </a:r>
            <a:endParaRPr sz="2400">
              <a:solidFill>
                <a:schemeClr val="dk1"/>
              </a:solidFill>
              <a:latin typeface="Poppins"/>
              <a:ea typeface="Poppins"/>
              <a:cs typeface="Poppins"/>
              <a:sym typeface="Poppi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0" name="Shape 170"/>
        <p:cNvGrpSpPr/>
        <p:nvPr/>
      </p:nvGrpSpPr>
      <p:grpSpPr>
        <a:xfrm>
          <a:off x="0" y="0"/>
          <a:ext cx="0" cy="0"/>
          <a:chOff x="0" y="0"/>
          <a:chExt cx="0" cy="0"/>
        </a:xfrm>
      </p:grpSpPr>
      <p:pic>
        <p:nvPicPr>
          <p:cNvPr id="171" name="Google Shape;171;g34f7141f23c_0_951"/>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72" name="Google Shape;172;g34f7141f23c_0_951"/>
          <p:cNvSpPr txBox="1"/>
          <p:nvPr/>
        </p:nvSpPr>
        <p:spPr>
          <a:xfrm>
            <a:off x="3569700" y="0"/>
            <a:ext cx="53847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rgbClr val="000000"/>
              </a:buClr>
              <a:buSzPts val="2300"/>
              <a:buFont typeface="Arial"/>
              <a:buNone/>
            </a:pPr>
            <a:r>
              <a:rPr b="1" lang="en-MY" sz="2300">
                <a:solidFill>
                  <a:schemeClr val="lt1"/>
                </a:solidFill>
                <a:latin typeface="Poppins"/>
                <a:ea typeface="Poppins"/>
                <a:cs typeface="Poppins"/>
                <a:sym typeface="Poppins"/>
              </a:rPr>
              <a:t>Weighted and unweighted rubrics</a:t>
            </a:r>
            <a:endParaRPr b="1" i="0" sz="2600" u="none" cap="none" strike="noStrike">
              <a:solidFill>
                <a:schemeClr val="lt1"/>
              </a:solidFill>
              <a:latin typeface="Poppins"/>
              <a:ea typeface="Poppins"/>
              <a:cs typeface="Poppins"/>
              <a:sym typeface="Poppins"/>
            </a:endParaRPr>
          </a:p>
        </p:txBody>
      </p:sp>
      <p:sp>
        <p:nvSpPr>
          <p:cNvPr id="173" name="Google Shape;173;g34f7141f23c_0_951"/>
          <p:cNvSpPr txBox="1"/>
          <p:nvPr/>
        </p:nvSpPr>
        <p:spPr>
          <a:xfrm>
            <a:off x="3663475" y="1191950"/>
            <a:ext cx="4542000" cy="132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MY" sz="2200">
                <a:solidFill>
                  <a:schemeClr val="dk1"/>
                </a:solidFill>
                <a:latin typeface="Poppins"/>
                <a:ea typeface="Poppins"/>
                <a:cs typeface="Poppins"/>
                <a:sym typeface="Poppins"/>
              </a:rPr>
              <a:t>Weighted</a:t>
            </a:r>
            <a:endParaRPr sz="2200">
              <a:solidFill>
                <a:schemeClr val="dk1"/>
              </a:solidFill>
              <a:latin typeface="Poppins"/>
              <a:ea typeface="Poppins"/>
              <a:cs typeface="Poppins"/>
              <a:sym typeface="Poppins"/>
            </a:endParaRPr>
          </a:p>
          <a:p>
            <a:pPr indent="-368300" lvl="0" marL="457200" rtl="0" algn="l">
              <a:spcBef>
                <a:spcPts val="1000"/>
              </a:spcBef>
              <a:spcAft>
                <a:spcPts val="0"/>
              </a:spcAft>
              <a:buClr>
                <a:schemeClr val="dk1"/>
              </a:buClr>
              <a:buSzPts val="2200"/>
              <a:buFont typeface="Poppins"/>
              <a:buChar char="●"/>
            </a:pPr>
            <a:r>
              <a:rPr lang="en-MY" sz="2200">
                <a:solidFill>
                  <a:schemeClr val="dk1"/>
                </a:solidFill>
                <a:latin typeface="Poppins"/>
                <a:ea typeface="Poppins"/>
                <a:cs typeface="Poppins"/>
                <a:sym typeface="Poppins"/>
              </a:rPr>
              <a:t>Different marks allocated for different criteria</a:t>
            </a:r>
            <a:endParaRPr sz="2200">
              <a:solidFill>
                <a:schemeClr val="dk1"/>
              </a:solidFill>
              <a:latin typeface="Poppins"/>
              <a:ea typeface="Poppins"/>
              <a:cs typeface="Poppins"/>
              <a:sym typeface="Poppins"/>
            </a:endParaRPr>
          </a:p>
        </p:txBody>
      </p:sp>
      <p:pic>
        <p:nvPicPr>
          <p:cNvPr id="174" name="Google Shape;174;g34f7141f23c_0_951"/>
          <p:cNvPicPr preferRelativeResize="0"/>
          <p:nvPr/>
        </p:nvPicPr>
        <p:blipFill>
          <a:blip r:embed="rId5">
            <a:alphaModFix/>
          </a:blip>
          <a:stretch>
            <a:fillRect/>
          </a:stretch>
        </p:blipFill>
        <p:spPr>
          <a:xfrm>
            <a:off x="1441125" y="1191962"/>
            <a:ext cx="1783150" cy="1776425"/>
          </a:xfrm>
          <a:prstGeom prst="rect">
            <a:avLst/>
          </a:prstGeom>
          <a:noFill/>
          <a:ln cap="flat" cmpd="sng" w="9525">
            <a:solidFill>
              <a:schemeClr val="dk2"/>
            </a:solidFill>
            <a:prstDash val="solid"/>
            <a:round/>
            <a:headEnd len="sm" w="sm" type="none"/>
            <a:tailEnd len="sm" w="sm" type="none"/>
          </a:ln>
        </p:spPr>
      </p:pic>
      <p:pic>
        <p:nvPicPr>
          <p:cNvPr id="175" name="Google Shape;175;g34f7141f23c_0_951"/>
          <p:cNvPicPr preferRelativeResize="0"/>
          <p:nvPr/>
        </p:nvPicPr>
        <p:blipFill>
          <a:blip r:embed="rId6">
            <a:alphaModFix/>
          </a:blip>
          <a:stretch>
            <a:fillRect/>
          </a:stretch>
        </p:blipFill>
        <p:spPr>
          <a:xfrm>
            <a:off x="1441125" y="3248312"/>
            <a:ext cx="1783150" cy="1585888"/>
          </a:xfrm>
          <a:prstGeom prst="rect">
            <a:avLst/>
          </a:prstGeom>
          <a:noFill/>
          <a:ln cap="flat" cmpd="sng" w="9525">
            <a:solidFill>
              <a:schemeClr val="dk2"/>
            </a:solidFill>
            <a:prstDash val="solid"/>
            <a:round/>
            <a:headEnd len="sm" w="sm" type="none"/>
            <a:tailEnd len="sm" w="sm" type="none"/>
          </a:ln>
        </p:spPr>
      </p:pic>
      <p:sp>
        <p:nvSpPr>
          <p:cNvPr id="176" name="Google Shape;176;g34f7141f23c_0_951"/>
          <p:cNvSpPr txBox="1"/>
          <p:nvPr/>
        </p:nvSpPr>
        <p:spPr>
          <a:xfrm>
            <a:off x="3663475" y="3248300"/>
            <a:ext cx="4542000" cy="132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MY" sz="2200">
                <a:solidFill>
                  <a:schemeClr val="dk1"/>
                </a:solidFill>
                <a:latin typeface="Poppins"/>
                <a:ea typeface="Poppins"/>
                <a:cs typeface="Poppins"/>
                <a:sym typeface="Poppins"/>
              </a:rPr>
              <a:t>Unweighted</a:t>
            </a:r>
            <a:endParaRPr sz="2200">
              <a:solidFill>
                <a:schemeClr val="dk1"/>
              </a:solidFill>
              <a:latin typeface="Poppins"/>
              <a:ea typeface="Poppins"/>
              <a:cs typeface="Poppins"/>
              <a:sym typeface="Poppins"/>
            </a:endParaRPr>
          </a:p>
          <a:p>
            <a:pPr indent="-368300" lvl="0" marL="457200" rtl="0" algn="l">
              <a:spcBef>
                <a:spcPts val="1000"/>
              </a:spcBef>
              <a:spcAft>
                <a:spcPts val="0"/>
              </a:spcAft>
              <a:buClr>
                <a:schemeClr val="dk1"/>
              </a:buClr>
              <a:buSzPts val="2200"/>
              <a:buFont typeface="Poppins"/>
              <a:buChar char="●"/>
            </a:pPr>
            <a:r>
              <a:rPr lang="en-MY" sz="2200">
                <a:solidFill>
                  <a:schemeClr val="dk1"/>
                </a:solidFill>
                <a:latin typeface="Poppins"/>
                <a:ea typeface="Poppins"/>
                <a:cs typeface="Poppins"/>
                <a:sym typeface="Poppins"/>
              </a:rPr>
              <a:t>Equal allocation of marks for all criteria</a:t>
            </a:r>
            <a:endParaRPr sz="2200">
              <a:solidFill>
                <a:schemeClr val="dk1"/>
              </a:solidFill>
              <a:latin typeface="Poppins"/>
              <a:ea typeface="Poppins"/>
              <a:cs typeface="Poppins"/>
              <a:sym typeface="Poppi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1" name="Shape 181"/>
        <p:cNvGrpSpPr/>
        <p:nvPr/>
      </p:nvGrpSpPr>
      <p:grpSpPr>
        <a:xfrm>
          <a:off x="0" y="0"/>
          <a:ext cx="0" cy="0"/>
          <a:chOff x="0" y="0"/>
          <a:chExt cx="0" cy="0"/>
        </a:xfrm>
      </p:grpSpPr>
      <p:pic>
        <p:nvPicPr>
          <p:cNvPr id="182" name="Google Shape;182;g34f7141f23c_1_3"/>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83" name="Google Shape;183;g34f7141f23c_1_3"/>
          <p:cNvSpPr txBox="1"/>
          <p:nvPr/>
        </p:nvSpPr>
        <p:spPr>
          <a:xfrm>
            <a:off x="3913650" y="0"/>
            <a:ext cx="48696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rgbClr val="000000"/>
              </a:buClr>
              <a:buSzPts val="2300"/>
              <a:buFont typeface="Arial"/>
              <a:buNone/>
            </a:pPr>
            <a:r>
              <a:rPr b="1" lang="en-MY" sz="2300">
                <a:solidFill>
                  <a:schemeClr val="lt1"/>
                </a:solidFill>
                <a:latin typeface="Poppins"/>
                <a:ea typeface="Poppins"/>
                <a:cs typeface="Poppins"/>
                <a:sym typeface="Poppins"/>
              </a:rPr>
              <a:t>For whom are the </a:t>
            </a:r>
            <a:endParaRPr b="1" sz="2300">
              <a:solidFill>
                <a:schemeClr val="lt1"/>
              </a:solidFill>
              <a:latin typeface="Poppins"/>
              <a:ea typeface="Poppins"/>
              <a:cs typeface="Poppins"/>
              <a:sym typeface="Poppins"/>
            </a:endParaRPr>
          </a:p>
          <a:p>
            <a:pPr indent="0" lvl="0" marL="0" marR="0" rtl="0" algn="r">
              <a:lnSpc>
                <a:spcPct val="90000"/>
              </a:lnSpc>
              <a:spcBef>
                <a:spcPts val="0"/>
              </a:spcBef>
              <a:spcAft>
                <a:spcPts val="0"/>
              </a:spcAft>
              <a:buClr>
                <a:srgbClr val="000000"/>
              </a:buClr>
              <a:buSzPts val="2300"/>
              <a:buFont typeface="Arial"/>
              <a:buNone/>
            </a:pPr>
            <a:r>
              <a:rPr b="1" lang="en-MY" sz="2300">
                <a:solidFill>
                  <a:schemeClr val="lt1"/>
                </a:solidFill>
                <a:latin typeface="Poppins"/>
                <a:ea typeface="Poppins"/>
                <a:cs typeface="Poppins"/>
                <a:sym typeface="Poppins"/>
              </a:rPr>
              <a:t>rubrics intended?</a:t>
            </a:r>
            <a:endParaRPr b="1" i="0" sz="2600" u="none" cap="none" strike="noStrike">
              <a:solidFill>
                <a:schemeClr val="lt1"/>
              </a:solidFill>
              <a:latin typeface="Poppins"/>
              <a:ea typeface="Poppins"/>
              <a:cs typeface="Poppins"/>
              <a:sym typeface="Poppins"/>
            </a:endParaRPr>
          </a:p>
        </p:txBody>
      </p:sp>
      <p:sp>
        <p:nvSpPr>
          <p:cNvPr id="184" name="Google Shape;184;g34f7141f23c_1_3"/>
          <p:cNvSpPr txBox="1"/>
          <p:nvPr/>
        </p:nvSpPr>
        <p:spPr>
          <a:xfrm>
            <a:off x="442950" y="1167325"/>
            <a:ext cx="8004600" cy="3617100"/>
          </a:xfrm>
          <a:prstGeom prst="rect">
            <a:avLst/>
          </a:prstGeom>
          <a:noFill/>
          <a:ln>
            <a:noFill/>
          </a:ln>
        </p:spPr>
        <p:txBody>
          <a:bodyPr anchorCtr="0" anchor="t" bIns="91425" lIns="91425" spcFirstLastPara="1" rIns="91425" wrap="square" tIns="91425">
            <a:spAutoFit/>
          </a:bodyPr>
          <a:lstStyle/>
          <a:p>
            <a:pPr indent="-368300" lvl="0" marL="457200" rtl="0" algn="l">
              <a:spcBef>
                <a:spcPts val="0"/>
              </a:spcBef>
              <a:spcAft>
                <a:spcPts val="0"/>
              </a:spcAft>
              <a:buClr>
                <a:schemeClr val="dk1"/>
              </a:buClr>
              <a:buSzPts val="2200"/>
              <a:buFont typeface="Poppins"/>
              <a:buChar char="●"/>
            </a:pPr>
            <a:r>
              <a:rPr b="1" lang="en-MY" sz="2200">
                <a:solidFill>
                  <a:schemeClr val="dk1"/>
                </a:solidFill>
                <a:latin typeface="Poppins"/>
                <a:ea typeface="Poppins"/>
                <a:cs typeface="Poppins"/>
                <a:sym typeface="Poppins"/>
              </a:rPr>
              <a:t>Both the lecturer and the students</a:t>
            </a:r>
            <a:endParaRPr b="1" sz="2200">
              <a:solidFill>
                <a:schemeClr val="dk1"/>
              </a:solidFill>
              <a:latin typeface="Poppins"/>
              <a:ea typeface="Poppins"/>
              <a:cs typeface="Poppins"/>
              <a:sym typeface="Poppins"/>
            </a:endParaRPr>
          </a:p>
          <a:p>
            <a:pPr indent="-368300" lvl="1" marL="914400" rtl="0" algn="l">
              <a:spcBef>
                <a:spcPts val="1000"/>
              </a:spcBef>
              <a:spcAft>
                <a:spcPts val="0"/>
              </a:spcAft>
              <a:buClr>
                <a:schemeClr val="dk1"/>
              </a:buClr>
              <a:buSzPts val="2200"/>
              <a:buFont typeface="Poppins"/>
              <a:buChar char="○"/>
            </a:pPr>
            <a:r>
              <a:rPr lang="en-MY" sz="2200">
                <a:solidFill>
                  <a:schemeClr val="dk1"/>
                </a:solidFill>
                <a:latin typeface="Poppins"/>
                <a:ea typeface="Poppins"/>
                <a:cs typeface="Poppins"/>
                <a:sym typeface="Poppins"/>
              </a:rPr>
              <a:t>So that the lecturer knows exactly how s/he is going to assess the students</a:t>
            </a:r>
            <a:endParaRPr sz="2200">
              <a:solidFill>
                <a:schemeClr val="dk1"/>
              </a:solidFill>
              <a:latin typeface="Poppins"/>
              <a:ea typeface="Poppins"/>
              <a:cs typeface="Poppins"/>
              <a:sym typeface="Poppins"/>
            </a:endParaRPr>
          </a:p>
          <a:p>
            <a:pPr indent="-368300" lvl="1" marL="914400" rtl="0" algn="l">
              <a:spcBef>
                <a:spcPts val="1000"/>
              </a:spcBef>
              <a:spcAft>
                <a:spcPts val="0"/>
              </a:spcAft>
              <a:buClr>
                <a:schemeClr val="dk1"/>
              </a:buClr>
              <a:buSzPts val="2200"/>
              <a:buFont typeface="Poppins"/>
              <a:buChar char="○"/>
            </a:pPr>
            <a:r>
              <a:rPr lang="en-MY" sz="2200">
                <a:solidFill>
                  <a:schemeClr val="dk1"/>
                </a:solidFill>
                <a:latin typeface="Poppins"/>
                <a:ea typeface="Poppins"/>
                <a:cs typeface="Poppins"/>
                <a:sym typeface="Poppins"/>
              </a:rPr>
              <a:t>So that the students know what is expected of them</a:t>
            </a:r>
            <a:endParaRPr sz="2200">
              <a:solidFill>
                <a:schemeClr val="dk1"/>
              </a:solidFill>
              <a:latin typeface="Poppins"/>
              <a:ea typeface="Poppins"/>
              <a:cs typeface="Poppins"/>
              <a:sym typeface="Poppins"/>
            </a:endParaRPr>
          </a:p>
          <a:p>
            <a:pPr indent="-368300" lvl="0" marL="457200" rtl="0" algn="l">
              <a:spcBef>
                <a:spcPts val="1000"/>
              </a:spcBef>
              <a:spcAft>
                <a:spcPts val="1000"/>
              </a:spcAft>
              <a:buClr>
                <a:schemeClr val="dk1"/>
              </a:buClr>
              <a:buSzPts val="2200"/>
              <a:buFont typeface="Poppins"/>
              <a:buChar char="●"/>
            </a:pPr>
            <a:r>
              <a:rPr lang="en-MY" sz="2200">
                <a:solidFill>
                  <a:schemeClr val="dk1"/>
                </a:solidFill>
                <a:latin typeface="Poppins"/>
                <a:ea typeface="Poppins"/>
                <a:cs typeface="Poppins"/>
                <a:sym typeface="Poppins"/>
              </a:rPr>
              <a:t>Therefore the rubric ought to be given to the students the same time as the assignment brief is given (be good to have the rubric as part of the assignment brief)</a:t>
            </a:r>
            <a:endParaRPr sz="2200">
              <a:solidFill>
                <a:schemeClr val="dk1"/>
              </a:solidFill>
              <a:latin typeface="Poppins"/>
              <a:ea typeface="Poppins"/>
              <a:cs typeface="Poppins"/>
              <a:sym typeface="Poppi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pic>
        <p:nvPicPr>
          <p:cNvPr id="189" name="Google Shape;189;g36dd45725c0_0_0"/>
          <p:cNvPicPr preferRelativeResize="0"/>
          <p:nvPr/>
        </p:nvPicPr>
        <p:blipFill rotWithShape="1">
          <a:blip r:embed="rId3">
            <a:alphaModFix/>
          </a:blip>
          <a:srcRect b="0" l="0" r="0" t="0"/>
          <a:stretch/>
        </p:blipFill>
        <p:spPr>
          <a:xfrm>
            <a:off x="0" y="0"/>
            <a:ext cx="3322650" cy="5143500"/>
          </a:xfrm>
          <a:prstGeom prst="rect">
            <a:avLst/>
          </a:prstGeom>
          <a:noFill/>
          <a:ln>
            <a:noFill/>
          </a:ln>
        </p:spPr>
      </p:pic>
      <p:sp>
        <p:nvSpPr>
          <p:cNvPr id="190" name="Google Shape;190;g36dd45725c0_0_0"/>
          <p:cNvSpPr txBox="1"/>
          <p:nvPr/>
        </p:nvSpPr>
        <p:spPr>
          <a:xfrm>
            <a:off x="172350" y="921350"/>
            <a:ext cx="3389400" cy="2105700"/>
          </a:xfrm>
          <a:prstGeom prst="rect">
            <a:avLst/>
          </a:prstGeom>
          <a:noFill/>
          <a:ln>
            <a:noFill/>
          </a:ln>
        </p:spPr>
        <p:txBody>
          <a:bodyPr anchorCtr="0" anchor="t" bIns="91425" lIns="91425" spcFirstLastPara="1" rIns="91425" wrap="square" tIns="91425">
            <a:spAutoFit/>
          </a:bodyPr>
          <a:lstStyle/>
          <a:p>
            <a:pPr indent="0" lvl="0" marL="0" marR="0" rtl="0" algn="l">
              <a:lnSpc>
                <a:spcPct val="80000"/>
              </a:lnSpc>
              <a:spcBef>
                <a:spcPts val="0"/>
              </a:spcBef>
              <a:spcAft>
                <a:spcPts val="0"/>
              </a:spcAft>
              <a:buClr>
                <a:srgbClr val="000000"/>
              </a:buClr>
              <a:buSzPts val="3200"/>
              <a:buFont typeface="Arial"/>
              <a:buNone/>
            </a:pPr>
            <a:r>
              <a:rPr b="1" i="0" lang="en-MY" sz="2600" u="none" cap="none" strike="noStrike">
                <a:solidFill>
                  <a:srgbClr val="FFFFFF"/>
                </a:solidFill>
                <a:latin typeface="Poppins"/>
                <a:ea typeface="Poppins"/>
                <a:cs typeface="Poppins"/>
                <a:sym typeface="Poppins"/>
              </a:rPr>
              <a:t>Creative Commons Attribution-</a:t>
            </a:r>
            <a:endParaRPr b="1" i="0" sz="2600" u="none" cap="none" strike="noStrike">
              <a:solidFill>
                <a:srgbClr val="FFFFFF"/>
              </a:solidFill>
              <a:latin typeface="Poppins"/>
              <a:ea typeface="Poppins"/>
              <a:cs typeface="Poppins"/>
              <a:sym typeface="Poppins"/>
            </a:endParaRPr>
          </a:p>
          <a:p>
            <a:pPr indent="0" lvl="0" marL="0" marR="0" rtl="0" algn="l">
              <a:lnSpc>
                <a:spcPct val="80000"/>
              </a:lnSpc>
              <a:spcBef>
                <a:spcPts val="0"/>
              </a:spcBef>
              <a:spcAft>
                <a:spcPts val="0"/>
              </a:spcAft>
              <a:buClr>
                <a:srgbClr val="000000"/>
              </a:buClr>
              <a:buSzPts val="3200"/>
              <a:buFont typeface="Arial"/>
              <a:buNone/>
            </a:pPr>
            <a:r>
              <a:rPr b="1" i="0" lang="en-MY" sz="2600" u="none" cap="none" strike="noStrike">
                <a:solidFill>
                  <a:srgbClr val="FFFFFF"/>
                </a:solidFill>
                <a:latin typeface="Poppins"/>
                <a:ea typeface="Poppins"/>
                <a:cs typeface="Poppins"/>
                <a:sym typeface="Poppins"/>
              </a:rPr>
              <a:t>NonCommercial-</a:t>
            </a:r>
            <a:endParaRPr b="1" i="0" sz="2600" u="none" cap="none" strike="noStrike">
              <a:solidFill>
                <a:srgbClr val="FFFFFF"/>
              </a:solidFill>
              <a:latin typeface="Poppins"/>
              <a:ea typeface="Poppins"/>
              <a:cs typeface="Poppins"/>
              <a:sym typeface="Poppins"/>
            </a:endParaRPr>
          </a:p>
          <a:p>
            <a:pPr indent="0" lvl="0" marL="0" marR="0" rtl="0" algn="l">
              <a:lnSpc>
                <a:spcPct val="80000"/>
              </a:lnSpc>
              <a:spcBef>
                <a:spcPts val="0"/>
              </a:spcBef>
              <a:spcAft>
                <a:spcPts val="0"/>
              </a:spcAft>
              <a:buClr>
                <a:srgbClr val="000000"/>
              </a:buClr>
              <a:buSzPts val="3200"/>
              <a:buFont typeface="Arial"/>
              <a:buNone/>
            </a:pPr>
            <a:r>
              <a:rPr b="1" i="0" lang="en-MY" sz="2600" u="none" cap="none" strike="noStrike">
                <a:solidFill>
                  <a:srgbClr val="FFFFFF"/>
                </a:solidFill>
                <a:latin typeface="Poppins"/>
                <a:ea typeface="Poppins"/>
                <a:cs typeface="Poppins"/>
                <a:sym typeface="Poppins"/>
              </a:rPr>
              <a:t>ShareAlike 4.0 International</a:t>
            </a:r>
            <a:endParaRPr b="1" i="0" sz="1100" u="none" cap="none" strike="noStrike">
              <a:solidFill>
                <a:srgbClr val="000000"/>
              </a:solidFill>
              <a:latin typeface="Century Gothic"/>
              <a:ea typeface="Century Gothic"/>
              <a:cs typeface="Century Gothic"/>
              <a:sym typeface="Century Gothic"/>
            </a:endParaRPr>
          </a:p>
        </p:txBody>
      </p:sp>
      <p:pic>
        <p:nvPicPr>
          <p:cNvPr id="191" name="Google Shape;191;g36dd45725c0_0_0"/>
          <p:cNvPicPr preferRelativeResize="0"/>
          <p:nvPr/>
        </p:nvPicPr>
        <p:blipFill rotWithShape="1">
          <a:blip r:embed="rId4">
            <a:alphaModFix/>
          </a:blip>
          <a:srcRect b="0" l="0" r="0" t="0"/>
          <a:stretch/>
        </p:blipFill>
        <p:spPr>
          <a:xfrm>
            <a:off x="315468" y="350184"/>
            <a:ext cx="2326988" cy="357206"/>
          </a:xfrm>
          <a:prstGeom prst="rect">
            <a:avLst/>
          </a:prstGeom>
          <a:noFill/>
          <a:ln>
            <a:noFill/>
          </a:ln>
        </p:spPr>
      </p:pic>
      <p:sp>
        <p:nvSpPr>
          <p:cNvPr id="192" name="Google Shape;192;g36dd45725c0_0_0"/>
          <p:cNvSpPr/>
          <p:nvPr/>
        </p:nvSpPr>
        <p:spPr>
          <a:xfrm>
            <a:off x="3561875" y="479200"/>
            <a:ext cx="5276400" cy="2304300"/>
          </a:xfrm>
          <a:prstGeom prst="rect">
            <a:avLst/>
          </a:prstGeom>
          <a:noFill/>
          <a:ln>
            <a:noFill/>
          </a:ln>
        </p:spPr>
        <p:txBody>
          <a:bodyPr anchorCtr="0" anchor="t" bIns="45700" lIns="91425" spcFirstLastPara="1" rIns="91425" wrap="square" tIns="45700">
            <a:noAutofit/>
          </a:bodyPr>
          <a:lstStyle/>
          <a:p>
            <a:pPr indent="0" lvl="0" marL="0" marR="0" rtl="0" algn="just">
              <a:lnSpc>
                <a:spcPct val="87272"/>
              </a:lnSpc>
              <a:spcBef>
                <a:spcPts val="0"/>
              </a:spcBef>
              <a:spcAft>
                <a:spcPts val="0"/>
              </a:spcAft>
              <a:buClr>
                <a:srgbClr val="000000"/>
              </a:buClr>
              <a:buSzPts val="1600"/>
              <a:buFont typeface="Arial"/>
              <a:buNone/>
            </a:pPr>
            <a:r>
              <a:rPr b="0" i="0" lang="en-MY" sz="1600" u="none" cap="none" strike="noStrike">
                <a:solidFill>
                  <a:schemeClr val="dk1"/>
                </a:solidFill>
                <a:latin typeface="Poppins Light"/>
                <a:ea typeface="Poppins Light"/>
                <a:cs typeface="Poppins Light"/>
                <a:sym typeface="Poppins Light"/>
              </a:rPr>
              <a:t>You are free to:</a:t>
            </a:r>
            <a:endParaRPr b="0" i="0" sz="1600" u="none" cap="none" strike="noStrike">
              <a:solidFill>
                <a:schemeClr val="dk1"/>
              </a:solidFill>
              <a:latin typeface="Poppins Light"/>
              <a:ea typeface="Poppins Light"/>
              <a:cs typeface="Poppins Light"/>
              <a:sym typeface="Poppins Light"/>
            </a:endParaRPr>
          </a:p>
          <a:p>
            <a:pPr indent="-330200" lvl="0" marL="457200" marR="0" rtl="0" algn="just">
              <a:lnSpc>
                <a:spcPct val="87272"/>
              </a:lnSpc>
              <a:spcBef>
                <a:spcPts val="1000"/>
              </a:spcBef>
              <a:spcAft>
                <a:spcPts val="0"/>
              </a:spcAft>
              <a:buClr>
                <a:schemeClr val="dk1"/>
              </a:buClr>
              <a:buSzPts val="1600"/>
              <a:buFont typeface="Poppins Light"/>
              <a:buChar char="●"/>
            </a:pPr>
            <a:r>
              <a:rPr b="1" i="0" lang="en-MY" sz="1600" u="none" cap="none" strike="noStrike">
                <a:solidFill>
                  <a:schemeClr val="dk1"/>
                </a:solidFill>
                <a:latin typeface="Poppins"/>
                <a:ea typeface="Poppins"/>
                <a:cs typeface="Poppins"/>
                <a:sym typeface="Poppins"/>
              </a:rPr>
              <a:t>Share</a:t>
            </a:r>
            <a:r>
              <a:rPr b="0" i="0" lang="en-MY" sz="1600" u="none" cap="none" strike="noStrike">
                <a:solidFill>
                  <a:schemeClr val="dk1"/>
                </a:solidFill>
                <a:latin typeface="Poppins Light"/>
                <a:ea typeface="Poppins Light"/>
                <a:cs typeface="Poppins Light"/>
                <a:sym typeface="Poppins Light"/>
              </a:rPr>
              <a:t> — copy and redistribute the material in any medium or format</a:t>
            </a:r>
            <a:endParaRPr b="0" i="0" sz="1600" u="none" cap="none" strike="noStrike">
              <a:solidFill>
                <a:schemeClr val="dk1"/>
              </a:solidFill>
              <a:latin typeface="Poppins Light"/>
              <a:ea typeface="Poppins Light"/>
              <a:cs typeface="Poppins Light"/>
              <a:sym typeface="Poppins Light"/>
            </a:endParaRPr>
          </a:p>
          <a:p>
            <a:pPr indent="-330200" lvl="0" marL="457200" marR="0" rtl="0" algn="just">
              <a:lnSpc>
                <a:spcPct val="87272"/>
              </a:lnSpc>
              <a:spcBef>
                <a:spcPts val="1000"/>
              </a:spcBef>
              <a:spcAft>
                <a:spcPts val="0"/>
              </a:spcAft>
              <a:buClr>
                <a:schemeClr val="dk1"/>
              </a:buClr>
              <a:buSzPts val="1600"/>
              <a:buFont typeface="Poppins Light"/>
              <a:buChar char="●"/>
            </a:pPr>
            <a:r>
              <a:rPr b="1" i="0" lang="en-MY" sz="1600" u="none" cap="none" strike="noStrike">
                <a:solidFill>
                  <a:schemeClr val="dk1"/>
                </a:solidFill>
                <a:latin typeface="Poppins"/>
                <a:ea typeface="Poppins"/>
                <a:cs typeface="Poppins"/>
                <a:sym typeface="Poppins"/>
              </a:rPr>
              <a:t>Adapt</a:t>
            </a:r>
            <a:r>
              <a:rPr b="0" i="0" lang="en-MY" sz="1600" u="none" cap="none" strike="noStrike">
                <a:solidFill>
                  <a:schemeClr val="dk1"/>
                </a:solidFill>
                <a:latin typeface="Poppins Light"/>
                <a:ea typeface="Poppins Light"/>
                <a:cs typeface="Poppins Light"/>
                <a:sym typeface="Poppins Light"/>
              </a:rPr>
              <a:t> — remix, transform, and build upon the material</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1000"/>
              </a:spcBef>
              <a:spcAft>
                <a:spcPts val="0"/>
              </a:spcAft>
              <a:buClr>
                <a:srgbClr val="000000"/>
              </a:buClr>
              <a:buSzPts val="1600"/>
              <a:buFont typeface="Arial"/>
              <a:buNone/>
            </a:pPr>
            <a:r>
              <a:rPr b="0" i="0" lang="en-MY" sz="1600" u="none" cap="none" strike="noStrike">
                <a:solidFill>
                  <a:schemeClr val="dk1"/>
                </a:solidFill>
                <a:latin typeface="Poppins Light"/>
                <a:ea typeface="Poppins Light"/>
                <a:cs typeface="Poppins Light"/>
                <a:sym typeface="Poppins Light"/>
              </a:rPr>
              <a:t>Under the following terms:</a:t>
            </a:r>
            <a:endParaRPr b="0" i="0" sz="1600" u="none" cap="none" strike="noStrike">
              <a:solidFill>
                <a:schemeClr val="dk1"/>
              </a:solidFill>
              <a:latin typeface="Poppins Light"/>
              <a:ea typeface="Poppins Light"/>
              <a:cs typeface="Poppins Light"/>
              <a:sym typeface="Poppins Light"/>
            </a:endParaRPr>
          </a:p>
          <a:p>
            <a:pPr indent="-330200" lvl="0" marL="457200" marR="0" rtl="0" algn="just">
              <a:lnSpc>
                <a:spcPct val="87272"/>
              </a:lnSpc>
              <a:spcBef>
                <a:spcPts val="1000"/>
              </a:spcBef>
              <a:spcAft>
                <a:spcPts val="0"/>
              </a:spcAft>
              <a:buClr>
                <a:schemeClr val="dk1"/>
              </a:buClr>
              <a:buSzPts val="1600"/>
              <a:buFont typeface="Poppins Light"/>
              <a:buChar char="●"/>
            </a:pPr>
            <a:r>
              <a:rPr b="1" i="0" lang="en-MY" sz="1600" u="none" cap="none" strike="noStrike">
                <a:solidFill>
                  <a:schemeClr val="dk1"/>
                </a:solidFill>
                <a:latin typeface="Poppins"/>
                <a:ea typeface="Poppins"/>
                <a:cs typeface="Poppins"/>
                <a:sym typeface="Poppins"/>
              </a:rPr>
              <a:t>Attribution</a:t>
            </a:r>
            <a:r>
              <a:rPr b="0" i="0" lang="en-MY" sz="1600" u="none" cap="none" strike="noStrike">
                <a:solidFill>
                  <a:schemeClr val="dk1"/>
                </a:solidFill>
                <a:latin typeface="Poppins Light"/>
                <a:ea typeface="Poppins Light"/>
                <a:cs typeface="Poppins Light"/>
                <a:sym typeface="Poppins Light"/>
              </a:rPr>
              <a:t> — You must give appropriate credit , provide a link to the license, and indicate if changes were made . You may do so in any reasonable manner, but not in any way that suggests the licensor endorses you or your use</a:t>
            </a:r>
            <a:endParaRPr b="0" i="0" sz="1600" u="none" cap="none" strike="noStrike">
              <a:solidFill>
                <a:schemeClr val="dk1"/>
              </a:solidFill>
              <a:latin typeface="Poppins Light"/>
              <a:ea typeface="Poppins Light"/>
              <a:cs typeface="Poppins Light"/>
              <a:sym typeface="Poppins Light"/>
            </a:endParaRPr>
          </a:p>
          <a:p>
            <a:pPr indent="-330200" lvl="0" marL="457200" marR="0" rtl="0" algn="just">
              <a:lnSpc>
                <a:spcPct val="87272"/>
              </a:lnSpc>
              <a:spcBef>
                <a:spcPts val="1000"/>
              </a:spcBef>
              <a:spcAft>
                <a:spcPts val="0"/>
              </a:spcAft>
              <a:buClr>
                <a:schemeClr val="dk1"/>
              </a:buClr>
              <a:buSzPts val="1600"/>
              <a:buFont typeface="Poppins Light"/>
              <a:buChar char="●"/>
            </a:pPr>
            <a:r>
              <a:rPr b="1" i="0" lang="en-MY" sz="1600" u="none" cap="none" strike="noStrike">
                <a:solidFill>
                  <a:schemeClr val="dk1"/>
                </a:solidFill>
                <a:latin typeface="Poppins"/>
                <a:ea typeface="Poppins"/>
                <a:cs typeface="Poppins"/>
                <a:sym typeface="Poppins"/>
              </a:rPr>
              <a:t>NonCommercial</a:t>
            </a:r>
            <a:r>
              <a:rPr b="0" i="0" lang="en-MY" sz="1600" u="none" cap="none" strike="noStrike">
                <a:solidFill>
                  <a:schemeClr val="dk1"/>
                </a:solidFill>
                <a:latin typeface="Poppins Light"/>
                <a:ea typeface="Poppins Light"/>
                <a:cs typeface="Poppins Light"/>
                <a:sym typeface="Poppins Light"/>
              </a:rPr>
              <a:t> — You may not use the material for commercial purposes .</a:t>
            </a:r>
            <a:endParaRPr b="0" i="0" sz="1600" u="none" cap="none" strike="noStrike">
              <a:solidFill>
                <a:schemeClr val="dk1"/>
              </a:solidFill>
              <a:latin typeface="Poppins Light"/>
              <a:ea typeface="Poppins Light"/>
              <a:cs typeface="Poppins Light"/>
              <a:sym typeface="Poppins Light"/>
            </a:endParaRPr>
          </a:p>
          <a:p>
            <a:pPr indent="-330200" lvl="0" marL="457200" marR="0" rtl="0" algn="just">
              <a:lnSpc>
                <a:spcPct val="87272"/>
              </a:lnSpc>
              <a:spcBef>
                <a:spcPts val="1000"/>
              </a:spcBef>
              <a:spcAft>
                <a:spcPts val="0"/>
              </a:spcAft>
              <a:buClr>
                <a:schemeClr val="dk1"/>
              </a:buClr>
              <a:buSzPts val="1600"/>
              <a:buFont typeface="Poppins Light"/>
              <a:buChar char="●"/>
            </a:pPr>
            <a:r>
              <a:rPr b="1" i="0" lang="en-MY" sz="1600" u="none" cap="none" strike="noStrike">
                <a:solidFill>
                  <a:schemeClr val="dk1"/>
                </a:solidFill>
                <a:latin typeface="Poppins"/>
                <a:ea typeface="Poppins"/>
                <a:cs typeface="Poppins"/>
                <a:sym typeface="Poppins"/>
              </a:rPr>
              <a:t>ShareAlike </a:t>
            </a:r>
            <a:r>
              <a:rPr b="0" i="0" lang="en-MY" sz="1600" u="none" cap="none" strike="noStrike">
                <a:solidFill>
                  <a:schemeClr val="dk1"/>
                </a:solidFill>
                <a:latin typeface="Poppins Light"/>
                <a:ea typeface="Poppins Light"/>
                <a:cs typeface="Poppins Light"/>
                <a:sym typeface="Poppins Light"/>
              </a:rPr>
              <a:t>— If you remix, transform, or build upon the material, you must distribute your contributions under the same license as the original.</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100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45720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45720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p:txBody>
      </p:sp>
      <p:sp>
        <p:nvSpPr>
          <p:cNvPr id="193" name="Google Shape;193;g36dd45725c0_0_0"/>
          <p:cNvSpPr txBox="1"/>
          <p:nvPr/>
        </p:nvSpPr>
        <p:spPr>
          <a:xfrm>
            <a:off x="3561875" y="-1250"/>
            <a:ext cx="2767200" cy="571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MY" sz="1800" u="sng" cap="none" strike="noStrike">
                <a:solidFill>
                  <a:srgbClr val="0097A7"/>
                </a:solidFill>
                <a:latin typeface="Poppins"/>
                <a:ea typeface="Poppins"/>
                <a:cs typeface="Poppins"/>
                <a:sym typeface="Poppins"/>
                <a:hlinkClick r:id="rId5">
                  <a:extLst>
                    <a:ext uri="{A12FA001-AC4F-418D-AE19-62706E023703}">
                      <ahyp:hlinkClr val="tx"/>
                    </a:ext>
                  </a:extLst>
                </a:hlinkClick>
              </a:rPr>
              <a:t>License Deed</a:t>
            </a:r>
            <a:endParaRPr b="0" i="0" sz="1800" u="none" cap="none" strike="noStrike">
              <a:solidFill>
                <a:srgbClr val="0097A7"/>
              </a:solidFill>
              <a:latin typeface="Poppins"/>
              <a:ea typeface="Poppins"/>
              <a:cs typeface="Poppins"/>
              <a:sym typeface="Poppi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pic>
        <p:nvPicPr>
          <p:cNvPr id="198" name="Google Shape;198;g36dd45725c0_0_8"/>
          <p:cNvPicPr preferRelativeResize="0"/>
          <p:nvPr/>
        </p:nvPicPr>
        <p:blipFill rotWithShape="1">
          <a:blip r:embed="rId3">
            <a:alphaModFix/>
          </a:blip>
          <a:srcRect b="0" l="0" r="0" t="0"/>
          <a:stretch/>
        </p:blipFill>
        <p:spPr>
          <a:xfrm>
            <a:off x="0" y="0"/>
            <a:ext cx="3322650" cy="5143500"/>
          </a:xfrm>
          <a:prstGeom prst="rect">
            <a:avLst/>
          </a:prstGeom>
          <a:noFill/>
          <a:ln>
            <a:noFill/>
          </a:ln>
        </p:spPr>
      </p:pic>
      <p:sp>
        <p:nvSpPr>
          <p:cNvPr id="199" name="Google Shape;199;g36dd45725c0_0_8"/>
          <p:cNvSpPr txBox="1"/>
          <p:nvPr/>
        </p:nvSpPr>
        <p:spPr>
          <a:xfrm>
            <a:off x="237300" y="968275"/>
            <a:ext cx="3150300" cy="849600"/>
          </a:xfrm>
          <a:prstGeom prst="rect">
            <a:avLst/>
          </a:prstGeom>
          <a:noFill/>
          <a:ln>
            <a:noFill/>
          </a:ln>
        </p:spPr>
        <p:txBody>
          <a:bodyPr anchorCtr="0" anchor="t" bIns="91425" lIns="91425" spcFirstLastPara="1" rIns="91425" wrap="square" tIns="91425">
            <a:spAutoFit/>
          </a:bodyPr>
          <a:lstStyle/>
          <a:p>
            <a:pPr indent="0" lvl="0" marL="0" rtl="0" algn="l">
              <a:lnSpc>
                <a:spcPct val="80000"/>
              </a:lnSpc>
              <a:spcBef>
                <a:spcPts val="0"/>
              </a:spcBef>
              <a:spcAft>
                <a:spcPts val="0"/>
              </a:spcAft>
              <a:buClr>
                <a:schemeClr val="dk1"/>
              </a:buClr>
              <a:buSzPts val="1100"/>
              <a:buFont typeface="Arial"/>
              <a:buNone/>
            </a:pPr>
            <a:r>
              <a:rPr b="1" lang="en-MY" sz="2700">
                <a:solidFill>
                  <a:srgbClr val="FFFFFF"/>
                </a:solidFill>
                <a:latin typeface="Poppins"/>
                <a:ea typeface="Poppins"/>
                <a:cs typeface="Poppins"/>
                <a:sym typeface="Poppins"/>
              </a:rPr>
              <a:t>License Declaration</a:t>
            </a:r>
            <a:endParaRPr b="1" sz="2700">
              <a:solidFill>
                <a:srgbClr val="FFFFFF"/>
              </a:solidFill>
              <a:latin typeface="Poppins"/>
              <a:ea typeface="Poppins"/>
              <a:cs typeface="Poppins"/>
              <a:sym typeface="Poppins"/>
            </a:endParaRPr>
          </a:p>
        </p:txBody>
      </p:sp>
      <p:pic>
        <p:nvPicPr>
          <p:cNvPr id="200" name="Google Shape;200;g36dd45725c0_0_8"/>
          <p:cNvPicPr preferRelativeResize="0"/>
          <p:nvPr/>
        </p:nvPicPr>
        <p:blipFill rotWithShape="1">
          <a:blip r:embed="rId4">
            <a:alphaModFix/>
          </a:blip>
          <a:srcRect b="0" l="0" r="0" t="0"/>
          <a:stretch/>
        </p:blipFill>
        <p:spPr>
          <a:xfrm>
            <a:off x="315468" y="350184"/>
            <a:ext cx="2326988" cy="357206"/>
          </a:xfrm>
          <a:prstGeom prst="rect">
            <a:avLst/>
          </a:prstGeom>
          <a:noFill/>
          <a:ln>
            <a:noFill/>
          </a:ln>
        </p:spPr>
      </p:pic>
      <p:sp>
        <p:nvSpPr>
          <p:cNvPr id="201" name="Google Shape;201;g36dd45725c0_0_8"/>
          <p:cNvSpPr txBox="1"/>
          <p:nvPr/>
        </p:nvSpPr>
        <p:spPr>
          <a:xfrm>
            <a:off x="3505200" y="185625"/>
            <a:ext cx="5671800" cy="3849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1200"/>
              </a:spcBef>
              <a:spcAft>
                <a:spcPts val="0"/>
              </a:spcAft>
              <a:buNone/>
            </a:pPr>
            <a:r>
              <a:t/>
            </a:r>
            <a:endParaRPr b="0" i="0" sz="1300" u="none" cap="none" strike="noStrike">
              <a:solidFill>
                <a:schemeClr val="dk2"/>
              </a:solidFill>
              <a:latin typeface="Poppins"/>
              <a:ea typeface="Poppins"/>
              <a:cs typeface="Poppins"/>
              <a:sym typeface="Poppins"/>
            </a:endParaRPr>
          </a:p>
        </p:txBody>
      </p:sp>
      <p:pic>
        <p:nvPicPr>
          <p:cNvPr id="202" name="Google Shape;202;g36dd45725c0_0_8"/>
          <p:cNvPicPr preferRelativeResize="0"/>
          <p:nvPr/>
        </p:nvPicPr>
        <p:blipFill rotWithShape="1">
          <a:blip r:embed="rId5">
            <a:alphaModFix/>
          </a:blip>
          <a:srcRect b="216129" l="18980" r="-18980" t="-216129"/>
          <a:stretch/>
        </p:blipFill>
        <p:spPr>
          <a:xfrm>
            <a:off x="-297025" y="673503"/>
            <a:ext cx="9143999" cy="1106744"/>
          </a:xfrm>
          <a:prstGeom prst="rect">
            <a:avLst/>
          </a:prstGeom>
          <a:noFill/>
          <a:ln>
            <a:noFill/>
          </a:ln>
        </p:spPr>
      </p:pic>
      <p:sp>
        <p:nvSpPr>
          <p:cNvPr id="203" name="Google Shape;203;g36dd45725c0_0_8"/>
          <p:cNvSpPr txBox="1"/>
          <p:nvPr/>
        </p:nvSpPr>
        <p:spPr>
          <a:xfrm>
            <a:off x="3505200" y="968275"/>
            <a:ext cx="5534400" cy="2077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lang="en-MY" sz="1800">
                <a:solidFill>
                  <a:schemeClr val="dk1"/>
                </a:solidFill>
                <a:latin typeface="Poppins"/>
                <a:ea typeface="Poppins"/>
                <a:cs typeface="Poppins"/>
                <a:sym typeface="Poppins"/>
              </a:rPr>
              <a:t>2021 Quest International University </a:t>
            </a:r>
            <a:r>
              <a:rPr i="1" lang="en-MY" sz="1800" u="sng">
                <a:solidFill>
                  <a:schemeClr val="hlink"/>
                </a:solidFill>
                <a:latin typeface="Poppins"/>
                <a:ea typeface="Poppins"/>
                <a:cs typeface="Poppins"/>
                <a:sym typeface="Poppins"/>
                <a:hlinkClick r:id="rId6"/>
              </a:rPr>
              <a:t>Rubric Development</a:t>
            </a:r>
            <a:r>
              <a:rPr lang="en-MY" sz="1800">
                <a:solidFill>
                  <a:schemeClr val="accent1"/>
                </a:solidFill>
                <a:latin typeface="Poppins"/>
                <a:ea typeface="Poppins"/>
                <a:cs typeface="Poppins"/>
                <a:sym typeface="Poppins"/>
              </a:rPr>
              <a:t>, </a:t>
            </a:r>
            <a:r>
              <a:rPr lang="en-MY" sz="1800">
                <a:solidFill>
                  <a:schemeClr val="dk1"/>
                </a:solidFill>
                <a:latin typeface="Poppins"/>
                <a:ea typeface="Poppins"/>
                <a:cs typeface="Poppins"/>
                <a:sym typeface="Poppins"/>
              </a:rPr>
              <a:t>Tina Lim</a:t>
            </a:r>
            <a:r>
              <a:rPr lang="en-MY" sz="1800">
                <a:solidFill>
                  <a:schemeClr val="dk1"/>
                </a:solidFill>
                <a:latin typeface="Poppins"/>
                <a:ea typeface="Poppins"/>
                <a:cs typeface="Poppins"/>
                <a:sym typeface="Poppins"/>
              </a:rPr>
              <a:t>. Except where otherwise noted, this work is licensed under the terms of the</a:t>
            </a:r>
            <a:r>
              <a:rPr i="0" lang="en-MY" sz="1800" u="none" cap="none" strike="noStrike">
                <a:solidFill>
                  <a:schemeClr val="dk2"/>
                </a:solidFill>
                <a:latin typeface="Poppins"/>
                <a:ea typeface="Poppins"/>
                <a:cs typeface="Poppins"/>
                <a:sym typeface="Poppins"/>
                <a:extLst>
                  <a:ext uri="http://customooxmlschemas.google.com/">
                    <go:slidesCustomData xmlns:go="http://customooxmlschemas.google.com/" textRoundtripDataId="0"/>
                  </a:ext>
                </a:extLst>
              </a:rPr>
              <a:t> </a:t>
            </a:r>
            <a:r>
              <a:rPr i="0" lang="en-MY" sz="1800" u="sng" cap="none" strike="noStrike">
                <a:solidFill>
                  <a:schemeClr val="hlink"/>
                </a:solidFill>
                <a:latin typeface="Poppins"/>
                <a:ea typeface="Poppins"/>
                <a:cs typeface="Poppins"/>
                <a:sym typeface="Poppins"/>
                <a:hlinkClick r:id="rId7"/>
                <a:extLst>
                  <a:ext uri="http://customooxmlschemas.google.com/">
                    <go:slidesCustomData xmlns:go="http://customooxmlschemas.google.com/" textRoundtripDataId="1"/>
                  </a:ext>
                </a:extLst>
              </a:rPr>
              <a:t>Creative Commons Attribution 4.0 International License</a:t>
            </a:r>
            <a:endParaRPr i="0" sz="1800" u="none" cap="none" strike="noStrike">
              <a:solidFill>
                <a:schemeClr val="dk2"/>
              </a:solidFill>
              <a:latin typeface="Poppins"/>
              <a:ea typeface="Poppins"/>
              <a:cs typeface="Poppins"/>
              <a:sym typeface="Poppins"/>
            </a:endParaRPr>
          </a:p>
          <a:p>
            <a:pPr indent="0" lvl="0" marL="0" marR="0" rtl="0" algn="just">
              <a:lnSpc>
                <a:spcPct val="100000"/>
              </a:lnSpc>
              <a:spcBef>
                <a:spcPts val="0"/>
              </a:spcBef>
              <a:spcAft>
                <a:spcPts val="0"/>
              </a:spcAft>
              <a:buClr>
                <a:srgbClr val="000000"/>
              </a:buClr>
              <a:buSzPts val="1800"/>
              <a:buFont typeface="Arial"/>
              <a:buNone/>
            </a:pPr>
            <a:r>
              <a:t/>
            </a:r>
            <a:endParaRPr i="0" sz="1800" u="none" cap="none" strike="noStrike">
              <a:solidFill>
                <a:schemeClr val="dk2"/>
              </a:solidFill>
              <a:latin typeface="Poppins"/>
              <a:ea typeface="Poppins"/>
              <a:cs typeface="Poppins"/>
              <a:sym typeface="Poppi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pic>
        <p:nvPicPr>
          <p:cNvPr id="208" name="Google Shape;208;g36dd45725c0_0_17"/>
          <p:cNvPicPr preferRelativeResize="0"/>
          <p:nvPr/>
        </p:nvPicPr>
        <p:blipFill rotWithShape="1">
          <a:blip r:embed="rId3">
            <a:alphaModFix/>
          </a:blip>
          <a:srcRect b="0" l="0" r="0" t="0"/>
          <a:stretch/>
        </p:blipFill>
        <p:spPr>
          <a:xfrm>
            <a:off x="0" y="0"/>
            <a:ext cx="3322650" cy="5143500"/>
          </a:xfrm>
          <a:prstGeom prst="rect">
            <a:avLst/>
          </a:prstGeom>
          <a:noFill/>
          <a:ln>
            <a:noFill/>
          </a:ln>
        </p:spPr>
      </p:pic>
      <p:sp>
        <p:nvSpPr>
          <p:cNvPr id="209" name="Google Shape;209;g36dd45725c0_0_17"/>
          <p:cNvSpPr txBox="1"/>
          <p:nvPr/>
        </p:nvSpPr>
        <p:spPr>
          <a:xfrm>
            <a:off x="237300" y="968275"/>
            <a:ext cx="3150300" cy="849600"/>
          </a:xfrm>
          <a:prstGeom prst="rect">
            <a:avLst/>
          </a:prstGeom>
          <a:noFill/>
          <a:ln>
            <a:noFill/>
          </a:ln>
        </p:spPr>
        <p:txBody>
          <a:bodyPr anchorCtr="0" anchor="t" bIns="91425" lIns="91425" spcFirstLastPara="1" rIns="91425" wrap="square" tIns="91425">
            <a:spAutoFit/>
          </a:bodyPr>
          <a:lstStyle/>
          <a:p>
            <a:pPr indent="0" lvl="0" marL="0" rtl="0" algn="l">
              <a:lnSpc>
                <a:spcPct val="80000"/>
              </a:lnSpc>
              <a:spcBef>
                <a:spcPts val="0"/>
              </a:spcBef>
              <a:spcAft>
                <a:spcPts val="0"/>
              </a:spcAft>
              <a:buClr>
                <a:schemeClr val="dk1"/>
              </a:buClr>
              <a:buSzPts val="1100"/>
              <a:buFont typeface="Arial"/>
              <a:buNone/>
            </a:pPr>
            <a:r>
              <a:rPr b="1" lang="en-MY" sz="2700">
                <a:solidFill>
                  <a:srgbClr val="FFFFFF"/>
                </a:solidFill>
                <a:latin typeface="Poppins"/>
                <a:ea typeface="Poppins"/>
                <a:cs typeface="Poppins"/>
                <a:sym typeface="Poppins"/>
              </a:rPr>
              <a:t>Attribution Statement</a:t>
            </a:r>
            <a:endParaRPr b="1" sz="2700">
              <a:solidFill>
                <a:srgbClr val="FFFFFF"/>
              </a:solidFill>
              <a:latin typeface="Poppins"/>
              <a:ea typeface="Poppins"/>
              <a:cs typeface="Poppins"/>
              <a:sym typeface="Poppins"/>
            </a:endParaRPr>
          </a:p>
        </p:txBody>
      </p:sp>
      <p:pic>
        <p:nvPicPr>
          <p:cNvPr id="210" name="Google Shape;210;g36dd45725c0_0_17"/>
          <p:cNvPicPr preferRelativeResize="0"/>
          <p:nvPr/>
        </p:nvPicPr>
        <p:blipFill rotWithShape="1">
          <a:blip r:embed="rId4">
            <a:alphaModFix/>
          </a:blip>
          <a:srcRect b="0" l="0" r="0" t="0"/>
          <a:stretch/>
        </p:blipFill>
        <p:spPr>
          <a:xfrm>
            <a:off x="315468" y="350184"/>
            <a:ext cx="2326988" cy="357206"/>
          </a:xfrm>
          <a:prstGeom prst="rect">
            <a:avLst/>
          </a:prstGeom>
          <a:noFill/>
          <a:ln>
            <a:noFill/>
          </a:ln>
        </p:spPr>
      </p:pic>
      <p:sp>
        <p:nvSpPr>
          <p:cNvPr id="211" name="Google Shape;211;g36dd45725c0_0_17"/>
          <p:cNvSpPr txBox="1"/>
          <p:nvPr/>
        </p:nvSpPr>
        <p:spPr>
          <a:xfrm>
            <a:off x="3646950" y="570525"/>
            <a:ext cx="5388300" cy="35094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800"/>
              <a:buFont typeface="Arial"/>
              <a:buNone/>
            </a:pPr>
            <a:r>
              <a:rPr lang="en-MY" sz="1800">
                <a:solidFill>
                  <a:schemeClr val="dk1"/>
                </a:solidFill>
                <a:latin typeface="Poppins"/>
                <a:ea typeface="Poppins"/>
                <a:cs typeface="Poppins"/>
                <a:sym typeface="Poppins"/>
              </a:rPr>
              <a:t>If you have modified or adapted this OER, explicitly state that your version is an adaptation or derivative, and </a:t>
            </a:r>
            <a:r>
              <a:rPr lang="en-MY" sz="1800">
                <a:solidFill>
                  <a:schemeClr val="dk1"/>
                </a:solidFill>
                <a:highlight>
                  <a:srgbClr val="FFFF00"/>
                </a:highlight>
                <a:latin typeface="Poppins"/>
                <a:ea typeface="Poppins"/>
                <a:cs typeface="Poppins"/>
                <a:sym typeface="Poppins"/>
              </a:rPr>
              <a:t>optionally describe the nature of your changes.</a:t>
            </a:r>
            <a:endParaRPr sz="1800">
              <a:solidFill>
                <a:schemeClr val="dk1"/>
              </a:solidFill>
              <a:highlight>
                <a:srgbClr val="FFFF00"/>
              </a:highlight>
              <a:latin typeface="Poppins"/>
              <a:ea typeface="Poppins"/>
              <a:cs typeface="Poppins"/>
              <a:sym typeface="Poppins"/>
            </a:endParaRPr>
          </a:p>
          <a:p>
            <a:pPr indent="0" lvl="0" marL="0" marR="0" rtl="0" algn="just">
              <a:lnSpc>
                <a:spcPct val="100000"/>
              </a:lnSpc>
              <a:spcBef>
                <a:spcPts val="0"/>
              </a:spcBef>
              <a:spcAft>
                <a:spcPts val="0"/>
              </a:spcAft>
              <a:buClr>
                <a:srgbClr val="000000"/>
              </a:buClr>
              <a:buSzPts val="1800"/>
              <a:buFont typeface="Arial"/>
              <a:buNone/>
            </a:pPr>
            <a:r>
              <a:t/>
            </a:r>
            <a:endParaRPr sz="1800">
              <a:solidFill>
                <a:schemeClr val="dk1"/>
              </a:solidFill>
              <a:latin typeface="Poppins"/>
              <a:ea typeface="Poppins"/>
              <a:cs typeface="Poppins"/>
              <a:sym typeface="Poppins"/>
            </a:endParaRPr>
          </a:p>
          <a:p>
            <a:pPr indent="0" lvl="0" marL="0" marR="0" rtl="0" algn="just">
              <a:lnSpc>
                <a:spcPct val="100000"/>
              </a:lnSpc>
              <a:spcBef>
                <a:spcPts val="0"/>
              </a:spcBef>
              <a:spcAft>
                <a:spcPts val="0"/>
              </a:spcAft>
              <a:buClr>
                <a:srgbClr val="000000"/>
              </a:buClr>
              <a:buSzPts val="1800"/>
              <a:buFont typeface="Arial"/>
              <a:buNone/>
            </a:pPr>
            <a:r>
              <a:rPr lang="en-MY" sz="1800">
                <a:solidFill>
                  <a:schemeClr val="dk1"/>
                </a:solidFill>
                <a:latin typeface="Poppins"/>
                <a:ea typeface="Poppins"/>
                <a:cs typeface="Poppins"/>
                <a:sym typeface="Poppins"/>
              </a:rPr>
              <a:t>Example:</a:t>
            </a:r>
            <a:endParaRPr sz="1800">
              <a:solidFill>
                <a:schemeClr val="dk1"/>
              </a:solidFill>
              <a:latin typeface="Poppins"/>
              <a:ea typeface="Poppins"/>
              <a:cs typeface="Poppins"/>
              <a:sym typeface="Poppins"/>
            </a:endParaRPr>
          </a:p>
          <a:p>
            <a:pPr indent="0" lvl="0" marL="0" marR="0" rtl="0" algn="just">
              <a:lnSpc>
                <a:spcPct val="100000"/>
              </a:lnSpc>
              <a:spcBef>
                <a:spcPts val="0"/>
              </a:spcBef>
              <a:spcAft>
                <a:spcPts val="0"/>
              </a:spcAft>
              <a:buClr>
                <a:srgbClr val="000000"/>
              </a:buClr>
              <a:buSzPts val="1800"/>
              <a:buFont typeface="Arial"/>
              <a:buNone/>
            </a:pPr>
            <a:r>
              <a:t/>
            </a:r>
            <a:endParaRPr sz="1800">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800"/>
              <a:buFont typeface="Arial"/>
              <a:buNone/>
            </a:pPr>
            <a:r>
              <a:rPr lang="en-MY" sz="1800">
                <a:solidFill>
                  <a:schemeClr val="dk1"/>
                </a:solidFill>
                <a:latin typeface="Poppins"/>
                <a:ea typeface="Poppins"/>
                <a:cs typeface="Poppins"/>
                <a:sym typeface="Poppins"/>
              </a:rPr>
              <a:t>This slide is adapted from </a:t>
            </a:r>
            <a:r>
              <a:rPr i="1" lang="en-MY" sz="1800" u="sng">
                <a:solidFill>
                  <a:schemeClr val="hlink"/>
                </a:solidFill>
                <a:latin typeface="Poppins"/>
                <a:ea typeface="Poppins"/>
                <a:cs typeface="Poppins"/>
                <a:sym typeface="Poppins"/>
                <a:hlinkClick r:id="rId5"/>
              </a:rPr>
              <a:t>Rubric Development</a:t>
            </a:r>
            <a:r>
              <a:rPr lang="en-MY" sz="1800">
                <a:solidFill>
                  <a:schemeClr val="accent1"/>
                </a:solidFill>
                <a:latin typeface="Poppins"/>
                <a:ea typeface="Poppins"/>
                <a:cs typeface="Poppins"/>
                <a:sym typeface="Poppins"/>
              </a:rPr>
              <a:t> </a:t>
            </a:r>
            <a:r>
              <a:rPr lang="en-MY" sz="1800">
                <a:solidFill>
                  <a:schemeClr val="dk1"/>
                </a:solidFill>
                <a:latin typeface="Poppins"/>
                <a:ea typeface="Poppins"/>
                <a:cs typeface="Poppins"/>
                <a:sym typeface="Poppins"/>
              </a:rPr>
              <a:t>by Tina Lim, licensed under a Creative Commons Attribution 4.0 International License (</a:t>
            </a:r>
            <a:r>
              <a:rPr lang="en-MY" sz="1800" u="sng">
                <a:solidFill>
                  <a:srgbClr val="0097A7"/>
                </a:solidFill>
                <a:latin typeface="Poppins"/>
                <a:ea typeface="Poppins"/>
                <a:cs typeface="Poppins"/>
                <a:sym typeface="Poppins"/>
                <a:hlinkClick r:id="rId6">
                  <a:extLst>
                    <a:ext uri="{A12FA001-AC4F-418D-AE19-62706E023703}">
                      <ahyp:hlinkClr val="tx"/>
                    </a:ext>
                  </a:extLst>
                </a:hlinkClick>
              </a:rPr>
              <a:t>CC BY-NC-SA</a:t>
            </a:r>
            <a:r>
              <a:rPr lang="en-MY" sz="1800">
                <a:solidFill>
                  <a:schemeClr val="dk1"/>
                </a:solidFill>
                <a:latin typeface="Poppins"/>
                <a:ea typeface="Poppins"/>
                <a:cs typeface="Poppins"/>
                <a:sym typeface="Poppins"/>
              </a:rPr>
              <a:t>). </a:t>
            </a:r>
            <a:r>
              <a:rPr lang="en-MY" sz="1800">
                <a:solidFill>
                  <a:schemeClr val="dk1"/>
                </a:solidFill>
                <a:highlight>
                  <a:srgbClr val="FFFF00"/>
                </a:highlight>
                <a:latin typeface="Poppins"/>
                <a:ea typeface="Poppins"/>
                <a:cs typeface="Poppins"/>
                <a:sym typeface="Poppins"/>
              </a:rPr>
              <a:t>Changes include …</a:t>
            </a:r>
            <a:endParaRPr i="0" sz="1800" u="none" cap="none" strike="noStrike">
              <a:solidFill>
                <a:schemeClr val="dk1"/>
              </a:solidFill>
              <a:highlight>
                <a:srgbClr val="FFFF00"/>
              </a:highlight>
              <a:latin typeface="Poppins"/>
              <a:ea typeface="Poppins"/>
              <a:cs typeface="Poppins"/>
              <a:sym typeface="Poppins"/>
            </a:endParaRPr>
          </a:p>
        </p:txBody>
      </p:sp>
      <p:sp>
        <p:nvSpPr>
          <p:cNvPr id="212" name="Google Shape;212;g36dd45725c0_0_17"/>
          <p:cNvSpPr txBox="1"/>
          <p:nvPr/>
        </p:nvSpPr>
        <p:spPr>
          <a:xfrm>
            <a:off x="3505200" y="185625"/>
            <a:ext cx="5671800" cy="3849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1200"/>
              </a:spcBef>
              <a:spcAft>
                <a:spcPts val="0"/>
              </a:spcAft>
              <a:buNone/>
            </a:pPr>
            <a:r>
              <a:t/>
            </a:r>
            <a:endParaRPr b="0" i="0" sz="1300" u="none" cap="none" strike="noStrike">
              <a:solidFill>
                <a:schemeClr val="dk2"/>
              </a:solidFill>
              <a:latin typeface="Poppins"/>
              <a:ea typeface="Poppins"/>
              <a:cs typeface="Poppins"/>
              <a:sym typeface="Poppins"/>
            </a:endParaRPr>
          </a:p>
        </p:txBody>
      </p:sp>
      <p:pic>
        <p:nvPicPr>
          <p:cNvPr id="213" name="Google Shape;213;g36dd45725c0_0_17"/>
          <p:cNvPicPr preferRelativeResize="0"/>
          <p:nvPr/>
        </p:nvPicPr>
        <p:blipFill rotWithShape="1">
          <a:blip r:embed="rId7">
            <a:alphaModFix/>
          </a:blip>
          <a:srcRect b="216129" l="18980" r="-18980" t="-216129"/>
          <a:stretch/>
        </p:blipFill>
        <p:spPr>
          <a:xfrm>
            <a:off x="-297025" y="673503"/>
            <a:ext cx="9143999" cy="110674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pic>
        <p:nvPicPr>
          <p:cNvPr id="218" name="Google Shape;218;g36dd45725c0_0_26"/>
          <p:cNvPicPr preferRelativeResize="0"/>
          <p:nvPr/>
        </p:nvPicPr>
        <p:blipFill rotWithShape="1">
          <a:blip r:embed="rId3">
            <a:alphaModFix/>
          </a:blip>
          <a:srcRect b="0" l="0" r="0" t="0"/>
          <a:stretch/>
        </p:blipFill>
        <p:spPr>
          <a:xfrm>
            <a:off x="0" y="0"/>
            <a:ext cx="3322650" cy="5143500"/>
          </a:xfrm>
          <a:prstGeom prst="rect">
            <a:avLst/>
          </a:prstGeom>
          <a:noFill/>
          <a:ln>
            <a:noFill/>
          </a:ln>
        </p:spPr>
      </p:pic>
      <p:sp>
        <p:nvSpPr>
          <p:cNvPr id="219" name="Google Shape;219;g36dd45725c0_0_26"/>
          <p:cNvSpPr txBox="1"/>
          <p:nvPr/>
        </p:nvSpPr>
        <p:spPr>
          <a:xfrm>
            <a:off x="237300" y="968275"/>
            <a:ext cx="3150300" cy="517200"/>
          </a:xfrm>
          <a:prstGeom prst="rect">
            <a:avLst/>
          </a:prstGeom>
          <a:noFill/>
          <a:ln>
            <a:noFill/>
          </a:ln>
        </p:spPr>
        <p:txBody>
          <a:bodyPr anchorCtr="0" anchor="t" bIns="91425" lIns="91425" spcFirstLastPara="1" rIns="91425" wrap="square" tIns="91425">
            <a:spAutoFit/>
          </a:bodyPr>
          <a:lstStyle/>
          <a:p>
            <a:pPr indent="0" lvl="0" marL="0" marR="0" rtl="0" algn="l">
              <a:lnSpc>
                <a:spcPct val="80000"/>
              </a:lnSpc>
              <a:spcBef>
                <a:spcPts val="0"/>
              </a:spcBef>
              <a:spcAft>
                <a:spcPts val="0"/>
              </a:spcAft>
              <a:buClr>
                <a:srgbClr val="000000"/>
              </a:buClr>
              <a:buSzPts val="3200"/>
              <a:buFont typeface="Arial"/>
              <a:buNone/>
            </a:pPr>
            <a:r>
              <a:rPr b="1" i="0" lang="en-MY" sz="2700" u="none" cap="none" strike="noStrike">
                <a:solidFill>
                  <a:srgbClr val="FFFFFF"/>
                </a:solidFill>
                <a:latin typeface="Poppins"/>
                <a:ea typeface="Poppins"/>
                <a:cs typeface="Poppins"/>
                <a:sym typeface="Poppins"/>
              </a:rPr>
              <a:t>Disclaimer</a:t>
            </a:r>
            <a:endParaRPr b="1" i="0" sz="1200" u="none" cap="none" strike="noStrike">
              <a:solidFill>
                <a:srgbClr val="000000"/>
              </a:solidFill>
              <a:latin typeface="Century Gothic"/>
              <a:ea typeface="Century Gothic"/>
              <a:cs typeface="Century Gothic"/>
              <a:sym typeface="Century Gothic"/>
            </a:endParaRPr>
          </a:p>
        </p:txBody>
      </p:sp>
      <p:pic>
        <p:nvPicPr>
          <p:cNvPr id="220" name="Google Shape;220;g36dd45725c0_0_26"/>
          <p:cNvPicPr preferRelativeResize="0"/>
          <p:nvPr/>
        </p:nvPicPr>
        <p:blipFill rotWithShape="1">
          <a:blip r:embed="rId4">
            <a:alphaModFix/>
          </a:blip>
          <a:srcRect b="0" l="0" r="0" t="0"/>
          <a:stretch/>
        </p:blipFill>
        <p:spPr>
          <a:xfrm>
            <a:off x="315468" y="350184"/>
            <a:ext cx="2326988" cy="357206"/>
          </a:xfrm>
          <a:prstGeom prst="rect">
            <a:avLst/>
          </a:prstGeom>
          <a:noFill/>
          <a:ln>
            <a:noFill/>
          </a:ln>
        </p:spPr>
      </p:pic>
      <p:sp>
        <p:nvSpPr>
          <p:cNvPr id="221" name="Google Shape;221;g36dd45725c0_0_26"/>
          <p:cNvSpPr txBox="1"/>
          <p:nvPr/>
        </p:nvSpPr>
        <p:spPr>
          <a:xfrm>
            <a:off x="3772950" y="1276750"/>
            <a:ext cx="53883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22" name="Google Shape;222;g36dd45725c0_0_26"/>
          <p:cNvSpPr txBox="1"/>
          <p:nvPr/>
        </p:nvSpPr>
        <p:spPr>
          <a:xfrm>
            <a:off x="3322650" y="76200"/>
            <a:ext cx="5671800" cy="31401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Poppins"/>
              <a:ea typeface="Poppins"/>
              <a:cs typeface="Poppins"/>
              <a:sym typeface="Poppins"/>
            </a:endParaRPr>
          </a:p>
          <a:p>
            <a:pPr indent="-317500" lvl="0" marL="457200" marR="0" rtl="0" algn="just">
              <a:lnSpc>
                <a:spcPct val="100000"/>
              </a:lnSpc>
              <a:spcBef>
                <a:spcPts val="0"/>
              </a:spcBef>
              <a:spcAft>
                <a:spcPts val="0"/>
              </a:spcAft>
              <a:buClr>
                <a:schemeClr val="dk1"/>
              </a:buClr>
              <a:buSzPts val="1400"/>
              <a:buFont typeface="Poppins"/>
              <a:buChar char="●"/>
            </a:pPr>
            <a:r>
              <a:rPr b="0" i="0" lang="en-MY" sz="1400" u="none" cap="none" strike="noStrike">
                <a:solidFill>
                  <a:schemeClr val="dk1"/>
                </a:solidFill>
                <a:latin typeface="Poppins"/>
                <a:ea typeface="Poppins"/>
                <a:cs typeface="Poppins"/>
                <a:sym typeface="Poppins"/>
              </a:rPr>
              <a:t>The materials provided in this institutional Open Educational Resource (iOER) are intended solely for educational and training (Learning &amp; Development) purposes. Quest International University assumes no responsibility for any misuse, misinterpretation, or unintended application of the content. The views and opinions expressed within these materials are those of the individual authors and do not necessarily reflect the official stance or policy of Quest International University.</a:t>
            </a:r>
            <a:endParaRPr b="0" i="0" sz="1400" u="none" cap="none" strike="noStrike">
              <a:solidFill>
                <a:schemeClr val="dk1"/>
              </a:solidFill>
              <a:latin typeface="Poppins"/>
              <a:ea typeface="Poppins"/>
              <a:cs typeface="Poppins"/>
              <a:sym typeface="Poppins"/>
            </a:endParaRPr>
          </a:p>
          <a:p>
            <a:pPr indent="-317500" lvl="0" marL="457200" marR="0" rtl="0" algn="just">
              <a:lnSpc>
                <a:spcPct val="100000"/>
              </a:lnSpc>
              <a:spcBef>
                <a:spcPts val="1200"/>
              </a:spcBef>
              <a:spcAft>
                <a:spcPts val="0"/>
              </a:spcAft>
              <a:buClr>
                <a:schemeClr val="dk1"/>
              </a:buClr>
              <a:buSzPts val="1400"/>
              <a:buFont typeface="Poppins"/>
              <a:buChar char="●"/>
            </a:pPr>
            <a:r>
              <a:rPr b="0" i="0" lang="en-MY" sz="1400" u="none" cap="none" strike="noStrike">
                <a:solidFill>
                  <a:schemeClr val="dk1"/>
                </a:solidFill>
                <a:latin typeface="Poppins"/>
                <a:ea typeface="Poppins"/>
                <a:cs typeface="Poppins"/>
                <a:sym typeface="Poppins"/>
              </a:rPr>
              <a:t>No derivative works may use the name, logo, or official branding of Quest International University without prior written approval. </a:t>
            </a:r>
            <a:endParaRPr b="0" i="0" sz="1300" u="none" cap="none" strike="noStrike">
              <a:solidFill>
                <a:schemeClr val="dk2"/>
              </a:solidFill>
              <a:latin typeface="Poppins"/>
              <a:ea typeface="Poppins"/>
              <a:cs typeface="Poppins"/>
              <a:sym typeface="Poppins"/>
            </a:endParaRPr>
          </a:p>
        </p:txBody>
      </p:sp>
      <p:pic>
        <p:nvPicPr>
          <p:cNvPr id="223" name="Google Shape;223;g36dd45725c0_0_26"/>
          <p:cNvPicPr preferRelativeResize="0"/>
          <p:nvPr/>
        </p:nvPicPr>
        <p:blipFill rotWithShape="1">
          <a:blip r:embed="rId5">
            <a:alphaModFix/>
          </a:blip>
          <a:srcRect b="216129" l="18980" r="-18980" t="-216129"/>
          <a:stretch/>
        </p:blipFill>
        <p:spPr>
          <a:xfrm>
            <a:off x="-297025" y="673503"/>
            <a:ext cx="9143999" cy="1106744"/>
          </a:xfrm>
          <a:prstGeom prst="rect">
            <a:avLst/>
          </a:prstGeom>
          <a:noFill/>
          <a:ln>
            <a:noFill/>
          </a:ln>
        </p:spPr>
      </p:pic>
      <p:sp>
        <p:nvSpPr>
          <p:cNvPr id="224" name="Google Shape;224;g36dd45725c0_0_26"/>
          <p:cNvSpPr txBox="1"/>
          <p:nvPr/>
        </p:nvSpPr>
        <p:spPr>
          <a:xfrm>
            <a:off x="3489575" y="4309675"/>
            <a:ext cx="4877700" cy="357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MY" sz="1400" u="none" cap="none" strike="noStrike">
                <a:solidFill>
                  <a:schemeClr val="dk2"/>
                </a:solidFill>
                <a:latin typeface="Arial"/>
                <a:ea typeface="Arial"/>
                <a:cs typeface="Arial"/>
                <a:sym typeface="Arial"/>
              </a:rPr>
              <a:t>For any enquiries, kindly email Academic Affairs Division (AAD) at </a:t>
            </a:r>
            <a:r>
              <a:rPr b="0" i="0" lang="en-MY" sz="1400" u="sng" cap="none" strike="noStrike">
                <a:solidFill>
                  <a:schemeClr val="hlink"/>
                </a:solidFill>
                <a:latin typeface="Arial"/>
                <a:ea typeface="Arial"/>
                <a:cs typeface="Arial"/>
                <a:sym typeface="Arial"/>
                <a:hlinkClick r:id="rId6"/>
              </a:rPr>
              <a:t>aad@qiu.edu.my</a:t>
            </a:r>
            <a:endParaRPr b="0" i="0" sz="14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2" name="Shape 72"/>
        <p:cNvGrpSpPr/>
        <p:nvPr/>
      </p:nvGrpSpPr>
      <p:grpSpPr>
        <a:xfrm>
          <a:off x="0" y="0"/>
          <a:ext cx="0" cy="0"/>
          <a:chOff x="0" y="0"/>
          <a:chExt cx="0" cy="0"/>
        </a:xfrm>
      </p:grpSpPr>
      <p:pic>
        <p:nvPicPr>
          <p:cNvPr id="73" name="Google Shape;73;g34ba26c7e9c_1_1167"/>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74" name="Google Shape;74;g34ba26c7e9c_1_1167"/>
          <p:cNvSpPr txBox="1"/>
          <p:nvPr/>
        </p:nvSpPr>
        <p:spPr>
          <a:xfrm>
            <a:off x="3913650" y="0"/>
            <a:ext cx="48696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rgbClr val="000000"/>
              </a:buClr>
              <a:buSzPts val="2300"/>
              <a:buFont typeface="Arial"/>
              <a:buNone/>
            </a:pPr>
            <a:r>
              <a:rPr b="1" lang="en-MY" sz="2300">
                <a:solidFill>
                  <a:schemeClr val="lt1"/>
                </a:solidFill>
                <a:latin typeface="Poppins"/>
                <a:ea typeface="Poppins"/>
                <a:cs typeface="Poppins"/>
                <a:sym typeface="Poppins"/>
              </a:rPr>
              <a:t>What is a rubric?</a:t>
            </a:r>
            <a:endParaRPr b="1" i="0" sz="2600" u="none" cap="none" strike="noStrike">
              <a:solidFill>
                <a:schemeClr val="lt1"/>
              </a:solidFill>
              <a:latin typeface="Poppins"/>
              <a:ea typeface="Poppins"/>
              <a:cs typeface="Poppins"/>
              <a:sym typeface="Poppins"/>
            </a:endParaRPr>
          </a:p>
        </p:txBody>
      </p:sp>
      <p:sp>
        <p:nvSpPr>
          <p:cNvPr id="75" name="Google Shape;75;g34ba26c7e9c_1_1167"/>
          <p:cNvSpPr txBox="1"/>
          <p:nvPr/>
        </p:nvSpPr>
        <p:spPr>
          <a:xfrm>
            <a:off x="442950" y="1167325"/>
            <a:ext cx="8004600" cy="2134500"/>
          </a:xfrm>
          <a:prstGeom prst="rect">
            <a:avLst/>
          </a:prstGeom>
          <a:noFill/>
          <a:ln>
            <a:noFill/>
          </a:ln>
        </p:spPr>
        <p:txBody>
          <a:bodyPr anchorCtr="0" anchor="t" bIns="91425" lIns="91425" spcFirstLastPara="1" rIns="91425" wrap="square" tIns="91425">
            <a:spAutoFit/>
          </a:bodyPr>
          <a:lstStyle/>
          <a:p>
            <a:pPr indent="-368300" lvl="0" marL="457200" rtl="0" algn="l">
              <a:spcBef>
                <a:spcPts val="0"/>
              </a:spcBef>
              <a:spcAft>
                <a:spcPts val="0"/>
              </a:spcAft>
              <a:buClr>
                <a:schemeClr val="dk1"/>
              </a:buClr>
              <a:buSzPts val="2200"/>
              <a:buFont typeface="Poppins"/>
              <a:buChar char="●"/>
            </a:pPr>
            <a:r>
              <a:rPr lang="en-MY" sz="2200">
                <a:solidFill>
                  <a:schemeClr val="dk1"/>
                </a:solidFill>
                <a:latin typeface="Poppins"/>
                <a:ea typeface="Poppins"/>
                <a:cs typeface="Poppins"/>
                <a:sym typeface="Poppins"/>
              </a:rPr>
              <a:t>A scoring guide</a:t>
            </a:r>
            <a:endParaRPr sz="2200">
              <a:solidFill>
                <a:schemeClr val="dk1"/>
              </a:solidFill>
              <a:latin typeface="Poppins"/>
              <a:ea typeface="Poppins"/>
              <a:cs typeface="Poppins"/>
              <a:sym typeface="Poppins"/>
            </a:endParaRPr>
          </a:p>
          <a:p>
            <a:pPr indent="-368300" lvl="0" marL="457200" rtl="0" algn="l">
              <a:spcBef>
                <a:spcPts val="1000"/>
              </a:spcBef>
              <a:spcAft>
                <a:spcPts val="0"/>
              </a:spcAft>
              <a:buClr>
                <a:schemeClr val="dk1"/>
              </a:buClr>
              <a:buSzPts val="2200"/>
              <a:buFont typeface="Poppins"/>
              <a:buChar char="●"/>
            </a:pPr>
            <a:r>
              <a:rPr lang="en-MY" sz="2200">
                <a:solidFill>
                  <a:schemeClr val="dk1"/>
                </a:solidFill>
                <a:latin typeface="Poppins"/>
                <a:ea typeface="Poppins"/>
                <a:cs typeface="Poppins"/>
                <a:sym typeface="Poppins"/>
              </a:rPr>
              <a:t>Used to guide the rating of a student’s</a:t>
            </a:r>
            <a:endParaRPr sz="2200">
              <a:solidFill>
                <a:schemeClr val="dk1"/>
              </a:solidFill>
              <a:latin typeface="Poppins"/>
              <a:ea typeface="Poppins"/>
              <a:cs typeface="Poppins"/>
              <a:sym typeface="Poppins"/>
            </a:endParaRPr>
          </a:p>
          <a:p>
            <a:pPr indent="-368300" lvl="1" marL="914400" rtl="0" algn="l">
              <a:spcBef>
                <a:spcPts val="1000"/>
              </a:spcBef>
              <a:spcAft>
                <a:spcPts val="0"/>
              </a:spcAft>
              <a:buClr>
                <a:schemeClr val="dk1"/>
              </a:buClr>
              <a:buSzPts val="2200"/>
              <a:buFont typeface="Poppins"/>
              <a:buChar char="○"/>
            </a:pPr>
            <a:r>
              <a:rPr lang="en-MY" sz="2200">
                <a:solidFill>
                  <a:schemeClr val="dk1"/>
                </a:solidFill>
                <a:latin typeface="Poppins"/>
                <a:ea typeface="Poppins"/>
                <a:cs typeface="Poppins"/>
                <a:sym typeface="Poppins"/>
              </a:rPr>
              <a:t>Performance, (e.g. dance / oral presentation)</a:t>
            </a:r>
            <a:endParaRPr sz="2200">
              <a:solidFill>
                <a:schemeClr val="dk1"/>
              </a:solidFill>
              <a:latin typeface="Poppins"/>
              <a:ea typeface="Poppins"/>
              <a:cs typeface="Poppins"/>
              <a:sym typeface="Poppins"/>
            </a:endParaRPr>
          </a:p>
          <a:p>
            <a:pPr indent="-368300" lvl="1" marL="914400" rtl="0" algn="l">
              <a:spcBef>
                <a:spcPts val="0"/>
              </a:spcBef>
              <a:spcAft>
                <a:spcPts val="0"/>
              </a:spcAft>
              <a:buClr>
                <a:schemeClr val="dk1"/>
              </a:buClr>
              <a:buSzPts val="2200"/>
              <a:buFont typeface="Poppins"/>
              <a:buChar char="○"/>
            </a:pPr>
            <a:r>
              <a:rPr lang="en-MY" sz="2200">
                <a:solidFill>
                  <a:schemeClr val="dk1"/>
                </a:solidFill>
                <a:latin typeface="Poppins"/>
                <a:ea typeface="Poppins"/>
                <a:cs typeface="Poppins"/>
                <a:sym typeface="Poppins"/>
              </a:rPr>
              <a:t>Product, (e.g. report)</a:t>
            </a:r>
            <a:endParaRPr sz="2200">
              <a:solidFill>
                <a:schemeClr val="dk1"/>
              </a:solidFill>
              <a:latin typeface="Poppins"/>
              <a:ea typeface="Poppins"/>
              <a:cs typeface="Poppins"/>
              <a:sym typeface="Poppins"/>
            </a:endParaRPr>
          </a:p>
          <a:p>
            <a:pPr indent="-368300" lvl="1" marL="914400" rtl="0" algn="l">
              <a:spcBef>
                <a:spcPts val="0"/>
              </a:spcBef>
              <a:spcAft>
                <a:spcPts val="0"/>
              </a:spcAft>
              <a:buClr>
                <a:schemeClr val="dk1"/>
              </a:buClr>
              <a:buSzPts val="2200"/>
              <a:buFont typeface="Poppins"/>
              <a:buChar char="○"/>
            </a:pPr>
            <a:r>
              <a:rPr lang="en-MY" sz="2200">
                <a:solidFill>
                  <a:schemeClr val="dk1"/>
                </a:solidFill>
                <a:latin typeface="Poppins"/>
                <a:ea typeface="Poppins"/>
                <a:cs typeface="Poppins"/>
                <a:sym typeface="Poppins"/>
              </a:rPr>
              <a:t>Process (e.g. reflective journal)</a:t>
            </a:r>
            <a:endParaRPr sz="2200">
              <a:solidFill>
                <a:schemeClr val="dk1"/>
              </a:solidFill>
              <a:latin typeface="Poppins"/>
              <a:ea typeface="Poppins"/>
              <a:cs typeface="Poppins"/>
              <a:sym typeface="Poppi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0" name="Shape 80"/>
        <p:cNvGrpSpPr/>
        <p:nvPr/>
      </p:nvGrpSpPr>
      <p:grpSpPr>
        <a:xfrm>
          <a:off x="0" y="0"/>
          <a:ext cx="0" cy="0"/>
          <a:chOff x="0" y="0"/>
          <a:chExt cx="0" cy="0"/>
        </a:xfrm>
      </p:grpSpPr>
      <p:pic>
        <p:nvPicPr>
          <p:cNvPr id="81" name="Google Shape;81;g34f18fe2be2_0_3"/>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cxnSp>
        <p:nvCxnSpPr>
          <p:cNvPr id="82" name="Google Shape;82;g34f18fe2be2_0_3"/>
          <p:cNvCxnSpPr>
            <a:stCxn id="83" idx="2"/>
            <a:endCxn id="84" idx="0"/>
          </p:cNvCxnSpPr>
          <p:nvPr/>
        </p:nvCxnSpPr>
        <p:spPr>
          <a:xfrm flipH="1" rot="-5400000">
            <a:off x="5134450" y="1414400"/>
            <a:ext cx="1217700" cy="2314800"/>
          </a:xfrm>
          <a:prstGeom prst="bentConnector3">
            <a:avLst>
              <a:gd fmla="val 49996" name="adj1"/>
            </a:avLst>
          </a:prstGeom>
          <a:noFill/>
          <a:ln cap="flat" cmpd="sng" w="19050">
            <a:solidFill>
              <a:srgbClr val="C2C2C2"/>
            </a:solidFill>
            <a:prstDash val="solid"/>
            <a:miter lim="8000"/>
            <a:headEnd len="sm" w="sm" type="none"/>
            <a:tailEnd len="sm" w="sm" type="none"/>
          </a:ln>
        </p:spPr>
      </p:cxnSp>
      <p:cxnSp>
        <p:nvCxnSpPr>
          <p:cNvPr id="85" name="Google Shape;85;g34f18fe2be2_0_3"/>
          <p:cNvCxnSpPr>
            <a:stCxn id="86" idx="0"/>
            <a:endCxn id="83" idx="2"/>
          </p:cNvCxnSpPr>
          <p:nvPr/>
        </p:nvCxnSpPr>
        <p:spPr>
          <a:xfrm rot="-5400000">
            <a:off x="2805838" y="1400358"/>
            <a:ext cx="1217700" cy="2342700"/>
          </a:xfrm>
          <a:prstGeom prst="bentConnector3">
            <a:avLst>
              <a:gd fmla="val 49996" name="adj1"/>
            </a:avLst>
          </a:prstGeom>
          <a:noFill/>
          <a:ln cap="flat" cmpd="sng" w="19050">
            <a:solidFill>
              <a:srgbClr val="C2C2C2"/>
            </a:solidFill>
            <a:prstDash val="solid"/>
            <a:miter lim="8000"/>
            <a:headEnd len="sm" w="sm" type="none"/>
            <a:tailEnd len="sm" w="sm" type="none"/>
          </a:ln>
        </p:spPr>
      </p:cxnSp>
      <p:sp>
        <p:nvSpPr>
          <p:cNvPr id="83" name="Google Shape;83;g34f18fe2be2_0_3"/>
          <p:cNvSpPr txBox="1"/>
          <p:nvPr/>
        </p:nvSpPr>
        <p:spPr>
          <a:xfrm>
            <a:off x="2991250" y="1274450"/>
            <a:ext cx="3189300" cy="688500"/>
          </a:xfrm>
          <a:prstGeom prst="rect">
            <a:avLst/>
          </a:prstGeom>
          <a:noFill/>
          <a:ln cap="flat" cmpd="sng" w="19050">
            <a:solidFill>
              <a:srgbClr val="A7291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MY" sz="2400">
                <a:solidFill>
                  <a:srgbClr val="A7291E"/>
                </a:solidFill>
                <a:latin typeface="Poppins"/>
                <a:ea typeface="Poppins"/>
                <a:cs typeface="Poppins"/>
                <a:sym typeface="Poppins"/>
              </a:rPr>
              <a:t>Types of rubrics</a:t>
            </a:r>
            <a:endParaRPr sz="2400">
              <a:solidFill>
                <a:srgbClr val="A7291E"/>
              </a:solidFill>
              <a:latin typeface="Poppins"/>
              <a:ea typeface="Poppins"/>
              <a:cs typeface="Poppins"/>
              <a:sym typeface="Poppins"/>
            </a:endParaRPr>
          </a:p>
        </p:txBody>
      </p:sp>
      <p:sp>
        <p:nvSpPr>
          <p:cNvPr id="86" name="Google Shape;86;g34f18fe2be2_0_3"/>
          <p:cNvSpPr txBox="1"/>
          <p:nvPr/>
        </p:nvSpPr>
        <p:spPr>
          <a:xfrm>
            <a:off x="1231738" y="3180558"/>
            <a:ext cx="2023200" cy="688500"/>
          </a:xfrm>
          <a:prstGeom prst="rect">
            <a:avLst/>
          </a:prstGeom>
          <a:noFill/>
          <a:ln cap="flat" cmpd="sng" w="19050">
            <a:solidFill>
              <a:srgbClr val="A7291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MY" sz="2400">
                <a:solidFill>
                  <a:srgbClr val="A7291E"/>
                </a:solidFill>
                <a:latin typeface="Poppins"/>
                <a:ea typeface="Poppins"/>
                <a:cs typeface="Poppins"/>
                <a:sym typeface="Poppins"/>
              </a:rPr>
              <a:t>Holistic</a:t>
            </a:r>
            <a:endParaRPr sz="2400">
              <a:solidFill>
                <a:srgbClr val="A7291E"/>
              </a:solidFill>
              <a:latin typeface="Poppins"/>
              <a:ea typeface="Poppins"/>
              <a:cs typeface="Poppins"/>
              <a:sym typeface="Poppins"/>
            </a:endParaRPr>
          </a:p>
        </p:txBody>
      </p:sp>
      <p:sp>
        <p:nvSpPr>
          <p:cNvPr id="84" name="Google Shape;84;g34f18fe2be2_0_3"/>
          <p:cNvSpPr txBox="1"/>
          <p:nvPr/>
        </p:nvSpPr>
        <p:spPr>
          <a:xfrm>
            <a:off x="5889062" y="3180558"/>
            <a:ext cx="2023200" cy="688500"/>
          </a:xfrm>
          <a:prstGeom prst="rect">
            <a:avLst/>
          </a:prstGeom>
          <a:noFill/>
          <a:ln cap="flat" cmpd="sng" w="19050">
            <a:solidFill>
              <a:srgbClr val="A7291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MY" sz="2400">
                <a:solidFill>
                  <a:srgbClr val="A7291E"/>
                </a:solidFill>
                <a:latin typeface="Poppins"/>
                <a:ea typeface="Poppins"/>
                <a:cs typeface="Poppins"/>
                <a:sym typeface="Poppins"/>
              </a:rPr>
              <a:t>Analytic</a:t>
            </a:r>
            <a:endParaRPr sz="2400">
              <a:solidFill>
                <a:srgbClr val="A7291E"/>
              </a:solidFill>
              <a:latin typeface="Poppins"/>
              <a:ea typeface="Poppins"/>
              <a:cs typeface="Poppins"/>
              <a:sym typeface="Poppi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1" name="Shape 91"/>
        <p:cNvGrpSpPr/>
        <p:nvPr/>
      </p:nvGrpSpPr>
      <p:grpSpPr>
        <a:xfrm>
          <a:off x="0" y="0"/>
          <a:ext cx="0" cy="0"/>
          <a:chOff x="0" y="0"/>
          <a:chExt cx="0" cy="0"/>
        </a:xfrm>
      </p:grpSpPr>
      <p:pic>
        <p:nvPicPr>
          <p:cNvPr id="92" name="Google Shape;92;g34f18fe2be2_0_266"/>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93" name="Google Shape;93;g34f18fe2be2_0_266"/>
          <p:cNvSpPr txBox="1"/>
          <p:nvPr/>
        </p:nvSpPr>
        <p:spPr>
          <a:xfrm>
            <a:off x="3913650" y="0"/>
            <a:ext cx="48696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rgbClr val="000000"/>
              </a:buClr>
              <a:buSzPts val="2300"/>
              <a:buFont typeface="Arial"/>
              <a:buNone/>
            </a:pPr>
            <a:r>
              <a:rPr b="1" lang="en-MY" sz="2300">
                <a:solidFill>
                  <a:schemeClr val="lt1"/>
                </a:solidFill>
                <a:latin typeface="Poppins"/>
                <a:ea typeface="Poppins"/>
                <a:cs typeface="Poppins"/>
                <a:sym typeface="Poppins"/>
              </a:rPr>
              <a:t>Difference between holistic and analytical rubric</a:t>
            </a:r>
            <a:endParaRPr b="1" i="0" sz="2600" u="none" cap="none" strike="noStrike">
              <a:solidFill>
                <a:schemeClr val="lt1"/>
              </a:solidFill>
              <a:latin typeface="Poppins"/>
              <a:ea typeface="Poppins"/>
              <a:cs typeface="Poppins"/>
              <a:sym typeface="Poppins"/>
            </a:endParaRPr>
          </a:p>
        </p:txBody>
      </p:sp>
      <p:sp>
        <p:nvSpPr>
          <p:cNvPr id="94" name="Google Shape;94;g34f18fe2be2_0_266"/>
          <p:cNvSpPr txBox="1"/>
          <p:nvPr/>
        </p:nvSpPr>
        <p:spPr>
          <a:xfrm>
            <a:off x="442950" y="1167325"/>
            <a:ext cx="4129200" cy="2047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MY" sz="3000">
                <a:solidFill>
                  <a:schemeClr val="dk1"/>
                </a:solidFill>
                <a:latin typeface="Poppins"/>
                <a:ea typeface="Poppins"/>
                <a:cs typeface="Poppins"/>
                <a:sym typeface="Poppins"/>
              </a:rPr>
              <a:t>Holistic</a:t>
            </a:r>
            <a:endParaRPr b="1" sz="3000">
              <a:solidFill>
                <a:schemeClr val="dk1"/>
              </a:solidFill>
              <a:latin typeface="Poppins"/>
              <a:ea typeface="Poppins"/>
              <a:cs typeface="Poppins"/>
              <a:sym typeface="Poppins"/>
            </a:endParaRPr>
          </a:p>
          <a:p>
            <a:pPr indent="-368300" lvl="0" marL="457200" rtl="0" algn="l">
              <a:spcBef>
                <a:spcPts val="1000"/>
              </a:spcBef>
              <a:spcAft>
                <a:spcPts val="0"/>
              </a:spcAft>
              <a:buClr>
                <a:schemeClr val="dk1"/>
              </a:buClr>
              <a:buSzPts val="2200"/>
              <a:buFont typeface="Poppins"/>
              <a:buChar char="■"/>
            </a:pPr>
            <a:r>
              <a:rPr lang="en-MY" sz="2200">
                <a:solidFill>
                  <a:schemeClr val="dk1"/>
                </a:solidFill>
                <a:latin typeface="Poppins"/>
                <a:ea typeface="Poppins"/>
                <a:cs typeface="Poppins"/>
                <a:sym typeface="Poppins"/>
              </a:rPr>
              <a:t>SINGLE judgement</a:t>
            </a:r>
            <a:endParaRPr sz="2200">
              <a:solidFill>
                <a:schemeClr val="dk1"/>
              </a:solidFill>
              <a:latin typeface="Poppins"/>
              <a:ea typeface="Poppins"/>
              <a:cs typeface="Poppins"/>
              <a:sym typeface="Poppins"/>
            </a:endParaRPr>
          </a:p>
          <a:p>
            <a:pPr indent="-368300" lvl="0" marL="457200" rtl="0" algn="l">
              <a:spcBef>
                <a:spcPts val="1000"/>
              </a:spcBef>
              <a:spcAft>
                <a:spcPts val="0"/>
              </a:spcAft>
              <a:buClr>
                <a:schemeClr val="dk1"/>
              </a:buClr>
              <a:buSzPts val="2200"/>
              <a:buFont typeface="Poppins"/>
              <a:buChar char="■"/>
            </a:pPr>
            <a:r>
              <a:rPr lang="en-MY" sz="2200">
                <a:solidFill>
                  <a:schemeClr val="dk1"/>
                </a:solidFill>
                <a:latin typeface="Poppins"/>
                <a:ea typeface="Poppins"/>
                <a:cs typeface="Poppins"/>
                <a:sym typeface="Poppins"/>
              </a:rPr>
              <a:t>About OVERALL work</a:t>
            </a:r>
            <a:endParaRPr sz="2200">
              <a:solidFill>
                <a:schemeClr val="dk1"/>
              </a:solidFill>
              <a:latin typeface="Poppins"/>
              <a:ea typeface="Poppins"/>
              <a:cs typeface="Poppins"/>
              <a:sym typeface="Poppins"/>
            </a:endParaRPr>
          </a:p>
          <a:p>
            <a:pPr indent="-368300" lvl="0" marL="457200" rtl="0" algn="l">
              <a:spcBef>
                <a:spcPts val="1000"/>
              </a:spcBef>
              <a:spcAft>
                <a:spcPts val="1000"/>
              </a:spcAft>
              <a:buClr>
                <a:schemeClr val="dk1"/>
              </a:buClr>
              <a:buSzPts val="2200"/>
              <a:buFont typeface="Poppins"/>
              <a:buChar char="■"/>
            </a:pPr>
            <a:r>
              <a:rPr lang="en-MY" sz="2200">
                <a:solidFill>
                  <a:schemeClr val="dk1"/>
                </a:solidFill>
                <a:latin typeface="Poppins"/>
                <a:ea typeface="Poppins"/>
                <a:cs typeface="Poppins"/>
                <a:sym typeface="Poppins"/>
              </a:rPr>
              <a:t>By giving a SINGLE score</a:t>
            </a:r>
            <a:endParaRPr sz="2200">
              <a:solidFill>
                <a:schemeClr val="dk1"/>
              </a:solidFill>
              <a:latin typeface="Poppins"/>
              <a:ea typeface="Poppins"/>
              <a:cs typeface="Poppins"/>
              <a:sym typeface="Poppins"/>
            </a:endParaRPr>
          </a:p>
        </p:txBody>
      </p:sp>
      <p:sp>
        <p:nvSpPr>
          <p:cNvPr id="95" name="Google Shape;95;g34f18fe2be2_0_266"/>
          <p:cNvSpPr txBox="1"/>
          <p:nvPr/>
        </p:nvSpPr>
        <p:spPr>
          <a:xfrm>
            <a:off x="4572150" y="1134075"/>
            <a:ext cx="4129200" cy="2385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MY" sz="3000">
                <a:solidFill>
                  <a:schemeClr val="dk1"/>
                </a:solidFill>
                <a:latin typeface="Poppins"/>
                <a:ea typeface="Poppins"/>
                <a:cs typeface="Poppins"/>
                <a:sym typeface="Poppins"/>
              </a:rPr>
              <a:t>Analytical</a:t>
            </a:r>
            <a:endParaRPr b="1" sz="3000">
              <a:solidFill>
                <a:schemeClr val="dk1"/>
              </a:solidFill>
              <a:latin typeface="Poppins"/>
              <a:ea typeface="Poppins"/>
              <a:cs typeface="Poppins"/>
              <a:sym typeface="Poppins"/>
            </a:endParaRPr>
          </a:p>
          <a:p>
            <a:pPr indent="-368300" lvl="0" marL="457200" rtl="0" algn="l">
              <a:spcBef>
                <a:spcPts val="1000"/>
              </a:spcBef>
              <a:spcAft>
                <a:spcPts val="0"/>
              </a:spcAft>
              <a:buClr>
                <a:schemeClr val="dk1"/>
              </a:buClr>
              <a:buSzPts val="2200"/>
              <a:buFont typeface="Poppins"/>
              <a:buChar char="■"/>
            </a:pPr>
            <a:r>
              <a:rPr lang="en-MY" sz="2200">
                <a:solidFill>
                  <a:schemeClr val="dk1"/>
                </a:solidFill>
                <a:latin typeface="Poppins"/>
                <a:ea typeface="Poppins"/>
                <a:cs typeface="Poppins"/>
                <a:sym typeface="Poppins"/>
              </a:rPr>
              <a:t>Assesses multiple outcomes</a:t>
            </a:r>
            <a:endParaRPr sz="2200">
              <a:solidFill>
                <a:schemeClr val="dk1"/>
              </a:solidFill>
              <a:latin typeface="Poppins"/>
              <a:ea typeface="Poppins"/>
              <a:cs typeface="Poppins"/>
              <a:sym typeface="Poppins"/>
            </a:endParaRPr>
          </a:p>
          <a:p>
            <a:pPr indent="-368300" lvl="0" marL="457200" rtl="0" algn="l">
              <a:spcBef>
                <a:spcPts val="1000"/>
              </a:spcBef>
              <a:spcAft>
                <a:spcPts val="0"/>
              </a:spcAft>
              <a:buClr>
                <a:schemeClr val="dk1"/>
              </a:buClr>
              <a:buSzPts val="2200"/>
              <a:buFont typeface="Poppins"/>
              <a:buChar char="■"/>
            </a:pPr>
            <a:r>
              <a:rPr lang="en-MY" sz="2200">
                <a:solidFill>
                  <a:schemeClr val="dk1"/>
                </a:solidFill>
                <a:latin typeface="Poppins"/>
                <a:ea typeface="Poppins"/>
                <a:cs typeface="Poppins"/>
                <a:sym typeface="Poppins"/>
              </a:rPr>
              <a:t>Simultaneously</a:t>
            </a:r>
            <a:endParaRPr sz="2200">
              <a:solidFill>
                <a:schemeClr val="dk1"/>
              </a:solidFill>
              <a:latin typeface="Poppins"/>
              <a:ea typeface="Poppins"/>
              <a:cs typeface="Poppins"/>
              <a:sym typeface="Poppins"/>
            </a:endParaRPr>
          </a:p>
          <a:p>
            <a:pPr indent="-368300" lvl="0" marL="457200" rtl="0" algn="l">
              <a:spcBef>
                <a:spcPts val="1000"/>
              </a:spcBef>
              <a:spcAft>
                <a:spcPts val="1000"/>
              </a:spcAft>
              <a:buClr>
                <a:schemeClr val="dk1"/>
              </a:buClr>
              <a:buSzPts val="2200"/>
              <a:buFont typeface="Poppins"/>
              <a:buChar char="■"/>
            </a:pPr>
            <a:r>
              <a:rPr lang="en-MY" sz="2200">
                <a:solidFill>
                  <a:schemeClr val="dk1"/>
                </a:solidFill>
                <a:latin typeface="Poppins"/>
                <a:ea typeface="Poppins"/>
                <a:cs typeface="Poppins"/>
                <a:sym typeface="Poppins"/>
              </a:rPr>
              <a:t>Multi-dimension</a:t>
            </a:r>
            <a:endParaRPr sz="2200">
              <a:solidFill>
                <a:schemeClr val="dk1"/>
              </a:solidFill>
              <a:latin typeface="Poppins"/>
              <a:ea typeface="Poppins"/>
              <a:cs typeface="Poppins"/>
              <a:sym typeface="Poppi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0" name="Shape 100"/>
        <p:cNvGrpSpPr/>
        <p:nvPr/>
      </p:nvGrpSpPr>
      <p:grpSpPr>
        <a:xfrm>
          <a:off x="0" y="0"/>
          <a:ext cx="0" cy="0"/>
          <a:chOff x="0" y="0"/>
          <a:chExt cx="0" cy="0"/>
        </a:xfrm>
      </p:grpSpPr>
      <p:pic>
        <p:nvPicPr>
          <p:cNvPr id="101" name="Google Shape;101;g34f18fe2be2_0_277"/>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02" name="Google Shape;102;g34f18fe2be2_0_277"/>
          <p:cNvSpPr txBox="1"/>
          <p:nvPr/>
        </p:nvSpPr>
        <p:spPr>
          <a:xfrm>
            <a:off x="3913650" y="0"/>
            <a:ext cx="48696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rgbClr val="000000"/>
              </a:buClr>
              <a:buSzPts val="2300"/>
              <a:buFont typeface="Arial"/>
              <a:buNone/>
            </a:pPr>
            <a:r>
              <a:rPr b="1" lang="en-MY" sz="2300">
                <a:solidFill>
                  <a:schemeClr val="lt1"/>
                </a:solidFill>
                <a:latin typeface="Poppins"/>
                <a:ea typeface="Poppins"/>
                <a:cs typeface="Poppins"/>
                <a:sym typeface="Poppins"/>
              </a:rPr>
              <a:t>Example of a Holistic Rubric</a:t>
            </a:r>
            <a:endParaRPr b="1" i="0" sz="2600" u="none" cap="none" strike="noStrike">
              <a:solidFill>
                <a:schemeClr val="lt1"/>
              </a:solidFill>
              <a:latin typeface="Poppins"/>
              <a:ea typeface="Poppins"/>
              <a:cs typeface="Poppins"/>
              <a:sym typeface="Poppins"/>
            </a:endParaRPr>
          </a:p>
        </p:txBody>
      </p:sp>
      <p:sp>
        <p:nvSpPr>
          <p:cNvPr id="103" name="Google Shape;103;g34f18fe2be2_0_277"/>
          <p:cNvSpPr txBox="1"/>
          <p:nvPr/>
        </p:nvSpPr>
        <p:spPr>
          <a:xfrm>
            <a:off x="489850" y="923075"/>
            <a:ext cx="7973100" cy="357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MY" sz="1600">
                <a:solidFill>
                  <a:schemeClr val="dk1"/>
                </a:solidFill>
                <a:latin typeface="Poppins"/>
                <a:ea typeface="Poppins"/>
                <a:cs typeface="Poppins"/>
                <a:sym typeface="Poppins"/>
              </a:rPr>
              <a:t>Table 1: Holistic Rubric for Assessing Student Essay</a:t>
            </a:r>
            <a:endParaRPr b="1" sz="1600">
              <a:solidFill>
                <a:schemeClr val="dk1"/>
              </a:solidFill>
              <a:latin typeface="Poppins"/>
              <a:ea typeface="Poppins"/>
              <a:cs typeface="Poppins"/>
              <a:sym typeface="Poppins"/>
            </a:endParaRPr>
          </a:p>
        </p:txBody>
      </p:sp>
      <p:graphicFrame>
        <p:nvGraphicFramePr>
          <p:cNvPr id="104" name="Google Shape;104;g34f18fe2be2_0_277"/>
          <p:cNvGraphicFramePr/>
          <p:nvPr/>
        </p:nvGraphicFramePr>
        <p:xfrm>
          <a:off x="265600" y="1343650"/>
          <a:ext cx="3000000" cy="3000000"/>
        </p:xfrm>
        <a:graphic>
          <a:graphicData uri="http://schemas.openxmlformats.org/drawingml/2006/table">
            <a:tbl>
              <a:tblPr>
                <a:noFill/>
                <a:tableStyleId>{570F52E7-8BC9-4B2B-8E74-93F772977850}</a:tableStyleId>
              </a:tblPr>
              <a:tblGrid>
                <a:gridCol w="1286750"/>
                <a:gridCol w="7449775"/>
              </a:tblGrid>
              <a:tr h="361650">
                <a:tc>
                  <a:txBody>
                    <a:bodyPr/>
                    <a:lstStyle/>
                    <a:p>
                      <a:pPr indent="0" lvl="0" marL="0" rtl="0" algn="ctr">
                        <a:spcBef>
                          <a:spcPts val="0"/>
                        </a:spcBef>
                        <a:spcAft>
                          <a:spcPts val="0"/>
                        </a:spcAft>
                        <a:buNone/>
                      </a:pPr>
                      <a:r>
                        <a:rPr b="1" lang="en-MY">
                          <a:latin typeface="Poppins"/>
                          <a:ea typeface="Poppins"/>
                          <a:cs typeface="Poppins"/>
                          <a:sym typeface="Poppins"/>
                        </a:rPr>
                        <a:t>Rating</a:t>
                      </a:r>
                      <a:endParaRPr b="1">
                        <a:latin typeface="Poppins"/>
                        <a:ea typeface="Poppins"/>
                        <a:cs typeface="Poppins"/>
                        <a:sym typeface="Poppins"/>
                      </a:endParaRPr>
                    </a:p>
                  </a:txBody>
                  <a:tcPr marT="91425" marB="91425" marR="91425" marL="91425"/>
                </a:tc>
                <a:tc>
                  <a:txBody>
                    <a:bodyPr/>
                    <a:lstStyle/>
                    <a:p>
                      <a:pPr indent="0" lvl="0" marL="0" rtl="0" algn="ctr">
                        <a:spcBef>
                          <a:spcPts val="0"/>
                        </a:spcBef>
                        <a:spcAft>
                          <a:spcPts val="0"/>
                        </a:spcAft>
                        <a:buNone/>
                      </a:pPr>
                      <a:r>
                        <a:rPr b="1" lang="en-MY">
                          <a:latin typeface="Poppins"/>
                          <a:ea typeface="Poppins"/>
                          <a:cs typeface="Poppins"/>
                          <a:sym typeface="Poppins"/>
                        </a:rPr>
                        <a:t>Detailed Description of Performance at Each Level</a:t>
                      </a:r>
                      <a:endParaRPr b="1">
                        <a:latin typeface="Poppins"/>
                        <a:ea typeface="Poppins"/>
                        <a:cs typeface="Poppins"/>
                        <a:sym typeface="Poppins"/>
                      </a:endParaRPr>
                    </a:p>
                  </a:txBody>
                  <a:tcPr marT="91425" marB="91425" marR="91425" marL="91425"/>
                </a:tc>
              </a:tr>
              <a:tr h="667700">
                <a:tc>
                  <a:txBody>
                    <a:bodyPr/>
                    <a:lstStyle/>
                    <a:p>
                      <a:pPr indent="0" lvl="0" marL="0" rtl="0" algn="ctr">
                        <a:spcBef>
                          <a:spcPts val="0"/>
                        </a:spcBef>
                        <a:spcAft>
                          <a:spcPts val="0"/>
                        </a:spcAft>
                        <a:buNone/>
                      </a:pPr>
                      <a:r>
                        <a:rPr lang="en-MY" sz="1200">
                          <a:latin typeface="Poppins"/>
                          <a:ea typeface="Poppins"/>
                          <a:cs typeface="Poppins"/>
                          <a:sym typeface="Poppins"/>
                        </a:rPr>
                        <a:t>Inadequate</a:t>
                      </a:r>
                      <a:endParaRPr sz="1200">
                        <a:latin typeface="Poppins"/>
                        <a:ea typeface="Poppins"/>
                        <a:cs typeface="Poppins"/>
                        <a:sym typeface="Poppins"/>
                      </a:endParaRPr>
                    </a:p>
                  </a:txBody>
                  <a:tcPr marT="91425" marB="91425" marR="91425" marL="91425"/>
                </a:tc>
                <a:tc>
                  <a:txBody>
                    <a:bodyPr/>
                    <a:lstStyle/>
                    <a:p>
                      <a:pPr indent="0" lvl="0" marL="0" rtl="0" algn="l">
                        <a:spcBef>
                          <a:spcPts val="0"/>
                        </a:spcBef>
                        <a:spcAft>
                          <a:spcPts val="0"/>
                        </a:spcAft>
                        <a:buNone/>
                      </a:pPr>
                      <a:r>
                        <a:rPr lang="en-MY" sz="1200">
                          <a:latin typeface="Poppins"/>
                          <a:ea typeface="Poppins"/>
                          <a:cs typeface="Poppins"/>
                          <a:sym typeface="Poppins"/>
                        </a:rPr>
                        <a:t>The essay has at least one serious weakness. It may be unfocused, underdeveloped, or rambling. Problems with the use of language seriously interfere with the reader's ability to understand what is being communicated.</a:t>
                      </a:r>
                      <a:endParaRPr sz="1200">
                        <a:latin typeface="Poppins"/>
                        <a:ea typeface="Poppins"/>
                        <a:cs typeface="Poppins"/>
                        <a:sym typeface="Poppins"/>
                      </a:endParaRPr>
                    </a:p>
                  </a:txBody>
                  <a:tcPr marT="91425" marB="91425" marR="91425" marL="91425"/>
                </a:tc>
              </a:tr>
              <a:tr h="667700">
                <a:tc>
                  <a:txBody>
                    <a:bodyPr/>
                    <a:lstStyle/>
                    <a:p>
                      <a:pPr indent="0" lvl="0" marL="0" rtl="0" algn="ctr">
                        <a:spcBef>
                          <a:spcPts val="0"/>
                        </a:spcBef>
                        <a:spcAft>
                          <a:spcPts val="0"/>
                        </a:spcAft>
                        <a:buNone/>
                      </a:pPr>
                      <a:r>
                        <a:rPr lang="en-MY" sz="1200">
                          <a:latin typeface="Poppins"/>
                          <a:ea typeface="Poppins"/>
                          <a:cs typeface="Poppins"/>
                          <a:sym typeface="Poppins"/>
                        </a:rPr>
                        <a:t>Developing </a:t>
                      </a:r>
                      <a:r>
                        <a:rPr lang="en-MY" sz="1200">
                          <a:latin typeface="Poppins"/>
                          <a:ea typeface="Poppins"/>
                          <a:cs typeface="Poppins"/>
                          <a:sym typeface="Poppins"/>
                        </a:rPr>
                        <a:t>Competence</a:t>
                      </a:r>
                      <a:endParaRPr sz="1200">
                        <a:latin typeface="Poppins"/>
                        <a:ea typeface="Poppins"/>
                        <a:cs typeface="Poppins"/>
                        <a:sym typeface="Poppins"/>
                      </a:endParaRPr>
                    </a:p>
                  </a:txBody>
                  <a:tcPr marT="91425" marB="91425" marR="91425" marL="91425"/>
                </a:tc>
                <a:tc>
                  <a:txBody>
                    <a:bodyPr/>
                    <a:lstStyle/>
                    <a:p>
                      <a:pPr indent="0" lvl="0" marL="0" rtl="0" algn="l">
                        <a:spcBef>
                          <a:spcPts val="0"/>
                        </a:spcBef>
                        <a:spcAft>
                          <a:spcPts val="0"/>
                        </a:spcAft>
                        <a:buNone/>
                      </a:pPr>
                      <a:r>
                        <a:rPr lang="en-MY" sz="1200">
                          <a:latin typeface="Poppins"/>
                          <a:ea typeface="Poppins"/>
                          <a:cs typeface="Poppins"/>
                          <a:sym typeface="Poppins"/>
                        </a:rPr>
                        <a:t>The essay may be somewhat unfocused, underdeveloped, or rambling, but it does have some coherence. Problems with the use of language occasionally interfere with the reader's ability to understand what is being communicated.</a:t>
                      </a:r>
                      <a:endParaRPr sz="1200">
                        <a:latin typeface="Poppins"/>
                        <a:ea typeface="Poppins"/>
                        <a:cs typeface="Poppins"/>
                        <a:sym typeface="Poppins"/>
                      </a:endParaRPr>
                    </a:p>
                  </a:txBody>
                  <a:tcPr marT="91425" marB="91425" marR="91425" marL="91425"/>
                </a:tc>
              </a:tr>
              <a:tr h="834650">
                <a:tc>
                  <a:txBody>
                    <a:bodyPr/>
                    <a:lstStyle/>
                    <a:p>
                      <a:pPr indent="0" lvl="0" marL="0" rtl="0" algn="ctr">
                        <a:spcBef>
                          <a:spcPts val="0"/>
                        </a:spcBef>
                        <a:spcAft>
                          <a:spcPts val="0"/>
                        </a:spcAft>
                        <a:buNone/>
                      </a:pPr>
                      <a:r>
                        <a:rPr lang="en-MY" sz="1200">
                          <a:latin typeface="Poppins"/>
                          <a:ea typeface="Poppins"/>
                          <a:cs typeface="Poppins"/>
                          <a:sym typeface="Poppins"/>
                        </a:rPr>
                        <a:t>Acceptable</a:t>
                      </a:r>
                      <a:endParaRPr sz="1200">
                        <a:latin typeface="Poppins"/>
                        <a:ea typeface="Poppins"/>
                        <a:cs typeface="Poppins"/>
                        <a:sym typeface="Poppins"/>
                      </a:endParaRPr>
                    </a:p>
                  </a:txBody>
                  <a:tcPr marT="91425" marB="91425" marR="91425" marL="91425"/>
                </a:tc>
                <a:tc>
                  <a:txBody>
                    <a:bodyPr/>
                    <a:lstStyle/>
                    <a:p>
                      <a:pPr indent="0" lvl="0" marL="0" rtl="0" algn="l">
                        <a:spcBef>
                          <a:spcPts val="0"/>
                        </a:spcBef>
                        <a:spcAft>
                          <a:spcPts val="0"/>
                        </a:spcAft>
                        <a:buNone/>
                      </a:pPr>
                      <a:r>
                        <a:rPr lang="en-MY" sz="1200">
                          <a:latin typeface="Poppins"/>
                          <a:ea typeface="Poppins"/>
                          <a:cs typeface="Poppins"/>
                          <a:sym typeface="Poppins"/>
                        </a:rPr>
                        <a:t>The essay is generally focused and contains some development of ideas, but the discussion may be simplistic or repetitive. The language lacks syntactic complexity and may contain occasional grammatical errors, but the reader is able to understand what is being communicated.</a:t>
                      </a:r>
                      <a:endParaRPr sz="1200">
                        <a:latin typeface="Poppins"/>
                        <a:ea typeface="Poppins"/>
                        <a:cs typeface="Poppins"/>
                        <a:sym typeface="Poppins"/>
                      </a:endParaRPr>
                    </a:p>
                  </a:txBody>
                  <a:tcPr marT="91425" marB="91425" marR="91425" marL="91425"/>
                </a:tc>
              </a:tr>
              <a:tr h="578375">
                <a:tc>
                  <a:txBody>
                    <a:bodyPr/>
                    <a:lstStyle/>
                    <a:p>
                      <a:pPr indent="0" lvl="0" marL="0" rtl="0" algn="ctr">
                        <a:spcBef>
                          <a:spcPts val="0"/>
                        </a:spcBef>
                        <a:spcAft>
                          <a:spcPts val="0"/>
                        </a:spcAft>
                        <a:buNone/>
                      </a:pPr>
                      <a:r>
                        <a:rPr lang="en-MY" sz="1200">
                          <a:latin typeface="Poppins"/>
                          <a:ea typeface="Poppins"/>
                          <a:cs typeface="Poppins"/>
                          <a:sym typeface="Poppins"/>
                        </a:rPr>
                        <a:t>Sophisticated</a:t>
                      </a:r>
                      <a:endParaRPr sz="1200">
                        <a:latin typeface="Poppins"/>
                        <a:ea typeface="Poppins"/>
                        <a:cs typeface="Poppins"/>
                        <a:sym typeface="Poppins"/>
                      </a:endParaRPr>
                    </a:p>
                  </a:txBody>
                  <a:tcPr marT="91425" marB="91425" marR="91425" marL="91425"/>
                </a:tc>
                <a:tc>
                  <a:txBody>
                    <a:bodyPr/>
                    <a:lstStyle/>
                    <a:p>
                      <a:pPr indent="0" lvl="0" marL="0" rtl="0" algn="l">
                        <a:spcBef>
                          <a:spcPts val="0"/>
                        </a:spcBef>
                        <a:spcAft>
                          <a:spcPts val="0"/>
                        </a:spcAft>
                        <a:buNone/>
                      </a:pPr>
                      <a:r>
                        <a:rPr lang="en-MY" sz="1200">
                          <a:latin typeface="Poppins"/>
                          <a:ea typeface="Poppins"/>
                          <a:cs typeface="Poppins"/>
                          <a:sym typeface="Poppins"/>
                        </a:rPr>
                        <a:t>The essay is focused and clearly organised, and it shows depth of development. The language is precise and shows syntactic variety, and ideas are clearly communicated to the reader.</a:t>
                      </a:r>
                      <a:endParaRPr sz="1200">
                        <a:latin typeface="Poppins"/>
                        <a:ea typeface="Poppins"/>
                        <a:cs typeface="Poppins"/>
                        <a:sym typeface="Poppins"/>
                      </a:endParaRPr>
                    </a:p>
                  </a:txBody>
                  <a:tcPr marT="91425" marB="91425" marR="91425" marL="91425"/>
                </a:tc>
              </a:tr>
            </a:tbl>
          </a:graphicData>
        </a:graphic>
      </p:graphicFrame>
      <p:sp>
        <p:nvSpPr>
          <p:cNvPr id="105" name="Google Shape;105;g34f18fe2be2_0_277"/>
          <p:cNvSpPr txBox="1"/>
          <p:nvPr/>
        </p:nvSpPr>
        <p:spPr>
          <a:xfrm>
            <a:off x="228025" y="4657575"/>
            <a:ext cx="6488100" cy="20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MY" sz="1200">
                <a:solidFill>
                  <a:schemeClr val="dk2"/>
                </a:solidFill>
                <a:latin typeface="Poppins"/>
                <a:ea typeface="Poppins"/>
                <a:cs typeface="Poppins"/>
                <a:sym typeface="Poppins"/>
              </a:rPr>
              <a:t>Source: Allen (2004), p. 139.</a:t>
            </a:r>
            <a:endParaRPr sz="1200">
              <a:solidFill>
                <a:schemeClr val="dk2"/>
              </a:solidFill>
              <a:latin typeface="Poppins"/>
              <a:ea typeface="Poppins"/>
              <a:cs typeface="Poppins"/>
              <a:sym typeface="Poppi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0" name="Shape 110"/>
        <p:cNvGrpSpPr/>
        <p:nvPr/>
      </p:nvGrpSpPr>
      <p:grpSpPr>
        <a:xfrm>
          <a:off x="0" y="0"/>
          <a:ext cx="0" cy="0"/>
          <a:chOff x="0" y="0"/>
          <a:chExt cx="0" cy="0"/>
        </a:xfrm>
      </p:grpSpPr>
      <p:pic>
        <p:nvPicPr>
          <p:cNvPr id="111" name="Google Shape;111;g34f18fe2be2_0_298"/>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12" name="Google Shape;112;g34f18fe2be2_0_298"/>
          <p:cNvSpPr txBox="1"/>
          <p:nvPr/>
        </p:nvSpPr>
        <p:spPr>
          <a:xfrm>
            <a:off x="3569700" y="0"/>
            <a:ext cx="52137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rgbClr val="000000"/>
              </a:buClr>
              <a:buSzPts val="2300"/>
              <a:buFont typeface="Arial"/>
              <a:buNone/>
            </a:pPr>
            <a:r>
              <a:rPr b="1" lang="en-MY" sz="2300">
                <a:solidFill>
                  <a:schemeClr val="lt1"/>
                </a:solidFill>
                <a:latin typeface="Poppins"/>
                <a:ea typeface="Poppins"/>
                <a:cs typeface="Poppins"/>
                <a:sym typeface="Poppins"/>
              </a:rPr>
              <a:t>Example of an Analytical Rubric</a:t>
            </a:r>
            <a:endParaRPr b="1" i="0" sz="2600" u="none" cap="none" strike="noStrike">
              <a:solidFill>
                <a:schemeClr val="lt1"/>
              </a:solidFill>
              <a:latin typeface="Poppins"/>
              <a:ea typeface="Poppins"/>
              <a:cs typeface="Poppins"/>
              <a:sym typeface="Poppins"/>
            </a:endParaRPr>
          </a:p>
        </p:txBody>
      </p:sp>
      <p:sp>
        <p:nvSpPr>
          <p:cNvPr id="113" name="Google Shape;113;g34f18fe2be2_0_298"/>
          <p:cNvSpPr txBox="1"/>
          <p:nvPr/>
        </p:nvSpPr>
        <p:spPr>
          <a:xfrm>
            <a:off x="489850" y="923075"/>
            <a:ext cx="7973100" cy="357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MY" sz="1600">
                <a:solidFill>
                  <a:schemeClr val="dk1"/>
                </a:solidFill>
                <a:latin typeface="Poppins"/>
                <a:ea typeface="Poppins"/>
                <a:cs typeface="Poppins"/>
                <a:sym typeface="Poppins"/>
              </a:rPr>
              <a:t>Table 2: Analytic Rubric to Assess Information Literacy</a:t>
            </a:r>
            <a:endParaRPr b="1" sz="1600">
              <a:solidFill>
                <a:schemeClr val="dk1"/>
              </a:solidFill>
              <a:latin typeface="Poppins"/>
              <a:ea typeface="Poppins"/>
              <a:cs typeface="Poppins"/>
              <a:sym typeface="Poppins"/>
            </a:endParaRPr>
          </a:p>
        </p:txBody>
      </p:sp>
      <p:graphicFrame>
        <p:nvGraphicFramePr>
          <p:cNvPr id="114" name="Google Shape;114;g34f18fe2be2_0_298"/>
          <p:cNvGraphicFramePr/>
          <p:nvPr/>
        </p:nvGraphicFramePr>
        <p:xfrm>
          <a:off x="319650" y="1402250"/>
          <a:ext cx="3000000" cy="3000000"/>
        </p:xfrm>
        <a:graphic>
          <a:graphicData uri="http://schemas.openxmlformats.org/drawingml/2006/table">
            <a:tbl>
              <a:tblPr>
                <a:noFill/>
                <a:tableStyleId>{570F52E7-8BC9-4B2B-8E74-93F772977850}</a:tableStyleId>
              </a:tblPr>
              <a:tblGrid>
                <a:gridCol w="1125625"/>
                <a:gridCol w="2595175"/>
                <a:gridCol w="2595200"/>
                <a:gridCol w="2188700"/>
              </a:tblGrid>
              <a:tr h="381000">
                <a:tc>
                  <a:txBody>
                    <a:bodyPr/>
                    <a:lstStyle/>
                    <a:p>
                      <a:pPr indent="0" lvl="0" marL="0" rtl="0" algn="l">
                        <a:spcBef>
                          <a:spcPts val="0"/>
                        </a:spcBef>
                        <a:spcAft>
                          <a:spcPts val="0"/>
                        </a:spcAft>
                        <a:buNone/>
                      </a:pPr>
                      <a:r>
                        <a:t/>
                      </a:r>
                      <a:endParaRPr sz="1100"/>
                    </a:p>
                  </a:txBody>
                  <a:tcPr marT="91425" marB="91425" marR="91425" marL="91425"/>
                </a:tc>
                <a:tc>
                  <a:txBody>
                    <a:bodyPr/>
                    <a:lstStyle/>
                    <a:p>
                      <a:pPr indent="0" lvl="0" marL="0" rtl="0" algn="l">
                        <a:spcBef>
                          <a:spcPts val="0"/>
                        </a:spcBef>
                        <a:spcAft>
                          <a:spcPts val="0"/>
                        </a:spcAft>
                        <a:buNone/>
                      </a:pPr>
                      <a:r>
                        <a:rPr b="1" lang="en-MY" sz="1100"/>
                        <a:t>Below Expectations</a:t>
                      </a:r>
                      <a:endParaRPr b="1" sz="1100"/>
                    </a:p>
                  </a:txBody>
                  <a:tcPr marT="91425" marB="91425" marR="91425" marL="91425"/>
                </a:tc>
                <a:tc>
                  <a:txBody>
                    <a:bodyPr/>
                    <a:lstStyle/>
                    <a:p>
                      <a:pPr indent="0" lvl="0" marL="0" rtl="0" algn="l">
                        <a:spcBef>
                          <a:spcPts val="0"/>
                        </a:spcBef>
                        <a:spcAft>
                          <a:spcPts val="0"/>
                        </a:spcAft>
                        <a:buNone/>
                      </a:pPr>
                      <a:r>
                        <a:rPr b="1" lang="en-MY" sz="1100"/>
                        <a:t>Meets Expectations</a:t>
                      </a:r>
                      <a:endParaRPr b="1" sz="1100"/>
                    </a:p>
                  </a:txBody>
                  <a:tcPr marT="91425" marB="91425" marR="91425" marL="91425"/>
                </a:tc>
                <a:tc>
                  <a:txBody>
                    <a:bodyPr/>
                    <a:lstStyle/>
                    <a:p>
                      <a:pPr indent="0" lvl="0" marL="0" rtl="0" algn="l">
                        <a:spcBef>
                          <a:spcPts val="0"/>
                        </a:spcBef>
                        <a:spcAft>
                          <a:spcPts val="0"/>
                        </a:spcAft>
                        <a:buNone/>
                      </a:pPr>
                      <a:r>
                        <a:rPr b="1" lang="en-MY" sz="1100"/>
                        <a:t>Exceed Expectations</a:t>
                      </a:r>
                      <a:endParaRPr b="1" sz="1100"/>
                    </a:p>
                  </a:txBody>
                  <a:tcPr marT="91425" marB="91425" marR="91425" marL="91425"/>
                </a:tc>
              </a:tr>
              <a:tr h="381000">
                <a:tc>
                  <a:txBody>
                    <a:bodyPr/>
                    <a:lstStyle/>
                    <a:p>
                      <a:pPr indent="0" lvl="0" marL="0" rtl="0" algn="l">
                        <a:spcBef>
                          <a:spcPts val="0"/>
                        </a:spcBef>
                        <a:spcAft>
                          <a:spcPts val="0"/>
                        </a:spcAft>
                        <a:buNone/>
                      </a:pPr>
                      <a:r>
                        <a:rPr b="1" lang="en-MY" sz="1000"/>
                        <a:t>Range of relevant materials</a:t>
                      </a:r>
                      <a:endParaRPr b="1" sz="1000"/>
                    </a:p>
                  </a:txBody>
                  <a:tcPr marT="91425" marB="91425" marR="91425" marL="91425"/>
                </a:tc>
                <a:tc>
                  <a:txBody>
                    <a:bodyPr/>
                    <a:lstStyle/>
                    <a:p>
                      <a:pPr indent="0" lvl="0" marL="0" rtl="0" algn="l">
                        <a:spcBef>
                          <a:spcPts val="0"/>
                        </a:spcBef>
                        <a:spcAft>
                          <a:spcPts val="0"/>
                        </a:spcAft>
                        <a:buNone/>
                      </a:pPr>
                      <a:r>
                        <a:rPr lang="en-MY" sz="1000"/>
                        <a:t>The paper cites only websites, has too few primary sources, or frequently cites sources only marginally related to the topic</a:t>
                      </a:r>
                      <a:endParaRPr sz="1000"/>
                    </a:p>
                  </a:txBody>
                  <a:tcPr marT="91425" marB="91425" marR="91425" marL="91425"/>
                </a:tc>
                <a:tc>
                  <a:txBody>
                    <a:bodyPr/>
                    <a:lstStyle/>
                    <a:p>
                      <a:pPr indent="0" lvl="0" marL="0" rtl="0" algn="l">
                        <a:spcBef>
                          <a:spcPts val="0"/>
                        </a:spcBef>
                        <a:spcAft>
                          <a:spcPts val="0"/>
                        </a:spcAft>
                        <a:buNone/>
                      </a:pPr>
                      <a:r>
                        <a:rPr lang="en-MY" sz="1000"/>
                        <a:t>The paper cites reasonably relevant websites, journals, and books, although too few sources are used or key materials that should have been cited are missing</a:t>
                      </a:r>
                      <a:endParaRPr sz="1000"/>
                    </a:p>
                  </a:txBody>
                  <a:tcPr marT="91425" marB="91425" marR="91425" marL="91425"/>
                </a:tc>
                <a:tc>
                  <a:txBody>
                    <a:bodyPr/>
                    <a:lstStyle/>
                    <a:p>
                      <a:pPr indent="0" lvl="0" marL="0" rtl="0" algn="l">
                        <a:spcBef>
                          <a:spcPts val="0"/>
                        </a:spcBef>
                        <a:spcAft>
                          <a:spcPts val="0"/>
                        </a:spcAft>
                        <a:buNone/>
                      </a:pPr>
                      <a:r>
                        <a:rPr lang="en-MY" sz="1000"/>
                        <a:t>The paper cites a rich array of relevant websites, journals and books, including classic materials related to the topic.</a:t>
                      </a:r>
                      <a:endParaRPr sz="1000"/>
                    </a:p>
                  </a:txBody>
                  <a:tcPr marT="91425" marB="91425" marR="91425" marL="91425"/>
                </a:tc>
              </a:tr>
              <a:tr h="381000">
                <a:tc>
                  <a:txBody>
                    <a:bodyPr/>
                    <a:lstStyle/>
                    <a:p>
                      <a:pPr indent="0" lvl="0" marL="0" rtl="0" algn="l">
                        <a:spcBef>
                          <a:spcPts val="0"/>
                        </a:spcBef>
                        <a:spcAft>
                          <a:spcPts val="0"/>
                        </a:spcAft>
                        <a:buNone/>
                      </a:pPr>
                      <a:r>
                        <a:rPr b="1" lang="en-MY" sz="1000"/>
                        <a:t>Citations</a:t>
                      </a:r>
                      <a:endParaRPr b="1" sz="1000"/>
                    </a:p>
                  </a:txBody>
                  <a:tcPr marT="91425" marB="91425" marR="91425" marL="91425"/>
                </a:tc>
                <a:tc>
                  <a:txBody>
                    <a:bodyPr/>
                    <a:lstStyle/>
                    <a:p>
                      <a:pPr indent="0" lvl="0" marL="0" rtl="0" algn="l">
                        <a:spcBef>
                          <a:spcPts val="0"/>
                        </a:spcBef>
                        <a:spcAft>
                          <a:spcPts val="0"/>
                        </a:spcAft>
                        <a:buNone/>
                      </a:pPr>
                      <a:r>
                        <a:rPr lang="en-MY" sz="1000"/>
                        <a:t>The paper fails to cite sources using a consistent, formal, citation style</a:t>
                      </a:r>
                      <a:endParaRPr sz="1000"/>
                    </a:p>
                  </a:txBody>
                  <a:tcPr marT="91425" marB="91425" marR="91425" marL="91425"/>
                </a:tc>
                <a:tc>
                  <a:txBody>
                    <a:bodyPr/>
                    <a:lstStyle/>
                    <a:p>
                      <a:pPr indent="0" lvl="0" marL="0" rtl="0" algn="l">
                        <a:spcBef>
                          <a:spcPts val="0"/>
                        </a:spcBef>
                        <a:spcAft>
                          <a:spcPts val="0"/>
                        </a:spcAft>
                        <a:buNone/>
                      </a:pPr>
                      <a:r>
                        <a:rPr lang="en-MY" sz="1000"/>
                        <a:t>Most of the citations follow a consistent, formal style although occasionally citations contain minor errors or provide incomplete information</a:t>
                      </a:r>
                      <a:endParaRPr sz="1000"/>
                    </a:p>
                  </a:txBody>
                  <a:tcPr marT="91425" marB="91425" marR="91425" marL="91425"/>
                </a:tc>
                <a:tc>
                  <a:txBody>
                    <a:bodyPr/>
                    <a:lstStyle/>
                    <a:p>
                      <a:pPr indent="0" lvl="0" marL="0" rtl="0" algn="l">
                        <a:spcBef>
                          <a:spcPts val="0"/>
                        </a:spcBef>
                        <a:spcAft>
                          <a:spcPts val="0"/>
                        </a:spcAft>
                        <a:buNone/>
                      </a:pPr>
                      <a:r>
                        <a:rPr lang="en-MY" sz="1000"/>
                        <a:t>All citations are complete, accurate. and consistently conform to a formal style.</a:t>
                      </a:r>
                      <a:endParaRPr sz="1000"/>
                    </a:p>
                  </a:txBody>
                  <a:tcPr marT="91425" marB="91425" marR="91425" marL="91425"/>
                </a:tc>
              </a:tr>
              <a:tr h="381000">
                <a:tc>
                  <a:txBody>
                    <a:bodyPr/>
                    <a:lstStyle/>
                    <a:p>
                      <a:pPr indent="0" lvl="0" marL="0" rtl="0" algn="l">
                        <a:spcBef>
                          <a:spcPts val="0"/>
                        </a:spcBef>
                        <a:spcAft>
                          <a:spcPts val="0"/>
                        </a:spcAft>
                        <a:buNone/>
                      </a:pPr>
                      <a:r>
                        <a:rPr b="1" lang="en-MY" sz="1000"/>
                        <a:t>Use of sources</a:t>
                      </a:r>
                      <a:endParaRPr b="1" sz="1000"/>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MY" sz="1000"/>
                        <a:t>Cited materials are poorly integrated into the paper and connections between sources are not noted.</a:t>
                      </a:r>
                      <a:endParaRPr sz="1000"/>
                    </a:p>
                    <a:p>
                      <a:pPr indent="0" lvl="0" marL="0" rtl="0" algn="l">
                        <a:spcBef>
                          <a:spcPts val="0"/>
                        </a:spcBef>
                        <a:spcAft>
                          <a:spcPts val="0"/>
                        </a:spcAft>
                        <a:buNone/>
                      </a:pPr>
                      <a:r>
                        <a:t/>
                      </a:r>
                      <a:endParaRPr sz="1000"/>
                    </a:p>
                  </a:txBody>
                  <a:tcPr marT="91425" marB="91425" marR="91425" marL="91425"/>
                </a:tc>
                <a:tc>
                  <a:txBody>
                    <a:bodyPr/>
                    <a:lstStyle/>
                    <a:p>
                      <a:pPr indent="0" lvl="0" marL="0" rtl="0" algn="l">
                        <a:spcBef>
                          <a:spcPts val="0"/>
                        </a:spcBef>
                        <a:spcAft>
                          <a:spcPts val="0"/>
                        </a:spcAft>
                        <a:buNone/>
                      </a:pPr>
                      <a:r>
                        <a:rPr lang="en-MY" sz="1000"/>
                        <a:t>Cited materials generally are integrated into the paper, but some important connections between sources are not explored.</a:t>
                      </a:r>
                      <a:endParaRPr sz="1000"/>
                    </a:p>
                  </a:txBody>
                  <a:tcPr marT="91425" marB="91425" marR="91425" marL="91425"/>
                </a:tc>
                <a:tc>
                  <a:txBody>
                    <a:bodyPr/>
                    <a:lstStyle/>
                    <a:p>
                      <a:pPr indent="0" lvl="0" marL="0" rtl="0" algn="l">
                        <a:spcBef>
                          <a:spcPts val="0"/>
                        </a:spcBef>
                        <a:spcAft>
                          <a:spcPts val="0"/>
                        </a:spcAft>
                        <a:buNone/>
                      </a:pPr>
                      <a:r>
                        <a:rPr lang="en-MY" sz="1000"/>
                        <a:t>Cited materials are well-integrated into the paper and connections between sources are explicitly discussed.</a:t>
                      </a:r>
                      <a:endParaRPr sz="1000"/>
                    </a:p>
                  </a:txBody>
                  <a:tcPr marT="91425" marB="91425" marR="91425" marL="91425"/>
                </a:tc>
              </a:tr>
              <a:tr h="381000">
                <a:tc>
                  <a:txBody>
                    <a:bodyPr/>
                    <a:lstStyle/>
                    <a:p>
                      <a:pPr indent="0" lvl="0" marL="0" rtl="0" algn="l">
                        <a:spcBef>
                          <a:spcPts val="0"/>
                        </a:spcBef>
                        <a:spcAft>
                          <a:spcPts val="0"/>
                        </a:spcAft>
                        <a:buNone/>
                      </a:pPr>
                      <a:r>
                        <a:rPr b="1" lang="en-MY" sz="1000"/>
                        <a:t>Plagiarism</a:t>
                      </a:r>
                      <a:endParaRPr b="1" sz="1000"/>
                    </a:p>
                  </a:txBody>
                  <a:tcPr marT="91425" marB="91425" marR="91425" marL="91425"/>
                </a:tc>
                <a:tc>
                  <a:txBody>
                    <a:bodyPr/>
                    <a:lstStyle/>
                    <a:p>
                      <a:pPr indent="0" lvl="0" marL="0" rtl="0" algn="l">
                        <a:spcBef>
                          <a:spcPts val="0"/>
                        </a:spcBef>
                        <a:spcAft>
                          <a:spcPts val="0"/>
                        </a:spcAft>
                        <a:buNone/>
                      </a:pPr>
                      <a:r>
                        <a:rPr lang="en-MY" sz="1000"/>
                        <a:t>The student fails to cite sources when using others ideas or fails to include necessary quotation marks or page numbers for direct quotations.</a:t>
                      </a:r>
                      <a:endParaRPr sz="1000"/>
                    </a:p>
                  </a:txBody>
                  <a:tcPr marT="91425" marB="91425" marR="91425" marL="91425"/>
                </a:tc>
                <a:tc>
                  <a:txBody>
                    <a:bodyPr/>
                    <a:lstStyle/>
                    <a:p>
                      <a:pPr indent="0" lvl="0" marL="0" rtl="0" algn="l">
                        <a:spcBef>
                          <a:spcPts val="0"/>
                        </a:spcBef>
                        <a:spcAft>
                          <a:spcPts val="0"/>
                        </a:spcAft>
                        <a:buNone/>
                      </a:pPr>
                      <a:r>
                        <a:rPr lang="en-MY" sz="1000"/>
                        <a:t>The source of information is generally clear, but occasionally may be ambiguous. Quotations are properly indicated.</a:t>
                      </a:r>
                      <a:endParaRPr sz="1000"/>
                    </a:p>
                  </a:txBody>
                  <a:tcPr marT="91425" marB="91425" marR="91425" marL="91425"/>
                </a:tc>
                <a:tc>
                  <a:txBody>
                    <a:bodyPr/>
                    <a:lstStyle/>
                    <a:p>
                      <a:pPr indent="0" lvl="0" marL="0" rtl="0" algn="l">
                        <a:spcBef>
                          <a:spcPts val="0"/>
                        </a:spcBef>
                        <a:spcAft>
                          <a:spcPts val="0"/>
                        </a:spcAft>
                        <a:buNone/>
                      </a:pPr>
                      <a:r>
                        <a:rPr lang="en-MY" sz="1000"/>
                        <a:t>The source of all ideas is carefully documented and quotations are properly indicated.</a:t>
                      </a:r>
                      <a:endParaRPr sz="1000"/>
                    </a:p>
                  </a:txBody>
                  <a:tcPr marT="91425" marB="91425" marR="91425" marL="91425"/>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9" name="Shape 119"/>
        <p:cNvGrpSpPr/>
        <p:nvPr/>
      </p:nvGrpSpPr>
      <p:grpSpPr>
        <a:xfrm>
          <a:off x="0" y="0"/>
          <a:ext cx="0" cy="0"/>
          <a:chOff x="0" y="0"/>
          <a:chExt cx="0" cy="0"/>
        </a:xfrm>
      </p:grpSpPr>
      <p:pic>
        <p:nvPicPr>
          <p:cNvPr id="120" name="Google Shape;120;g34f7141f23c_0_15"/>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21" name="Google Shape;121;g34f7141f23c_0_15"/>
          <p:cNvSpPr txBox="1"/>
          <p:nvPr/>
        </p:nvSpPr>
        <p:spPr>
          <a:xfrm>
            <a:off x="3569700" y="0"/>
            <a:ext cx="52137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rgbClr val="000000"/>
              </a:buClr>
              <a:buSzPts val="2300"/>
              <a:buFont typeface="Arial"/>
              <a:buNone/>
            </a:pPr>
            <a:r>
              <a:rPr b="1" lang="en-MY" sz="2300">
                <a:solidFill>
                  <a:schemeClr val="lt1"/>
                </a:solidFill>
                <a:latin typeface="Poppins"/>
                <a:ea typeface="Poppins"/>
                <a:cs typeface="Poppins"/>
                <a:sym typeface="Poppins"/>
              </a:rPr>
              <a:t>Characteristics of an </a:t>
            </a:r>
            <a:endParaRPr b="1" sz="2300">
              <a:solidFill>
                <a:schemeClr val="lt1"/>
              </a:solidFill>
              <a:latin typeface="Poppins"/>
              <a:ea typeface="Poppins"/>
              <a:cs typeface="Poppins"/>
              <a:sym typeface="Poppins"/>
            </a:endParaRPr>
          </a:p>
          <a:p>
            <a:pPr indent="0" lvl="0" marL="0" marR="0" rtl="0" algn="r">
              <a:lnSpc>
                <a:spcPct val="90000"/>
              </a:lnSpc>
              <a:spcBef>
                <a:spcPts val="0"/>
              </a:spcBef>
              <a:spcAft>
                <a:spcPts val="0"/>
              </a:spcAft>
              <a:buClr>
                <a:srgbClr val="000000"/>
              </a:buClr>
              <a:buSzPts val="2300"/>
              <a:buFont typeface="Arial"/>
              <a:buNone/>
            </a:pPr>
            <a:r>
              <a:rPr b="1" lang="en-MY" sz="2300">
                <a:solidFill>
                  <a:schemeClr val="lt1"/>
                </a:solidFill>
                <a:latin typeface="Poppins"/>
                <a:ea typeface="Poppins"/>
                <a:cs typeface="Poppins"/>
                <a:sym typeface="Poppins"/>
              </a:rPr>
              <a:t>analytical rubric</a:t>
            </a:r>
            <a:endParaRPr b="1" i="0" sz="2600" u="none" cap="none" strike="noStrike">
              <a:solidFill>
                <a:schemeClr val="lt1"/>
              </a:solidFill>
              <a:latin typeface="Poppins"/>
              <a:ea typeface="Poppins"/>
              <a:cs typeface="Poppins"/>
              <a:sym typeface="Poppins"/>
            </a:endParaRPr>
          </a:p>
        </p:txBody>
      </p:sp>
      <p:sp>
        <p:nvSpPr>
          <p:cNvPr id="122" name="Google Shape;122;g34f7141f23c_0_15"/>
          <p:cNvSpPr txBox="1"/>
          <p:nvPr/>
        </p:nvSpPr>
        <p:spPr>
          <a:xfrm>
            <a:off x="442950" y="1167325"/>
            <a:ext cx="8004600" cy="3827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MY" sz="2200">
                <a:solidFill>
                  <a:schemeClr val="dk1"/>
                </a:solidFill>
                <a:latin typeface="Poppins"/>
                <a:ea typeface="Poppins"/>
                <a:cs typeface="Poppins"/>
                <a:sym typeface="Poppins"/>
              </a:rPr>
              <a:t>Tabular format</a:t>
            </a:r>
            <a:r>
              <a:rPr lang="en-MY" sz="2200">
                <a:solidFill>
                  <a:schemeClr val="dk1"/>
                </a:solidFill>
                <a:latin typeface="Poppins"/>
                <a:ea typeface="Poppins"/>
                <a:cs typeface="Poppins"/>
                <a:sym typeface="Poppins"/>
              </a:rPr>
              <a:t> that consists of:</a:t>
            </a:r>
            <a:endParaRPr sz="2200">
              <a:solidFill>
                <a:schemeClr val="dk1"/>
              </a:solidFill>
              <a:latin typeface="Poppins"/>
              <a:ea typeface="Poppins"/>
              <a:cs typeface="Poppins"/>
              <a:sym typeface="Poppins"/>
            </a:endParaRPr>
          </a:p>
          <a:p>
            <a:pPr indent="-368300" lvl="0" marL="457200" rtl="0" algn="l">
              <a:spcBef>
                <a:spcPts val="1000"/>
              </a:spcBef>
              <a:spcAft>
                <a:spcPts val="0"/>
              </a:spcAft>
              <a:buClr>
                <a:schemeClr val="dk1"/>
              </a:buClr>
              <a:buSzPts val="2200"/>
              <a:buFont typeface="Poppins"/>
              <a:buChar char="●"/>
            </a:pPr>
            <a:r>
              <a:rPr lang="en-MY" sz="2200">
                <a:solidFill>
                  <a:srgbClr val="0000FF"/>
                </a:solidFill>
                <a:latin typeface="Poppins"/>
                <a:ea typeface="Poppins"/>
                <a:cs typeface="Poppins"/>
                <a:sym typeface="Poppins"/>
              </a:rPr>
              <a:t>Assessment criteria / dimensions</a:t>
            </a:r>
            <a:br>
              <a:rPr lang="en-MY" sz="2200">
                <a:solidFill>
                  <a:schemeClr val="dk1"/>
                </a:solidFill>
                <a:latin typeface="Poppins"/>
                <a:ea typeface="Poppins"/>
                <a:cs typeface="Poppins"/>
                <a:sym typeface="Poppins"/>
              </a:rPr>
            </a:br>
            <a:r>
              <a:rPr lang="en-MY" sz="2200">
                <a:solidFill>
                  <a:schemeClr val="dk1"/>
                </a:solidFill>
                <a:latin typeface="Poppins"/>
                <a:ea typeface="Poppins"/>
                <a:cs typeface="Poppins"/>
                <a:sym typeface="Poppins"/>
              </a:rPr>
              <a:t>(skills/knowledge you wish to assess students)</a:t>
            </a:r>
            <a:br>
              <a:rPr lang="en-MY" sz="2200">
                <a:solidFill>
                  <a:schemeClr val="dk1"/>
                </a:solidFill>
                <a:latin typeface="Poppins"/>
                <a:ea typeface="Poppins"/>
                <a:cs typeface="Poppins"/>
                <a:sym typeface="Poppins"/>
              </a:rPr>
            </a:br>
            <a:endParaRPr sz="2200">
              <a:solidFill>
                <a:schemeClr val="dk1"/>
              </a:solidFill>
              <a:latin typeface="Poppins"/>
              <a:ea typeface="Poppins"/>
              <a:cs typeface="Poppins"/>
              <a:sym typeface="Poppins"/>
            </a:endParaRPr>
          </a:p>
          <a:p>
            <a:pPr indent="-368300" lvl="0" marL="457200" rtl="0" algn="l">
              <a:spcBef>
                <a:spcPts val="0"/>
              </a:spcBef>
              <a:spcAft>
                <a:spcPts val="0"/>
              </a:spcAft>
              <a:buClr>
                <a:srgbClr val="0000FF"/>
              </a:buClr>
              <a:buSzPts val="2200"/>
              <a:buFont typeface="Poppins"/>
              <a:buChar char="●"/>
            </a:pPr>
            <a:r>
              <a:rPr lang="en-MY" sz="2200">
                <a:solidFill>
                  <a:srgbClr val="0000FF"/>
                </a:solidFill>
                <a:latin typeface="Poppins"/>
                <a:ea typeface="Poppins"/>
                <a:cs typeface="Poppins"/>
                <a:sym typeface="Poppins"/>
              </a:rPr>
              <a:t>Levels of standards</a:t>
            </a:r>
            <a:endParaRPr sz="2200">
              <a:solidFill>
                <a:srgbClr val="0000FF"/>
              </a:solidFill>
              <a:latin typeface="Poppins"/>
              <a:ea typeface="Poppins"/>
              <a:cs typeface="Poppins"/>
              <a:sym typeface="Poppins"/>
            </a:endParaRPr>
          </a:p>
          <a:p>
            <a:pPr indent="0" lvl="0" marL="457200" rtl="0" algn="l">
              <a:spcBef>
                <a:spcPts val="0"/>
              </a:spcBef>
              <a:spcAft>
                <a:spcPts val="0"/>
              </a:spcAft>
              <a:buNone/>
            </a:pPr>
            <a:r>
              <a:rPr lang="en-MY" sz="2200">
                <a:solidFill>
                  <a:schemeClr val="dk1"/>
                </a:solidFill>
                <a:latin typeface="Poppins"/>
                <a:ea typeface="Poppins"/>
                <a:cs typeface="Poppins"/>
                <a:sym typeface="Poppins"/>
              </a:rPr>
              <a:t>(student achievement categories e.g. Poor, Satisfactory, Good, Excellent)</a:t>
            </a:r>
            <a:br>
              <a:rPr lang="en-MY" sz="2200">
                <a:solidFill>
                  <a:schemeClr val="dk1"/>
                </a:solidFill>
                <a:latin typeface="Poppins"/>
                <a:ea typeface="Poppins"/>
                <a:cs typeface="Poppins"/>
                <a:sym typeface="Poppins"/>
              </a:rPr>
            </a:br>
            <a:endParaRPr sz="2200">
              <a:solidFill>
                <a:schemeClr val="dk1"/>
              </a:solidFill>
              <a:latin typeface="Poppins"/>
              <a:ea typeface="Poppins"/>
              <a:cs typeface="Poppins"/>
              <a:sym typeface="Poppins"/>
            </a:endParaRPr>
          </a:p>
          <a:p>
            <a:pPr indent="-368300" lvl="0" marL="457200" rtl="0" algn="l">
              <a:spcBef>
                <a:spcPts val="0"/>
              </a:spcBef>
              <a:spcAft>
                <a:spcPts val="0"/>
              </a:spcAft>
              <a:buClr>
                <a:srgbClr val="0000FF"/>
              </a:buClr>
              <a:buSzPts val="2200"/>
              <a:buFont typeface="Poppins"/>
              <a:buChar char="●"/>
            </a:pPr>
            <a:r>
              <a:rPr lang="en-MY" sz="2200">
                <a:solidFill>
                  <a:srgbClr val="0000FF"/>
                </a:solidFill>
                <a:latin typeface="Poppins"/>
                <a:ea typeface="Poppins"/>
                <a:cs typeface="Poppins"/>
                <a:sym typeface="Poppins"/>
              </a:rPr>
              <a:t>Contains descriptors</a:t>
            </a:r>
            <a:endParaRPr sz="2200">
              <a:solidFill>
                <a:srgbClr val="0000FF"/>
              </a:solidFill>
              <a:latin typeface="Poppins"/>
              <a:ea typeface="Poppins"/>
              <a:cs typeface="Poppins"/>
              <a:sym typeface="Poppins"/>
            </a:endParaRPr>
          </a:p>
          <a:p>
            <a:pPr indent="0" lvl="0" marL="0" rtl="0" algn="l">
              <a:spcBef>
                <a:spcPts val="1000"/>
              </a:spcBef>
              <a:spcAft>
                <a:spcPts val="1000"/>
              </a:spcAft>
              <a:buNone/>
            </a:pPr>
            <a:r>
              <a:t/>
            </a:r>
            <a:endParaRPr sz="2200">
              <a:solidFill>
                <a:schemeClr val="dk1"/>
              </a:solidFill>
              <a:latin typeface="Poppins"/>
              <a:ea typeface="Poppins"/>
              <a:cs typeface="Poppins"/>
              <a:sym typeface="Poppi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7" name="Shape 127"/>
        <p:cNvGrpSpPr/>
        <p:nvPr/>
      </p:nvGrpSpPr>
      <p:grpSpPr>
        <a:xfrm>
          <a:off x="0" y="0"/>
          <a:ext cx="0" cy="0"/>
          <a:chOff x="0" y="0"/>
          <a:chExt cx="0" cy="0"/>
        </a:xfrm>
      </p:grpSpPr>
      <p:pic>
        <p:nvPicPr>
          <p:cNvPr id="128" name="Google Shape;128;g34f7141f23c_0_28"/>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29" name="Google Shape;129;g34f7141f23c_0_28"/>
          <p:cNvSpPr txBox="1"/>
          <p:nvPr/>
        </p:nvSpPr>
        <p:spPr>
          <a:xfrm>
            <a:off x="3913650" y="0"/>
            <a:ext cx="48696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rgbClr val="000000"/>
              </a:buClr>
              <a:buSzPts val="2300"/>
              <a:buFont typeface="Arial"/>
              <a:buNone/>
            </a:pPr>
            <a:r>
              <a:rPr b="1" lang="en-MY" sz="2300">
                <a:solidFill>
                  <a:schemeClr val="lt1"/>
                </a:solidFill>
                <a:latin typeface="Poppins"/>
                <a:ea typeface="Poppins"/>
                <a:cs typeface="Poppins"/>
                <a:sym typeface="Poppins"/>
              </a:rPr>
              <a:t>Components of an </a:t>
            </a:r>
            <a:endParaRPr b="1" sz="2300">
              <a:solidFill>
                <a:schemeClr val="lt1"/>
              </a:solidFill>
              <a:latin typeface="Poppins"/>
              <a:ea typeface="Poppins"/>
              <a:cs typeface="Poppins"/>
              <a:sym typeface="Poppins"/>
            </a:endParaRPr>
          </a:p>
          <a:p>
            <a:pPr indent="0" lvl="0" marL="0" marR="0" rtl="0" algn="r">
              <a:lnSpc>
                <a:spcPct val="90000"/>
              </a:lnSpc>
              <a:spcBef>
                <a:spcPts val="0"/>
              </a:spcBef>
              <a:spcAft>
                <a:spcPts val="0"/>
              </a:spcAft>
              <a:buClr>
                <a:srgbClr val="000000"/>
              </a:buClr>
              <a:buSzPts val="2300"/>
              <a:buFont typeface="Arial"/>
              <a:buNone/>
            </a:pPr>
            <a:r>
              <a:rPr b="1" lang="en-MY" sz="2300">
                <a:solidFill>
                  <a:schemeClr val="lt1"/>
                </a:solidFill>
                <a:latin typeface="Poppins"/>
                <a:ea typeface="Poppins"/>
                <a:cs typeface="Poppins"/>
                <a:sym typeface="Poppins"/>
              </a:rPr>
              <a:t>analytical rubric</a:t>
            </a:r>
            <a:endParaRPr b="1" i="0" sz="2600" u="none" cap="none" strike="noStrike">
              <a:solidFill>
                <a:schemeClr val="lt1"/>
              </a:solidFill>
              <a:latin typeface="Poppins"/>
              <a:ea typeface="Poppins"/>
              <a:cs typeface="Poppins"/>
              <a:sym typeface="Poppins"/>
            </a:endParaRPr>
          </a:p>
        </p:txBody>
      </p:sp>
      <p:sp>
        <p:nvSpPr>
          <p:cNvPr id="130" name="Google Shape;130;g34f7141f23c_0_28"/>
          <p:cNvSpPr txBox="1"/>
          <p:nvPr/>
        </p:nvSpPr>
        <p:spPr>
          <a:xfrm>
            <a:off x="302250" y="1030550"/>
            <a:ext cx="2907900" cy="1339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1000"/>
              </a:spcAft>
              <a:buNone/>
            </a:pPr>
            <a:r>
              <a:rPr b="1" lang="en-MY" sz="2500">
                <a:solidFill>
                  <a:schemeClr val="dk1"/>
                </a:solidFill>
                <a:latin typeface="Poppins"/>
                <a:ea typeface="Poppins"/>
                <a:cs typeface="Poppins"/>
                <a:sym typeface="Poppins"/>
              </a:rPr>
              <a:t>Assessment Criteria/ Dimensions</a:t>
            </a:r>
            <a:endParaRPr sz="2200">
              <a:solidFill>
                <a:schemeClr val="dk1"/>
              </a:solidFill>
              <a:latin typeface="Poppins"/>
              <a:ea typeface="Poppins"/>
              <a:cs typeface="Poppins"/>
              <a:sym typeface="Poppins"/>
            </a:endParaRPr>
          </a:p>
        </p:txBody>
      </p:sp>
      <p:sp>
        <p:nvSpPr>
          <p:cNvPr id="131" name="Google Shape;131;g34f7141f23c_0_28"/>
          <p:cNvSpPr txBox="1"/>
          <p:nvPr/>
        </p:nvSpPr>
        <p:spPr>
          <a:xfrm>
            <a:off x="2994600" y="1046925"/>
            <a:ext cx="2907900" cy="95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1000"/>
              </a:spcAft>
              <a:buNone/>
            </a:pPr>
            <a:r>
              <a:rPr b="1" lang="en-MY" sz="2500">
                <a:solidFill>
                  <a:schemeClr val="dk1"/>
                </a:solidFill>
                <a:latin typeface="Poppins"/>
                <a:ea typeface="Poppins"/>
                <a:cs typeface="Poppins"/>
                <a:sym typeface="Poppins"/>
              </a:rPr>
              <a:t>Levels of standards</a:t>
            </a:r>
            <a:endParaRPr sz="2200">
              <a:solidFill>
                <a:schemeClr val="dk1"/>
              </a:solidFill>
              <a:latin typeface="Poppins"/>
              <a:ea typeface="Poppins"/>
              <a:cs typeface="Poppins"/>
              <a:sym typeface="Poppins"/>
            </a:endParaRPr>
          </a:p>
        </p:txBody>
      </p:sp>
      <p:sp>
        <p:nvSpPr>
          <p:cNvPr id="132" name="Google Shape;132;g34f7141f23c_0_28"/>
          <p:cNvSpPr txBox="1"/>
          <p:nvPr/>
        </p:nvSpPr>
        <p:spPr>
          <a:xfrm>
            <a:off x="6007500" y="1182713"/>
            <a:ext cx="29079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1000"/>
              </a:spcAft>
              <a:buNone/>
            </a:pPr>
            <a:r>
              <a:rPr b="1" lang="en-MY" sz="2500">
                <a:solidFill>
                  <a:schemeClr val="dk1"/>
                </a:solidFill>
                <a:latin typeface="Poppins"/>
                <a:ea typeface="Poppins"/>
                <a:cs typeface="Poppins"/>
                <a:sym typeface="Poppins"/>
              </a:rPr>
              <a:t>Descriptors</a:t>
            </a:r>
            <a:endParaRPr sz="2200">
              <a:solidFill>
                <a:schemeClr val="dk1"/>
              </a:solidFill>
              <a:latin typeface="Poppins"/>
              <a:ea typeface="Poppins"/>
              <a:cs typeface="Poppins"/>
              <a:sym typeface="Poppins"/>
            </a:endParaRPr>
          </a:p>
        </p:txBody>
      </p:sp>
      <p:sp>
        <p:nvSpPr>
          <p:cNvPr id="133" name="Google Shape;133;g34f7141f23c_0_28"/>
          <p:cNvSpPr txBox="1"/>
          <p:nvPr/>
        </p:nvSpPr>
        <p:spPr>
          <a:xfrm>
            <a:off x="302250" y="2266950"/>
            <a:ext cx="2327100" cy="1274700"/>
          </a:xfrm>
          <a:prstGeom prst="rect">
            <a:avLst/>
          </a:prstGeom>
          <a:noFill/>
          <a:ln>
            <a:noFill/>
          </a:ln>
        </p:spPr>
        <p:txBody>
          <a:bodyPr anchorCtr="0" anchor="t" bIns="91425" lIns="91425" spcFirstLastPara="1" rIns="91425" wrap="square" tIns="91425">
            <a:noAutofit/>
          </a:bodyPr>
          <a:lstStyle/>
          <a:p>
            <a:pPr indent="-368300" lvl="0" marL="457200" rtl="0" algn="l">
              <a:spcBef>
                <a:spcPts val="1000"/>
              </a:spcBef>
              <a:spcAft>
                <a:spcPts val="0"/>
              </a:spcAft>
              <a:buClr>
                <a:schemeClr val="dk1"/>
              </a:buClr>
              <a:buSzPts val="2200"/>
              <a:buFont typeface="Poppins"/>
              <a:buChar char="■"/>
            </a:pPr>
            <a:r>
              <a:rPr lang="en-MY" sz="2200">
                <a:solidFill>
                  <a:schemeClr val="dk1"/>
                </a:solidFill>
                <a:latin typeface="Poppins"/>
                <a:ea typeface="Poppins"/>
                <a:cs typeface="Poppins"/>
                <a:sym typeface="Poppins"/>
              </a:rPr>
              <a:t>Skills</a:t>
            </a:r>
            <a:endParaRPr sz="2200">
              <a:solidFill>
                <a:schemeClr val="dk1"/>
              </a:solidFill>
              <a:latin typeface="Poppins"/>
              <a:ea typeface="Poppins"/>
              <a:cs typeface="Poppins"/>
              <a:sym typeface="Poppins"/>
            </a:endParaRPr>
          </a:p>
          <a:p>
            <a:pPr indent="-368300" lvl="0" marL="457200" rtl="0" algn="l">
              <a:spcBef>
                <a:spcPts val="1000"/>
              </a:spcBef>
              <a:spcAft>
                <a:spcPts val="1000"/>
              </a:spcAft>
              <a:buClr>
                <a:schemeClr val="dk1"/>
              </a:buClr>
              <a:buSzPts val="2200"/>
              <a:buFont typeface="Poppins"/>
              <a:buChar char="■"/>
            </a:pPr>
            <a:r>
              <a:rPr lang="en-MY" sz="2200">
                <a:solidFill>
                  <a:schemeClr val="dk1"/>
                </a:solidFill>
                <a:latin typeface="Poppins"/>
                <a:ea typeface="Poppins"/>
                <a:cs typeface="Poppins"/>
                <a:sym typeface="Poppins"/>
              </a:rPr>
              <a:t>Knowledge</a:t>
            </a:r>
            <a:endParaRPr sz="1800">
              <a:solidFill>
                <a:schemeClr val="dk2"/>
              </a:solidFill>
            </a:endParaRPr>
          </a:p>
        </p:txBody>
      </p:sp>
      <p:sp>
        <p:nvSpPr>
          <p:cNvPr id="134" name="Google Shape;134;g34f7141f23c_0_28"/>
          <p:cNvSpPr txBox="1"/>
          <p:nvPr/>
        </p:nvSpPr>
        <p:spPr>
          <a:xfrm>
            <a:off x="2889450" y="2001225"/>
            <a:ext cx="3118200" cy="1274700"/>
          </a:xfrm>
          <a:prstGeom prst="rect">
            <a:avLst/>
          </a:prstGeom>
          <a:noFill/>
          <a:ln>
            <a:noFill/>
          </a:ln>
        </p:spPr>
        <p:txBody>
          <a:bodyPr anchorCtr="0" anchor="t" bIns="91425" lIns="91425" spcFirstLastPara="1" rIns="91425" wrap="square" tIns="91425">
            <a:noAutofit/>
          </a:bodyPr>
          <a:lstStyle/>
          <a:p>
            <a:pPr indent="-368300" lvl="0" marL="457200" rtl="0" algn="l">
              <a:spcBef>
                <a:spcPts val="1000"/>
              </a:spcBef>
              <a:spcAft>
                <a:spcPts val="0"/>
              </a:spcAft>
              <a:buClr>
                <a:schemeClr val="dk1"/>
              </a:buClr>
              <a:buSzPts val="2200"/>
              <a:buFont typeface="Poppins"/>
              <a:buChar char="■"/>
            </a:pPr>
            <a:r>
              <a:rPr lang="en-MY" sz="2200">
                <a:solidFill>
                  <a:schemeClr val="dk1"/>
                </a:solidFill>
                <a:latin typeface="Poppins"/>
                <a:ea typeface="Poppins"/>
                <a:cs typeface="Poppins"/>
                <a:sym typeface="Poppins"/>
              </a:rPr>
              <a:t>Categories of achievement</a:t>
            </a:r>
            <a:endParaRPr sz="2200">
              <a:solidFill>
                <a:schemeClr val="dk1"/>
              </a:solidFill>
              <a:latin typeface="Poppins"/>
              <a:ea typeface="Poppins"/>
              <a:cs typeface="Poppins"/>
              <a:sym typeface="Poppins"/>
            </a:endParaRPr>
          </a:p>
          <a:p>
            <a:pPr indent="0" lvl="0" marL="457200" rtl="0" algn="l">
              <a:spcBef>
                <a:spcPts val="1000"/>
              </a:spcBef>
              <a:spcAft>
                <a:spcPts val="0"/>
              </a:spcAft>
              <a:buClr>
                <a:schemeClr val="dk1"/>
              </a:buClr>
              <a:buSzPts val="1100"/>
              <a:buFont typeface="Arial"/>
              <a:buNone/>
            </a:pPr>
            <a:r>
              <a:rPr lang="en-MY" sz="2200">
                <a:solidFill>
                  <a:schemeClr val="dk1"/>
                </a:solidFill>
                <a:latin typeface="Poppins"/>
                <a:ea typeface="Poppins"/>
                <a:cs typeface="Poppins"/>
                <a:sym typeface="Poppins"/>
              </a:rPr>
              <a:t>e.g.</a:t>
            </a:r>
            <a:endParaRPr sz="2200">
              <a:solidFill>
                <a:schemeClr val="dk1"/>
              </a:solidFill>
              <a:latin typeface="Poppins"/>
              <a:ea typeface="Poppins"/>
              <a:cs typeface="Poppins"/>
              <a:sym typeface="Poppins"/>
            </a:endParaRPr>
          </a:p>
          <a:p>
            <a:pPr indent="-368300" lvl="1" marL="914400" rtl="0" algn="l">
              <a:spcBef>
                <a:spcPts val="1000"/>
              </a:spcBef>
              <a:spcAft>
                <a:spcPts val="0"/>
              </a:spcAft>
              <a:buClr>
                <a:schemeClr val="dk1"/>
              </a:buClr>
              <a:buSzPts val="2200"/>
              <a:buFont typeface="Poppins"/>
              <a:buChar char="○"/>
            </a:pPr>
            <a:r>
              <a:rPr lang="en-MY" sz="2200">
                <a:solidFill>
                  <a:schemeClr val="dk1"/>
                </a:solidFill>
                <a:latin typeface="Poppins"/>
                <a:ea typeface="Poppins"/>
                <a:cs typeface="Poppins"/>
                <a:sym typeface="Poppins"/>
              </a:rPr>
              <a:t>Poor</a:t>
            </a:r>
            <a:endParaRPr sz="2200">
              <a:solidFill>
                <a:schemeClr val="dk1"/>
              </a:solidFill>
              <a:latin typeface="Poppins"/>
              <a:ea typeface="Poppins"/>
              <a:cs typeface="Poppins"/>
              <a:sym typeface="Poppins"/>
            </a:endParaRPr>
          </a:p>
          <a:p>
            <a:pPr indent="-368300" lvl="1" marL="914400" rtl="0" algn="l">
              <a:spcBef>
                <a:spcPts val="0"/>
              </a:spcBef>
              <a:spcAft>
                <a:spcPts val="0"/>
              </a:spcAft>
              <a:buClr>
                <a:schemeClr val="dk1"/>
              </a:buClr>
              <a:buSzPts val="2200"/>
              <a:buFont typeface="Poppins"/>
              <a:buChar char="○"/>
            </a:pPr>
            <a:r>
              <a:rPr lang="en-MY" sz="2200">
                <a:solidFill>
                  <a:schemeClr val="dk1"/>
                </a:solidFill>
                <a:latin typeface="Poppins"/>
                <a:ea typeface="Poppins"/>
                <a:cs typeface="Poppins"/>
                <a:sym typeface="Poppins"/>
              </a:rPr>
              <a:t>Satisfactory</a:t>
            </a:r>
            <a:endParaRPr sz="2200">
              <a:solidFill>
                <a:schemeClr val="dk1"/>
              </a:solidFill>
              <a:latin typeface="Poppins"/>
              <a:ea typeface="Poppins"/>
              <a:cs typeface="Poppins"/>
              <a:sym typeface="Poppins"/>
            </a:endParaRPr>
          </a:p>
          <a:p>
            <a:pPr indent="-368300" lvl="1" marL="914400" rtl="0" algn="l">
              <a:spcBef>
                <a:spcPts val="0"/>
              </a:spcBef>
              <a:spcAft>
                <a:spcPts val="0"/>
              </a:spcAft>
              <a:buClr>
                <a:schemeClr val="dk1"/>
              </a:buClr>
              <a:buSzPts val="2200"/>
              <a:buFont typeface="Poppins"/>
              <a:buChar char="○"/>
            </a:pPr>
            <a:r>
              <a:rPr lang="en-MY" sz="2200">
                <a:solidFill>
                  <a:schemeClr val="dk1"/>
                </a:solidFill>
                <a:latin typeface="Poppins"/>
                <a:ea typeface="Poppins"/>
                <a:cs typeface="Poppins"/>
                <a:sym typeface="Poppins"/>
              </a:rPr>
              <a:t>Good</a:t>
            </a:r>
            <a:endParaRPr sz="2200">
              <a:solidFill>
                <a:schemeClr val="dk1"/>
              </a:solidFill>
              <a:latin typeface="Poppins"/>
              <a:ea typeface="Poppins"/>
              <a:cs typeface="Poppins"/>
              <a:sym typeface="Poppins"/>
            </a:endParaRPr>
          </a:p>
          <a:p>
            <a:pPr indent="-368300" lvl="1" marL="914400" rtl="0" algn="l">
              <a:spcBef>
                <a:spcPts val="0"/>
              </a:spcBef>
              <a:spcAft>
                <a:spcPts val="0"/>
              </a:spcAft>
              <a:buClr>
                <a:schemeClr val="dk1"/>
              </a:buClr>
              <a:buSzPts val="2200"/>
              <a:buFont typeface="Poppins"/>
              <a:buChar char="○"/>
            </a:pPr>
            <a:r>
              <a:rPr lang="en-MY" sz="2200">
                <a:solidFill>
                  <a:schemeClr val="dk1"/>
                </a:solidFill>
                <a:latin typeface="Poppins"/>
                <a:ea typeface="Poppins"/>
                <a:cs typeface="Poppins"/>
                <a:sym typeface="Poppins"/>
              </a:rPr>
              <a:t>Excellent</a:t>
            </a:r>
            <a:endParaRPr sz="2200">
              <a:solidFill>
                <a:schemeClr val="dk1"/>
              </a:solidFill>
              <a:latin typeface="Poppins"/>
              <a:ea typeface="Poppins"/>
              <a:cs typeface="Poppins"/>
              <a:sym typeface="Poppins"/>
            </a:endParaRPr>
          </a:p>
          <a:p>
            <a:pPr indent="0" lvl="0" marL="0" rtl="0" algn="l">
              <a:spcBef>
                <a:spcPts val="1000"/>
              </a:spcBef>
              <a:spcAft>
                <a:spcPts val="1000"/>
              </a:spcAft>
              <a:buNone/>
            </a:pPr>
            <a:r>
              <a:t/>
            </a:r>
            <a:endParaRPr sz="2200">
              <a:solidFill>
                <a:schemeClr val="dk1"/>
              </a:solidFill>
              <a:latin typeface="Poppins"/>
              <a:ea typeface="Poppins"/>
              <a:cs typeface="Poppins"/>
              <a:sym typeface="Poppins"/>
            </a:endParaRPr>
          </a:p>
        </p:txBody>
      </p:sp>
      <p:sp>
        <p:nvSpPr>
          <p:cNvPr id="135" name="Google Shape;135;g34f7141f23c_0_28"/>
          <p:cNvSpPr txBox="1"/>
          <p:nvPr/>
        </p:nvSpPr>
        <p:spPr>
          <a:xfrm>
            <a:off x="5806950" y="2001225"/>
            <a:ext cx="3309000" cy="1274700"/>
          </a:xfrm>
          <a:prstGeom prst="rect">
            <a:avLst/>
          </a:prstGeom>
          <a:noFill/>
          <a:ln>
            <a:noFill/>
          </a:ln>
        </p:spPr>
        <p:txBody>
          <a:bodyPr anchorCtr="0" anchor="t" bIns="91425" lIns="91425" spcFirstLastPara="1" rIns="91425" wrap="square" tIns="91425">
            <a:noAutofit/>
          </a:bodyPr>
          <a:lstStyle/>
          <a:p>
            <a:pPr indent="-368300" lvl="0" marL="457200" rtl="0" algn="l">
              <a:spcBef>
                <a:spcPts val="1000"/>
              </a:spcBef>
              <a:spcAft>
                <a:spcPts val="0"/>
              </a:spcAft>
              <a:buClr>
                <a:schemeClr val="dk1"/>
              </a:buClr>
              <a:buSzPts val="2200"/>
              <a:buFont typeface="Poppins"/>
              <a:buChar char="■"/>
            </a:pPr>
            <a:r>
              <a:rPr lang="en-MY" sz="2200">
                <a:solidFill>
                  <a:schemeClr val="dk1"/>
                </a:solidFill>
                <a:latin typeface="Poppins"/>
                <a:ea typeface="Poppins"/>
                <a:cs typeface="Poppins"/>
                <a:sym typeface="Poppins"/>
              </a:rPr>
              <a:t>Given in each cell</a:t>
            </a:r>
            <a:endParaRPr sz="2200">
              <a:solidFill>
                <a:schemeClr val="dk1"/>
              </a:solidFill>
              <a:latin typeface="Poppins"/>
              <a:ea typeface="Poppins"/>
              <a:cs typeface="Poppins"/>
              <a:sym typeface="Poppins"/>
            </a:endParaRPr>
          </a:p>
          <a:p>
            <a:pPr indent="-368300" lvl="0" marL="457200" rtl="0" algn="l">
              <a:spcBef>
                <a:spcPts val="1000"/>
              </a:spcBef>
              <a:spcAft>
                <a:spcPts val="0"/>
              </a:spcAft>
              <a:buClr>
                <a:schemeClr val="dk1"/>
              </a:buClr>
              <a:buSzPts val="2200"/>
              <a:buFont typeface="Poppins"/>
              <a:buChar char="■"/>
            </a:pPr>
            <a:r>
              <a:rPr lang="en-MY" sz="2200">
                <a:solidFill>
                  <a:schemeClr val="dk1"/>
                </a:solidFill>
                <a:latin typeface="Poppins"/>
                <a:ea typeface="Poppins"/>
                <a:cs typeface="Poppins"/>
                <a:sym typeface="Poppins"/>
              </a:rPr>
              <a:t>Describes achievement for:</a:t>
            </a:r>
            <a:endParaRPr sz="2200">
              <a:solidFill>
                <a:schemeClr val="dk1"/>
              </a:solidFill>
              <a:latin typeface="Poppins"/>
              <a:ea typeface="Poppins"/>
              <a:cs typeface="Poppins"/>
              <a:sym typeface="Poppins"/>
            </a:endParaRPr>
          </a:p>
          <a:p>
            <a:pPr indent="-355600" lvl="1" marL="914400" rtl="0" algn="l">
              <a:spcBef>
                <a:spcPts val="1000"/>
              </a:spcBef>
              <a:spcAft>
                <a:spcPts val="0"/>
              </a:spcAft>
              <a:buClr>
                <a:schemeClr val="dk1"/>
              </a:buClr>
              <a:buSzPts val="2000"/>
              <a:buFont typeface="Poppins"/>
              <a:buChar char="○"/>
            </a:pPr>
            <a:r>
              <a:rPr lang="en-MY" sz="2000">
                <a:solidFill>
                  <a:schemeClr val="dk1"/>
                </a:solidFill>
                <a:latin typeface="Poppins"/>
                <a:ea typeface="Poppins"/>
                <a:cs typeface="Poppins"/>
                <a:sym typeface="Poppins"/>
              </a:rPr>
              <a:t>a particular criterion and</a:t>
            </a:r>
            <a:endParaRPr sz="2000">
              <a:solidFill>
                <a:schemeClr val="dk1"/>
              </a:solidFill>
              <a:latin typeface="Poppins"/>
              <a:ea typeface="Poppins"/>
              <a:cs typeface="Poppins"/>
              <a:sym typeface="Poppins"/>
            </a:endParaRPr>
          </a:p>
          <a:p>
            <a:pPr indent="-355600" lvl="1" marL="914400" rtl="0" algn="l">
              <a:spcBef>
                <a:spcPts val="0"/>
              </a:spcBef>
              <a:spcAft>
                <a:spcPts val="0"/>
              </a:spcAft>
              <a:buClr>
                <a:schemeClr val="dk1"/>
              </a:buClr>
              <a:buSzPts val="2000"/>
              <a:buFont typeface="Poppins"/>
              <a:buChar char="○"/>
            </a:pPr>
            <a:r>
              <a:rPr lang="en-MY" sz="2000">
                <a:solidFill>
                  <a:schemeClr val="dk1"/>
                </a:solidFill>
                <a:latin typeface="Poppins"/>
                <a:ea typeface="Poppins"/>
                <a:cs typeface="Poppins"/>
                <a:sym typeface="Poppins"/>
              </a:rPr>
              <a:t>at a particular level of standard</a:t>
            </a:r>
            <a:endParaRPr sz="2000">
              <a:solidFill>
                <a:schemeClr val="dk1"/>
              </a:solidFill>
              <a:latin typeface="Poppins"/>
              <a:ea typeface="Poppins"/>
              <a:cs typeface="Poppins"/>
              <a:sym typeface="Poppins"/>
            </a:endParaRPr>
          </a:p>
          <a:p>
            <a:pPr indent="0" lvl="0" marL="0" rtl="0" algn="l">
              <a:spcBef>
                <a:spcPts val="1000"/>
              </a:spcBef>
              <a:spcAft>
                <a:spcPts val="1000"/>
              </a:spcAft>
              <a:buNone/>
            </a:pPr>
            <a:r>
              <a:t/>
            </a:r>
            <a:endParaRPr sz="2200">
              <a:solidFill>
                <a:schemeClr val="dk1"/>
              </a:solidFill>
              <a:latin typeface="Poppins"/>
              <a:ea typeface="Poppins"/>
              <a:cs typeface="Poppins"/>
              <a:sym typeface="Poppi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0" name="Shape 140"/>
        <p:cNvGrpSpPr/>
        <p:nvPr/>
      </p:nvGrpSpPr>
      <p:grpSpPr>
        <a:xfrm>
          <a:off x="0" y="0"/>
          <a:ext cx="0" cy="0"/>
          <a:chOff x="0" y="0"/>
          <a:chExt cx="0" cy="0"/>
        </a:xfrm>
      </p:grpSpPr>
      <p:pic>
        <p:nvPicPr>
          <p:cNvPr id="141" name="Google Shape;141;g34f7141f23c_0_50"/>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42" name="Google Shape;142;g34f7141f23c_0_50"/>
          <p:cNvSpPr txBox="1"/>
          <p:nvPr/>
        </p:nvSpPr>
        <p:spPr>
          <a:xfrm>
            <a:off x="3569700" y="0"/>
            <a:ext cx="52137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rgbClr val="000000"/>
              </a:buClr>
              <a:buSzPts val="2300"/>
              <a:buFont typeface="Arial"/>
              <a:buNone/>
            </a:pPr>
            <a:r>
              <a:rPr b="1" lang="en-MY" sz="2300">
                <a:solidFill>
                  <a:schemeClr val="lt1"/>
                </a:solidFill>
                <a:latin typeface="Poppins"/>
                <a:ea typeface="Poppins"/>
                <a:cs typeface="Poppins"/>
                <a:sym typeface="Poppins"/>
              </a:rPr>
              <a:t>Analytical Rubric </a:t>
            </a:r>
            <a:endParaRPr b="1" sz="2300">
              <a:solidFill>
                <a:schemeClr val="lt1"/>
              </a:solidFill>
              <a:latin typeface="Poppins"/>
              <a:ea typeface="Poppins"/>
              <a:cs typeface="Poppins"/>
              <a:sym typeface="Poppins"/>
            </a:endParaRPr>
          </a:p>
          <a:p>
            <a:pPr indent="0" lvl="0" marL="0" marR="0" rtl="0" algn="r">
              <a:lnSpc>
                <a:spcPct val="90000"/>
              </a:lnSpc>
              <a:spcBef>
                <a:spcPts val="0"/>
              </a:spcBef>
              <a:spcAft>
                <a:spcPts val="0"/>
              </a:spcAft>
              <a:buClr>
                <a:srgbClr val="000000"/>
              </a:buClr>
              <a:buSzPts val="2300"/>
              <a:buFont typeface="Arial"/>
              <a:buNone/>
            </a:pPr>
            <a:r>
              <a:rPr b="1" lang="en-MY" sz="2300">
                <a:solidFill>
                  <a:schemeClr val="lt1"/>
                </a:solidFill>
                <a:latin typeface="Poppins"/>
                <a:ea typeface="Poppins"/>
                <a:cs typeface="Poppins"/>
                <a:sym typeface="Poppins"/>
              </a:rPr>
              <a:t>-  Sample Template</a:t>
            </a:r>
            <a:endParaRPr b="1" i="0" sz="2600" u="none" cap="none" strike="noStrike">
              <a:solidFill>
                <a:schemeClr val="lt1"/>
              </a:solidFill>
              <a:latin typeface="Poppins"/>
              <a:ea typeface="Poppins"/>
              <a:cs typeface="Poppins"/>
              <a:sym typeface="Poppins"/>
            </a:endParaRPr>
          </a:p>
        </p:txBody>
      </p:sp>
      <p:graphicFrame>
        <p:nvGraphicFramePr>
          <p:cNvPr id="143" name="Google Shape;143;g34f7141f23c_0_50"/>
          <p:cNvGraphicFramePr/>
          <p:nvPr/>
        </p:nvGraphicFramePr>
        <p:xfrm>
          <a:off x="233100" y="1022250"/>
          <a:ext cx="3000000" cy="3000000"/>
        </p:xfrm>
        <a:graphic>
          <a:graphicData uri="http://schemas.openxmlformats.org/drawingml/2006/table">
            <a:tbl>
              <a:tblPr>
                <a:noFill/>
                <a:tableStyleId>{570F52E7-8BC9-4B2B-8E74-93F772977850}</a:tableStyleId>
              </a:tblPr>
              <a:tblGrid>
                <a:gridCol w="1227425"/>
                <a:gridCol w="2015575"/>
                <a:gridCol w="1439825"/>
                <a:gridCol w="1540100"/>
                <a:gridCol w="1461975"/>
                <a:gridCol w="992900"/>
              </a:tblGrid>
              <a:tr h="381000">
                <a:tc>
                  <a:txBody>
                    <a:bodyPr/>
                    <a:lstStyle/>
                    <a:p>
                      <a:pPr indent="0" lvl="0" marL="0" rtl="0" algn="r">
                        <a:spcBef>
                          <a:spcPts val="0"/>
                        </a:spcBef>
                        <a:spcAft>
                          <a:spcPts val="0"/>
                        </a:spcAft>
                        <a:buNone/>
                      </a:pPr>
                      <a:r>
                        <a:rPr b="1" lang="en-MY" sz="1300"/>
                        <a:t>Standard</a:t>
                      </a:r>
                      <a:endParaRPr b="1" sz="1300"/>
                    </a:p>
                    <a:p>
                      <a:pPr indent="0" lvl="0" marL="0" rtl="0" algn="l">
                        <a:spcBef>
                          <a:spcPts val="0"/>
                        </a:spcBef>
                        <a:spcAft>
                          <a:spcPts val="0"/>
                        </a:spcAft>
                        <a:buNone/>
                      </a:pPr>
                      <a:r>
                        <a:t/>
                      </a:r>
                      <a:endParaRPr b="1" sz="1300"/>
                    </a:p>
                    <a:p>
                      <a:pPr indent="0" lvl="0" marL="0" rtl="0" algn="l">
                        <a:spcBef>
                          <a:spcPts val="0"/>
                        </a:spcBef>
                        <a:spcAft>
                          <a:spcPts val="0"/>
                        </a:spcAft>
                        <a:buNone/>
                      </a:pPr>
                      <a:r>
                        <a:rPr b="1" lang="en-MY" sz="1300"/>
                        <a:t>Criterion</a:t>
                      </a:r>
                      <a:endParaRPr b="1" sz="1300"/>
                    </a:p>
                  </a:txBody>
                  <a:tcPr marT="91425" marB="91425" marR="91425" marL="91425"/>
                </a:tc>
                <a:tc>
                  <a:txBody>
                    <a:bodyPr/>
                    <a:lstStyle/>
                    <a:p>
                      <a:pPr indent="0" lvl="0" marL="0" rtl="0" algn="ctr">
                        <a:spcBef>
                          <a:spcPts val="0"/>
                        </a:spcBef>
                        <a:spcAft>
                          <a:spcPts val="0"/>
                        </a:spcAft>
                        <a:buNone/>
                      </a:pPr>
                      <a:r>
                        <a:rPr b="1" lang="en-MY" sz="1300"/>
                        <a:t>Fail</a:t>
                      </a:r>
                      <a:endParaRPr b="1" sz="1300"/>
                    </a:p>
                    <a:p>
                      <a:pPr indent="0" lvl="0" marL="0" rtl="0" algn="ctr">
                        <a:spcBef>
                          <a:spcPts val="0"/>
                        </a:spcBef>
                        <a:spcAft>
                          <a:spcPts val="0"/>
                        </a:spcAft>
                        <a:buNone/>
                      </a:pPr>
                      <a:r>
                        <a:rPr b="1" lang="en-MY" sz="1300"/>
                        <a:t>(range of marks)</a:t>
                      </a:r>
                      <a:endParaRPr b="1" sz="1300"/>
                    </a:p>
                  </a:txBody>
                  <a:tcPr marT="91425" marB="91425" marR="91425" marL="91425"/>
                </a:tc>
                <a:tc>
                  <a:txBody>
                    <a:bodyPr/>
                    <a:lstStyle/>
                    <a:p>
                      <a:pPr indent="0" lvl="0" marL="0" rtl="0" algn="ctr">
                        <a:spcBef>
                          <a:spcPts val="0"/>
                        </a:spcBef>
                        <a:spcAft>
                          <a:spcPts val="0"/>
                        </a:spcAft>
                        <a:buNone/>
                      </a:pPr>
                      <a:r>
                        <a:rPr b="1" lang="en-MY" sz="1300"/>
                        <a:t>Pass</a:t>
                      </a:r>
                      <a:endParaRPr b="1" sz="1300"/>
                    </a:p>
                    <a:p>
                      <a:pPr indent="0" lvl="0" marL="0" rtl="0" algn="ctr">
                        <a:spcBef>
                          <a:spcPts val="0"/>
                        </a:spcBef>
                        <a:spcAft>
                          <a:spcPts val="0"/>
                        </a:spcAft>
                        <a:buNone/>
                      </a:pPr>
                      <a:r>
                        <a:rPr b="1" lang="en-MY" sz="1300"/>
                        <a:t>(range of marks)</a:t>
                      </a:r>
                      <a:endParaRPr b="1" sz="1300"/>
                    </a:p>
                  </a:txBody>
                  <a:tcPr marT="91425" marB="91425" marR="91425" marL="91425"/>
                </a:tc>
                <a:tc>
                  <a:txBody>
                    <a:bodyPr/>
                    <a:lstStyle/>
                    <a:p>
                      <a:pPr indent="0" lvl="0" marL="0" rtl="0" algn="ctr">
                        <a:spcBef>
                          <a:spcPts val="0"/>
                        </a:spcBef>
                        <a:spcAft>
                          <a:spcPts val="0"/>
                        </a:spcAft>
                        <a:buNone/>
                      </a:pPr>
                      <a:r>
                        <a:rPr b="1" lang="en-MY" sz="1300"/>
                        <a:t>Satisfactory/ Moderate</a:t>
                      </a:r>
                      <a:endParaRPr b="1" sz="1300"/>
                    </a:p>
                    <a:p>
                      <a:pPr indent="0" lvl="0" marL="0" rtl="0" algn="ctr">
                        <a:spcBef>
                          <a:spcPts val="0"/>
                        </a:spcBef>
                        <a:spcAft>
                          <a:spcPts val="0"/>
                        </a:spcAft>
                        <a:buNone/>
                      </a:pPr>
                      <a:r>
                        <a:rPr b="1" lang="en-MY" sz="1300"/>
                        <a:t>(range of marks)</a:t>
                      </a:r>
                      <a:endParaRPr b="1" sz="1300"/>
                    </a:p>
                  </a:txBody>
                  <a:tcPr marT="91425" marB="91425" marR="91425" marL="91425"/>
                </a:tc>
                <a:tc>
                  <a:txBody>
                    <a:bodyPr/>
                    <a:lstStyle/>
                    <a:p>
                      <a:pPr indent="0" lvl="0" marL="0" rtl="0" algn="ctr">
                        <a:spcBef>
                          <a:spcPts val="0"/>
                        </a:spcBef>
                        <a:spcAft>
                          <a:spcPts val="0"/>
                        </a:spcAft>
                        <a:buNone/>
                      </a:pPr>
                      <a:r>
                        <a:rPr b="1" lang="en-MY" sz="1300"/>
                        <a:t>Excellent</a:t>
                      </a:r>
                      <a:endParaRPr b="1" sz="1300"/>
                    </a:p>
                    <a:p>
                      <a:pPr indent="0" lvl="0" marL="0" rtl="0" algn="ctr">
                        <a:spcBef>
                          <a:spcPts val="0"/>
                        </a:spcBef>
                        <a:spcAft>
                          <a:spcPts val="0"/>
                        </a:spcAft>
                        <a:buNone/>
                      </a:pPr>
                      <a:r>
                        <a:rPr b="1" lang="en-MY" sz="1300"/>
                        <a:t>(range of marks)</a:t>
                      </a:r>
                      <a:endParaRPr b="1" sz="1300"/>
                    </a:p>
                  </a:txBody>
                  <a:tcPr marT="91425" marB="91425" marR="91425" marL="91425"/>
                </a:tc>
                <a:tc>
                  <a:txBody>
                    <a:bodyPr/>
                    <a:lstStyle/>
                    <a:p>
                      <a:pPr indent="0" lvl="0" marL="0" rtl="0" algn="ctr">
                        <a:spcBef>
                          <a:spcPts val="0"/>
                        </a:spcBef>
                        <a:spcAft>
                          <a:spcPts val="0"/>
                        </a:spcAft>
                        <a:buNone/>
                      </a:pPr>
                      <a:r>
                        <a:rPr b="1" lang="en-MY" sz="1300"/>
                        <a:t>Score for each criterion</a:t>
                      </a:r>
                      <a:endParaRPr b="1" sz="1300"/>
                    </a:p>
                  </a:txBody>
                  <a:tcPr marT="91425" marB="91425" marR="91425" marL="91425"/>
                </a:tc>
              </a:tr>
              <a:tr h="381000">
                <a:tc>
                  <a:txBody>
                    <a:bodyPr/>
                    <a:lstStyle/>
                    <a:p>
                      <a:pPr indent="0" lvl="0" marL="0" rtl="0" algn="l">
                        <a:spcBef>
                          <a:spcPts val="0"/>
                        </a:spcBef>
                        <a:spcAft>
                          <a:spcPts val="0"/>
                        </a:spcAft>
                        <a:buClr>
                          <a:schemeClr val="dk1"/>
                        </a:buClr>
                        <a:buSzPts val="1100"/>
                        <a:buFont typeface="Arial"/>
                        <a:buNone/>
                      </a:pPr>
                      <a:r>
                        <a:rPr b="1" lang="en-MY" sz="1300"/>
                        <a:t>Identify each</a:t>
                      </a:r>
                      <a:endParaRPr b="1" sz="1300"/>
                    </a:p>
                    <a:p>
                      <a:pPr indent="0" lvl="0" marL="0" rtl="0" algn="l">
                        <a:spcBef>
                          <a:spcPts val="0"/>
                        </a:spcBef>
                        <a:spcAft>
                          <a:spcPts val="0"/>
                        </a:spcAft>
                        <a:buNone/>
                      </a:pPr>
                      <a:r>
                        <a:rPr b="1" lang="en-MY" sz="1300"/>
                        <a:t>grading element or criterion</a:t>
                      </a:r>
                      <a:endParaRPr b="1" sz="1300"/>
                    </a:p>
                  </a:txBody>
                  <a:tcPr marT="91425" marB="91425" marR="91425" marL="91425"/>
                </a:tc>
                <a:tc>
                  <a:txBody>
                    <a:bodyPr/>
                    <a:lstStyle/>
                    <a:p>
                      <a:pPr indent="0" lvl="0" marL="0" rtl="0" algn="l">
                        <a:spcBef>
                          <a:spcPts val="0"/>
                        </a:spcBef>
                        <a:spcAft>
                          <a:spcPts val="0"/>
                        </a:spcAft>
                        <a:buNone/>
                      </a:pPr>
                      <a:r>
                        <a:rPr lang="en-MY" sz="1200"/>
                        <a:t>Describe typical problems, weaknesses, or errors that characterise student work that does not meet expectations for the assignment.</a:t>
                      </a:r>
                      <a:endParaRPr sz="1200"/>
                    </a:p>
                  </a:txBody>
                  <a:tcPr marT="91425" marB="91425" marR="91425" marL="91425"/>
                </a:tc>
                <a:tc>
                  <a:txBody>
                    <a:bodyPr/>
                    <a:lstStyle/>
                    <a:p>
                      <a:pPr indent="0" lvl="0" marL="0" rtl="0" algn="l">
                        <a:spcBef>
                          <a:spcPts val="0"/>
                        </a:spcBef>
                        <a:spcAft>
                          <a:spcPts val="0"/>
                        </a:spcAft>
                        <a:buNone/>
                      </a:pPr>
                      <a:r>
                        <a:rPr lang="en-MY" sz="1200"/>
                        <a:t>Describe characteristics of student work that meet minimal expectations for quality on this criterion.</a:t>
                      </a:r>
                      <a:endParaRPr sz="1200"/>
                    </a:p>
                  </a:txBody>
                  <a:tcPr marT="91425" marB="91425" marR="91425" marL="91425"/>
                </a:tc>
                <a:tc>
                  <a:txBody>
                    <a:bodyPr/>
                    <a:lstStyle/>
                    <a:p>
                      <a:pPr indent="0" lvl="0" marL="0" rtl="0" algn="l">
                        <a:spcBef>
                          <a:spcPts val="0"/>
                        </a:spcBef>
                        <a:spcAft>
                          <a:spcPts val="0"/>
                        </a:spcAft>
                        <a:buNone/>
                      </a:pPr>
                      <a:r>
                        <a:rPr lang="en-MY" sz="1200"/>
                        <a:t>Describe characteristics of student work that meet expectations for quality on this criterion.</a:t>
                      </a:r>
                      <a:endParaRPr sz="1200"/>
                    </a:p>
                  </a:txBody>
                  <a:tcPr marT="91425" marB="91425" marR="91425" marL="91425"/>
                </a:tc>
                <a:tc>
                  <a:txBody>
                    <a:bodyPr/>
                    <a:lstStyle/>
                    <a:p>
                      <a:pPr indent="0" lvl="0" marL="0" rtl="0" algn="l">
                        <a:spcBef>
                          <a:spcPts val="0"/>
                        </a:spcBef>
                        <a:spcAft>
                          <a:spcPts val="0"/>
                        </a:spcAft>
                        <a:buNone/>
                      </a:pPr>
                      <a:r>
                        <a:rPr lang="en-MY" sz="1200"/>
                        <a:t>Describe characteristics of student work that make a submission stand out as exemplary work.</a:t>
                      </a:r>
                      <a:endParaRPr sz="1200"/>
                    </a:p>
                  </a:txBody>
                  <a:tcPr marT="91425" marB="91425" marR="91425" marL="91425"/>
                </a:tc>
                <a:tc>
                  <a:txBody>
                    <a:bodyPr/>
                    <a:lstStyle/>
                    <a:p>
                      <a:pPr indent="0" lvl="0" marL="0" rtl="0" algn="l">
                        <a:spcBef>
                          <a:spcPts val="0"/>
                        </a:spcBef>
                        <a:spcAft>
                          <a:spcPts val="0"/>
                        </a:spcAft>
                        <a:buNone/>
                      </a:pPr>
                      <a:r>
                        <a:t/>
                      </a:r>
                      <a:endParaRPr sz="1200"/>
                    </a:p>
                  </a:txBody>
                  <a:tcPr marT="91425" marB="91425" marR="91425" marL="91425"/>
                </a:tc>
              </a:tr>
              <a:tr h="381000">
                <a:tc>
                  <a:txBody>
                    <a:bodyPr/>
                    <a:lstStyle/>
                    <a:p>
                      <a:pPr indent="0" lvl="0" marL="0" rtl="0" algn="l">
                        <a:spcBef>
                          <a:spcPts val="0"/>
                        </a:spcBef>
                        <a:spcAft>
                          <a:spcPts val="0"/>
                        </a:spcAft>
                        <a:buNone/>
                      </a:pPr>
                      <a:r>
                        <a:rPr b="1" lang="en-MY" sz="1300"/>
                        <a:t>Criterion 2</a:t>
                      </a:r>
                      <a:endParaRPr b="1" sz="1300"/>
                    </a:p>
                  </a:txBody>
                  <a:tcPr marT="91425" marB="91425" marR="91425" marL="91425"/>
                </a:tc>
                <a:tc>
                  <a:txBody>
                    <a:bodyPr/>
                    <a:lstStyle/>
                    <a:p>
                      <a:pPr indent="0" lvl="0" marL="0" rtl="0" algn="l">
                        <a:spcBef>
                          <a:spcPts val="0"/>
                        </a:spcBef>
                        <a:spcAft>
                          <a:spcPts val="0"/>
                        </a:spcAft>
                        <a:buNone/>
                      </a:pPr>
                      <a:r>
                        <a:t/>
                      </a:r>
                      <a:endParaRPr sz="1200"/>
                    </a:p>
                  </a:txBody>
                  <a:tcPr marT="91425" marB="91425" marR="91425" marL="91425"/>
                </a:tc>
                <a:tc>
                  <a:txBody>
                    <a:bodyPr/>
                    <a:lstStyle/>
                    <a:p>
                      <a:pPr indent="0" lvl="0" marL="0" rtl="0" algn="l">
                        <a:spcBef>
                          <a:spcPts val="0"/>
                        </a:spcBef>
                        <a:spcAft>
                          <a:spcPts val="0"/>
                        </a:spcAft>
                        <a:buNone/>
                      </a:pPr>
                      <a:r>
                        <a:t/>
                      </a:r>
                      <a:endParaRPr sz="1200"/>
                    </a:p>
                  </a:txBody>
                  <a:tcPr marT="91425" marB="91425" marR="91425" marL="91425"/>
                </a:tc>
                <a:tc>
                  <a:txBody>
                    <a:bodyPr/>
                    <a:lstStyle/>
                    <a:p>
                      <a:pPr indent="0" lvl="0" marL="0" rtl="0" algn="l">
                        <a:spcBef>
                          <a:spcPts val="0"/>
                        </a:spcBef>
                        <a:spcAft>
                          <a:spcPts val="0"/>
                        </a:spcAft>
                        <a:buNone/>
                      </a:pPr>
                      <a:r>
                        <a:t/>
                      </a:r>
                      <a:endParaRPr sz="1200"/>
                    </a:p>
                  </a:txBody>
                  <a:tcPr marT="91425" marB="91425" marR="91425" marL="91425"/>
                </a:tc>
                <a:tc>
                  <a:txBody>
                    <a:bodyPr/>
                    <a:lstStyle/>
                    <a:p>
                      <a:pPr indent="0" lvl="0" marL="0" rtl="0" algn="l">
                        <a:spcBef>
                          <a:spcPts val="0"/>
                        </a:spcBef>
                        <a:spcAft>
                          <a:spcPts val="0"/>
                        </a:spcAft>
                        <a:buNone/>
                      </a:pPr>
                      <a:r>
                        <a:t/>
                      </a:r>
                      <a:endParaRPr sz="1200"/>
                    </a:p>
                  </a:txBody>
                  <a:tcPr marT="91425" marB="91425" marR="91425" marL="91425"/>
                </a:tc>
                <a:tc>
                  <a:txBody>
                    <a:bodyPr/>
                    <a:lstStyle/>
                    <a:p>
                      <a:pPr indent="0" lvl="0" marL="0" rtl="0" algn="l">
                        <a:spcBef>
                          <a:spcPts val="0"/>
                        </a:spcBef>
                        <a:spcAft>
                          <a:spcPts val="0"/>
                        </a:spcAft>
                        <a:buNone/>
                      </a:pPr>
                      <a:r>
                        <a:t/>
                      </a:r>
                      <a:endParaRPr sz="1200"/>
                    </a:p>
                  </a:txBody>
                  <a:tcPr marT="91425" marB="91425" marR="91425" marL="91425"/>
                </a:tc>
              </a:tr>
              <a:tr h="381000">
                <a:tc>
                  <a:txBody>
                    <a:bodyPr/>
                    <a:lstStyle/>
                    <a:p>
                      <a:pPr indent="0" lvl="0" marL="0" rtl="0" algn="l">
                        <a:spcBef>
                          <a:spcPts val="0"/>
                        </a:spcBef>
                        <a:spcAft>
                          <a:spcPts val="0"/>
                        </a:spcAft>
                        <a:buNone/>
                      </a:pPr>
                      <a:r>
                        <a:rPr b="1" lang="en-MY" sz="1300">
                          <a:solidFill>
                            <a:schemeClr val="dk1"/>
                          </a:solidFill>
                        </a:rPr>
                        <a:t>Criterion 3</a:t>
                      </a:r>
                      <a:endParaRPr b="1" sz="1300"/>
                    </a:p>
                  </a:txBody>
                  <a:tcPr marT="91425" marB="91425" marR="91425" marL="91425"/>
                </a:tc>
                <a:tc>
                  <a:txBody>
                    <a:bodyPr/>
                    <a:lstStyle/>
                    <a:p>
                      <a:pPr indent="0" lvl="0" marL="0" rtl="0" algn="l">
                        <a:spcBef>
                          <a:spcPts val="0"/>
                        </a:spcBef>
                        <a:spcAft>
                          <a:spcPts val="0"/>
                        </a:spcAft>
                        <a:buNone/>
                      </a:pPr>
                      <a:r>
                        <a:t/>
                      </a:r>
                      <a:endParaRPr sz="1200"/>
                    </a:p>
                  </a:txBody>
                  <a:tcPr marT="91425" marB="91425" marR="91425" marL="91425"/>
                </a:tc>
                <a:tc>
                  <a:txBody>
                    <a:bodyPr/>
                    <a:lstStyle/>
                    <a:p>
                      <a:pPr indent="0" lvl="0" marL="0" rtl="0" algn="l">
                        <a:spcBef>
                          <a:spcPts val="0"/>
                        </a:spcBef>
                        <a:spcAft>
                          <a:spcPts val="0"/>
                        </a:spcAft>
                        <a:buNone/>
                      </a:pPr>
                      <a:r>
                        <a:t/>
                      </a:r>
                      <a:endParaRPr sz="1200"/>
                    </a:p>
                  </a:txBody>
                  <a:tcPr marT="91425" marB="91425" marR="91425" marL="91425"/>
                </a:tc>
                <a:tc>
                  <a:txBody>
                    <a:bodyPr/>
                    <a:lstStyle/>
                    <a:p>
                      <a:pPr indent="0" lvl="0" marL="0" rtl="0" algn="l">
                        <a:spcBef>
                          <a:spcPts val="0"/>
                        </a:spcBef>
                        <a:spcAft>
                          <a:spcPts val="0"/>
                        </a:spcAft>
                        <a:buNone/>
                      </a:pPr>
                      <a:r>
                        <a:t/>
                      </a:r>
                      <a:endParaRPr sz="1200"/>
                    </a:p>
                  </a:txBody>
                  <a:tcPr marT="91425" marB="91425" marR="91425" marL="91425"/>
                </a:tc>
                <a:tc>
                  <a:txBody>
                    <a:bodyPr/>
                    <a:lstStyle/>
                    <a:p>
                      <a:pPr indent="0" lvl="0" marL="0" rtl="0" algn="l">
                        <a:spcBef>
                          <a:spcPts val="0"/>
                        </a:spcBef>
                        <a:spcAft>
                          <a:spcPts val="0"/>
                        </a:spcAft>
                        <a:buNone/>
                      </a:pPr>
                      <a:r>
                        <a:t/>
                      </a:r>
                      <a:endParaRPr sz="1200"/>
                    </a:p>
                  </a:txBody>
                  <a:tcPr marT="91425" marB="91425" marR="91425" marL="91425"/>
                </a:tc>
                <a:tc>
                  <a:txBody>
                    <a:bodyPr/>
                    <a:lstStyle/>
                    <a:p>
                      <a:pPr indent="0" lvl="0" marL="0" rtl="0" algn="l">
                        <a:spcBef>
                          <a:spcPts val="0"/>
                        </a:spcBef>
                        <a:spcAft>
                          <a:spcPts val="0"/>
                        </a:spcAft>
                        <a:buNone/>
                      </a:pPr>
                      <a:r>
                        <a:t/>
                      </a:r>
                      <a:endParaRPr sz="1200"/>
                    </a:p>
                  </a:txBody>
                  <a:tcPr marT="91425" marB="91425" marR="91425" marL="91425"/>
                </a:tc>
              </a:tr>
              <a:tr h="381000">
                <a:tc>
                  <a:txBody>
                    <a:bodyPr/>
                    <a:lstStyle/>
                    <a:p>
                      <a:pPr indent="0" lvl="0" marL="0" rtl="0" algn="l">
                        <a:spcBef>
                          <a:spcPts val="0"/>
                        </a:spcBef>
                        <a:spcAft>
                          <a:spcPts val="0"/>
                        </a:spcAft>
                        <a:buNone/>
                      </a:pPr>
                      <a:r>
                        <a:rPr b="1" lang="en-MY" sz="1300">
                          <a:solidFill>
                            <a:schemeClr val="dk1"/>
                          </a:solidFill>
                        </a:rPr>
                        <a:t>Criterion 4</a:t>
                      </a:r>
                      <a:endParaRPr b="1" sz="1300"/>
                    </a:p>
                  </a:txBody>
                  <a:tcPr marT="91425" marB="91425" marR="91425" marL="91425"/>
                </a:tc>
                <a:tc>
                  <a:txBody>
                    <a:bodyPr/>
                    <a:lstStyle/>
                    <a:p>
                      <a:pPr indent="0" lvl="0" marL="0" rtl="0" algn="l">
                        <a:spcBef>
                          <a:spcPts val="0"/>
                        </a:spcBef>
                        <a:spcAft>
                          <a:spcPts val="0"/>
                        </a:spcAft>
                        <a:buNone/>
                      </a:pPr>
                      <a:r>
                        <a:t/>
                      </a:r>
                      <a:endParaRPr sz="1200"/>
                    </a:p>
                  </a:txBody>
                  <a:tcPr marT="91425" marB="91425" marR="91425" marL="91425"/>
                </a:tc>
                <a:tc>
                  <a:txBody>
                    <a:bodyPr/>
                    <a:lstStyle/>
                    <a:p>
                      <a:pPr indent="0" lvl="0" marL="0" rtl="0" algn="l">
                        <a:spcBef>
                          <a:spcPts val="0"/>
                        </a:spcBef>
                        <a:spcAft>
                          <a:spcPts val="0"/>
                        </a:spcAft>
                        <a:buNone/>
                      </a:pPr>
                      <a:r>
                        <a:t/>
                      </a:r>
                      <a:endParaRPr sz="1200"/>
                    </a:p>
                  </a:txBody>
                  <a:tcPr marT="91425" marB="91425" marR="91425" marL="91425"/>
                </a:tc>
                <a:tc>
                  <a:txBody>
                    <a:bodyPr/>
                    <a:lstStyle/>
                    <a:p>
                      <a:pPr indent="0" lvl="0" marL="0" rtl="0" algn="l">
                        <a:spcBef>
                          <a:spcPts val="0"/>
                        </a:spcBef>
                        <a:spcAft>
                          <a:spcPts val="0"/>
                        </a:spcAft>
                        <a:buNone/>
                      </a:pPr>
                      <a:r>
                        <a:t/>
                      </a:r>
                      <a:endParaRPr sz="1200"/>
                    </a:p>
                  </a:txBody>
                  <a:tcPr marT="91425" marB="91425" marR="91425" marL="91425"/>
                </a:tc>
                <a:tc>
                  <a:txBody>
                    <a:bodyPr/>
                    <a:lstStyle/>
                    <a:p>
                      <a:pPr indent="0" lvl="0" marL="0" rtl="0" algn="l">
                        <a:spcBef>
                          <a:spcPts val="0"/>
                        </a:spcBef>
                        <a:spcAft>
                          <a:spcPts val="0"/>
                        </a:spcAft>
                        <a:buNone/>
                      </a:pPr>
                      <a:r>
                        <a:t/>
                      </a:r>
                      <a:endParaRPr sz="1200"/>
                    </a:p>
                  </a:txBody>
                  <a:tcPr marT="91425" marB="91425" marR="91425" marL="91425"/>
                </a:tc>
                <a:tc>
                  <a:txBody>
                    <a:bodyPr/>
                    <a:lstStyle/>
                    <a:p>
                      <a:pPr indent="0" lvl="0" marL="0" rtl="0" algn="l">
                        <a:spcBef>
                          <a:spcPts val="0"/>
                        </a:spcBef>
                        <a:spcAft>
                          <a:spcPts val="0"/>
                        </a:spcAft>
                        <a:buNone/>
                      </a:pPr>
                      <a:r>
                        <a:t/>
                      </a:r>
                      <a:endParaRPr sz="1200"/>
                    </a:p>
                  </a:txBody>
                  <a:tcPr marT="91425" marB="91425" marR="91425" marL="91425"/>
                </a:tc>
              </a:tr>
              <a:tr h="381000">
                <a:tc>
                  <a:txBody>
                    <a:bodyPr/>
                    <a:lstStyle/>
                    <a:p>
                      <a:pPr indent="0" lvl="0" marL="0" rtl="0" algn="l">
                        <a:spcBef>
                          <a:spcPts val="0"/>
                        </a:spcBef>
                        <a:spcAft>
                          <a:spcPts val="0"/>
                        </a:spcAft>
                        <a:buNone/>
                      </a:pPr>
                      <a:r>
                        <a:t/>
                      </a:r>
                      <a:endParaRPr sz="1300"/>
                    </a:p>
                  </a:txBody>
                  <a:tcPr marT="91425" marB="91425" marR="91425" marL="91425"/>
                </a:tc>
                <a:tc>
                  <a:txBody>
                    <a:bodyPr/>
                    <a:lstStyle/>
                    <a:p>
                      <a:pPr indent="0" lvl="0" marL="0" rtl="0" algn="l">
                        <a:spcBef>
                          <a:spcPts val="0"/>
                        </a:spcBef>
                        <a:spcAft>
                          <a:spcPts val="0"/>
                        </a:spcAft>
                        <a:buNone/>
                      </a:pPr>
                      <a:r>
                        <a:t/>
                      </a:r>
                      <a:endParaRPr sz="1300"/>
                    </a:p>
                  </a:txBody>
                  <a:tcPr marT="91425" marB="91425" marR="91425" marL="91425"/>
                </a:tc>
                <a:tc>
                  <a:txBody>
                    <a:bodyPr/>
                    <a:lstStyle/>
                    <a:p>
                      <a:pPr indent="0" lvl="0" marL="0" rtl="0" algn="l">
                        <a:spcBef>
                          <a:spcPts val="0"/>
                        </a:spcBef>
                        <a:spcAft>
                          <a:spcPts val="0"/>
                        </a:spcAft>
                        <a:buNone/>
                      </a:pPr>
                      <a:r>
                        <a:t/>
                      </a:r>
                      <a:endParaRPr sz="1300"/>
                    </a:p>
                  </a:txBody>
                  <a:tcPr marT="91425" marB="91425" marR="91425" marL="91425"/>
                </a:tc>
                <a:tc>
                  <a:txBody>
                    <a:bodyPr/>
                    <a:lstStyle/>
                    <a:p>
                      <a:pPr indent="0" lvl="0" marL="0" rtl="0" algn="l">
                        <a:spcBef>
                          <a:spcPts val="0"/>
                        </a:spcBef>
                        <a:spcAft>
                          <a:spcPts val="0"/>
                        </a:spcAft>
                        <a:buNone/>
                      </a:pPr>
                      <a:r>
                        <a:t/>
                      </a:r>
                      <a:endParaRPr sz="1300"/>
                    </a:p>
                  </a:txBody>
                  <a:tcPr marT="91425" marB="91425" marR="91425" marL="91425"/>
                </a:tc>
                <a:tc>
                  <a:txBody>
                    <a:bodyPr/>
                    <a:lstStyle/>
                    <a:p>
                      <a:pPr indent="0" lvl="0" marL="0" rtl="0" algn="l">
                        <a:spcBef>
                          <a:spcPts val="0"/>
                        </a:spcBef>
                        <a:spcAft>
                          <a:spcPts val="0"/>
                        </a:spcAft>
                        <a:buNone/>
                      </a:pPr>
                      <a:r>
                        <a:rPr b="1" lang="en-MY" sz="1300"/>
                        <a:t>TOTAL SCORE</a:t>
                      </a:r>
                      <a:endParaRPr b="1" sz="1300"/>
                    </a:p>
                  </a:txBody>
                  <a:tcPr marT="91425" marB="91425" marR="91425" marL="91425"/>
                </a:tc>
                <a:tc>
                  <a:txBody>
                    <a:bodyPr/>
                    <a:lstStyle/>
                    <a:p>
                      <a:pPr indent="0" lvl="0" marL="0" rtl="0" algn="l">
                        <a:spcBef>
                          <a:spcPts val="0"/>
                        </a:spcBef>
                        <a:spcAft>
                          <a:spcPts val="0"/>
                        </a:spcAft>
                        <a:buNone/>
                      </a:pPr>
                      <a:r>
                        <a:t/>
                      </a:r>
                      <a:endParaRPr sz="1300"/>
                    </a:p>
                  </a:txBody>
                  <a:tcPr marT="91425" marB="91425" marR="91425" marL="91425"/>
                </a:tc>
              </a:tr>
            </a:tbl>
          </a:graphicData>
        </a:graphic>
      </p:graphicFrame>
      <p:cxnSp>
        <p:nvCxnSpPr>
          <p:cNvPr id="144" name="Google Shape;144;g34f7141f23c_0_50"/>
          <p:cNvCxnSpPr/>
          <p:nvPr/>
        </p:nvCxnSpPr>
        <p:spPr>
          <a:xfrm>
            <a:off x="254000" y="1025525"/>
            <a:ext cx="1205400" cy="7674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