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Lst>
  <p:sldSz cy="5143500" cx="9144000"/>
  <p:notesSz cx="6858000" cy="9144000"/>
  <p:embeddedFontLst>
    <p:embeddedFont>
      <p:font typeface="Fredoka"/>
      <p:regular r:id="rId55"/>
      <p:bold r:id="rId56"/>
    </p:embeddedFont>
    <p:embeddedFont>
      <p:font typeface="Poppins"/>
      <p:regular r:id="rId57"/>
      <p:bold r:id="rId58"/>
      <p:italic r:id="rId59"/>
      <p:boldItalic r:id="rId60"/>
    </p:embeddedFont>
    <p:embeddedFont>
      <p:font typeface="Poppins Light"/>
      <p:regular r:id="rId61"/>
      <p:bold r:id="rId62"/>
      <p:italic r:id="rId63"/>
      <p:boldItalic r:id="rId64"/>
    </p:embeddedFont>
    <p:embeddedFont>
      <p:font typeface="Poppins Medium"/>
      <p:regular r:id="rId65"/>
      <p:bold r:id="rId66"/>
      <p:italic r:id="rId67"/>
      <p:boldItalic r:id="rId68"/>
    </p:embeddedFont>
    <p:embeddedFont>
      <p:font typeface="Poppins ExtraBold"/>
      <p:bold r:id="rId69"/>
      <p:boldItalic r:id="rId70"/>
    </p:embeddedFont>
    <p:embeddedFont>
      <p:font typeface="Century Gothic"/>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75" roundtripDataSignature="AMtx7mi3y1rih8nX5DsoF51RmUsL68/u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D8E3147-2ABB-4188-83A7-49E0B48A70A7}">
  <a:tblStyle styleId="{FD8E3147-2ABB-4188-83A7-49E0B48A70A7}"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294CA7A6-79EC-4230-BAAD-5A09C2D14AB1}"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CenturyGothic-italic.fntdata"/><Relationship Id="rId72" Type="http://schemas.openxmlformats.org/officeDocument/2006/relationships/font" Target="fonts/CenturyGothic-bold.fntdata"/><Relationship Id="rId31" Type="http://schemas.openxmlformats.org/officeDocument/2006/relationships/slide" Target="slides/slide25.xml"/><Relationship Id="rId75" Type="http://customschemas.google.com/relationships/presentationmetadata" Target="metadata"/><Relationship Id="rId30" Type="http://schemas.openxmlformats.org/officeDocument/2006/relationships/slide" Target="slides/slide24.xml"/><Relationship Id="rId74" Type="http://schemas.openxmlformats.org/officeDocument/2006/relationships/font" Target="fonts/CenturyGothic-boldItalic.fntdata"/><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CenturyGothic-regular.fntdata"/><Relationship Id="rId70" Type="http://schemas.openxmlformats.org/officeDocument/2006/relationships/font" Target="fonts/PoppinsExtraBold-bold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PoppinsLight-bold.fntdata"/><Relationship Id="rId61" Type="http://schemas.openxmlformats.org/officeDocument/2006/relationships/font" Target="fonts/PoppinsLight-regular.fntdata"/><Relationship Id="rId20" Type="http://schemas.openxmlformats.org/officeDocument/2006/relationships/slide" Target="slides/slide14.xml"/><Relationship Id="rId64" Type="http://schemas.openxmlformats.org/officeDocument/2006/relationships/font" Target="fonts/PoppinsLight-boldItalic.fntdata"/><Relationship Id="rId63" Type="http://schemas.openxmlformats.org/officeDocument/2006/relationships/font" Target="fonts/PoppinsLight-italic.fntdata"/><Relationship Id="rId22" Type="http://schemas.openxmlformats.org/officeDocument/2006/relationships/slide" Target="slides/slide16.xml"/><Relationship Id="rId66" Type="http://schemas.openxmlformats.org/officeDocument/2006/relationships/font" Target="fonts/PoppinsMedium-bold.fntdata"/><Relationship Id="rId21" Type="http://schemas.openxmlformats.org/officeDocument/2006/relationships/slide" Target="slides/slide15.xml"/><Relationship Id="rId65" Type="http://schemas.openxmlformats.org/officeDocument/2006/relationships/font" Target="fonts/PoppinsMedium-regular.fntdata"/><Relationship Id="rId24" Type="http://schemas.openxmlformats.org/officeDocument/2006/relationships/slide" Target="slides/slide18.xml"/><Relationship Id="rId68" Type="http://schemas.openxmlformats.org/officeDocument/2006/relationships/font" Target="fonts/PoppinsMedium-boldItalic.fntdata"/><Relationship Id="rId23" Type="http://schemas.openxmlformats.org/officeDocument/2006/relationships/slide" Target="slides/slide17.xml"/><Relationship Id="rId67" Type="http://schemas.openxmlformats.org/officeDocument/2006/relationships/font" Target="fonts/PoppinsMedium-italic.fntdata"/><Relationship Id="rId60" Type="http://schemas.openxmlformats.org/officeDocument/2006/relationships/font" Target="fonts/Poppins-boldItalic.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PoppinsExtraBold-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Fredoka-regular.fntdata"/><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Poppins-regular.fntdata"/><Relationship Id="rId12" Type="http://schemas.openxmlformats.org/officeDocument/2006/relationships/slide" Target="slides/slide6.xml"/><Relationship Id="rId56" Type="http://schemas.openxmlformats.org/officeDocument/2006/relationships/font" Target="fonts/Fredoka-bold.fntdata"/><Relationship Id="rId15" Type="http://schemas.openxmlformats.org/officeDocument/2006/relationships/slide" Target="slides/slide9.xml"/><Relationship Id="rId59" Type="http://schemas.openxmlformats.org/officeDocument/2006/relationships/font" Target="fonts/Poppins-italic.fntdata"/><Relationship Id="rId14" Type="http://schemas.openxmlformats.org/officeDocument/2006/relationships/slide" Target="slides/slide8.xml"/><Relationship Id="rId58" Type="http://schemas.openxmlformats.org/officeDocument/2006/relationships/font" Target="fonts/Poppins-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textbc.ca/adaptopentextbook/chapter/adaptation-statement/" TargetMode="External"/><Relationship Id="rId3" Type="http://schemas.openxmlformats.org/officeDocument/2006/relationships/hyperlink" Target="https://guides.skylinecollege.edu/c.php?g=1176803&amp;p=8601457" TargetMode="External"/><Relationship Id="rId4" Type="http://schemas.openxmlformats.org/officeDocument/2006/relationships/hyperlink" Target="https://nmoer.pressbooks.pub/facultyguide/chapter/adaptation-statement/" TargetMode="Externa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67c2b8f34f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367c2b8f34f_0_1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g367c2b8f34f_0_1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67c2b8f34f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g367c2b8f34f_0_2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4" name="Google Shape;164;g367c2b8f34f_0_2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67c2b8f34f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367c2b8f34f_0_2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g367c2b8f34f_0_2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67c2b8f34f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367c2b8f34f_0_5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g367c2b8f34f_0_5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67c2b8f34f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g367c2b8f34f_0_6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 name="Google Shape;198;g367c2b8f34f_0_6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67c2b8f34f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367c2b8f34f_0_7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 name="Google Shape;208;g367c2b8f34f_0_7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67c2b8f34f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367c2b8f34f_0_8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9" name="Google Shape;219;g367c2b8f34f_0_8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67c2b8f34f_0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367c2b8f34f_0_9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8" name="Google Shape;238;g367c2b8f34f_0_9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67c2b8f34f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367c2b8f34f_0_10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8" name="Google Shape;248;g367c2b8f34f_0_10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67c2b8f34f_0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g367c2b8f34f_0_10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g367c2b8f34f_0_10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4ba173c4b2_3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g34ba173c4b2_3_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 name="Google Shape;71;g34ba173c4b2_3_6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67c2b8f34f_0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367c2b8f34f_0_13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0" name="Google Shape;270;g367c2b8f34f_0_13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67c2b8f34f_0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g367c2b8f34f_0_14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1" name="Google Shape;281;g367c2b8f34f_0_14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67c2b8f34f_0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g367c2b8f34f_0_14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3" name="Google Shape;293;g367c2b8f34f_0_14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67c2b8f34f_0_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367c2b8f34f_0_15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4" name="Google Shape;304;g367c2b8f34f_0_15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67c2b8f34f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g367c2b8f34f_0_19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4" name="Google Shape;314;g367c2b8f34f_0_19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67c2b8f34f_0_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g367c2b8f34f_0_16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4" name="Google Shape;324;g367c2b8f34f_0_16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67c2b8f34f_0_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g367c2b8f34f_0_20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3" name="Google Shape;333;g367c2b8f34f_0_20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67c2b8f34f_0_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g367c2b8f34f_0_20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2" name="Google Shape;342;g367c2b8f34f_0_20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67c2b8f34f_0_2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g367c2b8f34f_0_21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2" name="Google Shape;352;g367c2b8f34f_0_21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67c2b8f34f_0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g367c2b8f34f_0_22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3" name="Google Shape;363;g367c2b8f34f_0_22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608a75b683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g3608a75b683_0_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 name="Google Shape;81;g3608a75b683_0_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67c2b8f34f_0_2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g367c2b8f34f_0_22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3" name="Google Shape;373;g367c2b8f34f_0_22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67c2b8f34f_0_2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g367c2b8f34f_0_24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7" name="Google Shape;387;g367c2b8f34f_0_24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67c2b8f34f_0_2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g367c2b8f34f_0_25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5" name="Google Shape;405;g367c2b8f34f_0_25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67c2b8f34f_0_2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g367c2b8f34f_0_26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5" name="Google Shape;415;g367c2b8f34f_0_26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67c2b8f34f_0_2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5" name="Google Shape;425;g367c2b8f34f_0_26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6" name="Google Shape;426;g367c2b8f34f_0_26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67c2b8f34f_0_2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g367c2b8f34f_0_27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8" name="Google Shape;438;g367c2b8f34f_0_27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67c2b8f34f_0_2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9" name="Google Shape;449;g367c2b8f34f_0_28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0" name="Google Shape;450;g367c2b8f34f_0_28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367c2b8f34f_0_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1" name="Google Shape;461;g367c2b8f34f_0_17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2" name="Google Shape;462;g367c2b8f34f_0_17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367c2b8f34f_0_3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3" name="Google Shape;473;g367c2b8f34f_0_32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4" name="Google Shape;474;g367c2b8f34f_0_32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367c2b8f34f_0_3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2" name="Google Shape;482;g367c2b8f34f_0_33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3" name="Google Shape;483;g367c2b8f34f_0_33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608a75b683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g3608a75b683_0_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g3608a75b683_0_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367c2b8f34f_0_3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2" name="Google Shape;492;g367c2b8f34f_0_33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3" name="Google Shape;493;g367c2b8f34f_0_33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367c2b8f34f_0_3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2" name="Google Shape;502;g367c2b8f34f_0_35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3" name="Google Shape;503;g367c2b8f34f_0_35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367c2b8f34f_0_3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0" name="Google Shape;510;g367c2b8f34f_0_3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1" name="Google Shape;511;g367c2b8f34f_0_36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367c2b8f34f_0_3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9" name="Google Shape;519;g367c2b8f34f_0_37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0" name="Google Shape;520;g367c2b8f34f_0_37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367c2b8f34f_0_3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0" name="Google Shape;530;g367c2b8f34f_0_38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1" name="Google Shape;531;g367c2b8f34f_0_38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36dd4e0d3e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8" name="Google Shape;538;g36dd4e0d3e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36dd4e0d3ef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7" name="Google Shape;547;g36dd4e0d3ef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36dd4e0d3ef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g36dd4e0d3ef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u="sng">
                <a:solidFill>
                  <a:schemeClr val="hlink"/>
                </a:solidFill>
                <a:hlinkClick r:id="rId2"/>
              </a:rPr>
              <a:t>https://opentextbc.ca/adaptopentextbook/chapter/adaptation-statement/</a:t>
            </a:r>
            <a:endParaRPr/>
          </a:p>
          <a:p>
            <a:pPr indent="0" lvl="0" marL="0" rtl="0" algn="l">
              <a:lnSpc>
                <a:spcPct val="100000"/>
              </a:lnSpc>
              <a:spcBef>
                <a:spcPts val="0"/>
              </a:spcBef>
              <a:spcAft>
                <a:spcPts val="0"/>
              </a:spcAft>
              <a:buSzPts val="1100"/>
              <a:buNone/>
            </a:pPr>
            <a:r>
              <a:rPr lang="en-MY" u="sng">
                <a:solidFill>
                  <a:schemeClr val="hlink"/>
                </a:solidFill>
                <a:hlinkClick r:id="rId3"/>
              </a:rPr>
              <a:t>https://guides.skylinecollege.edu/c.php?g=1176803&amp;p=8601457</a:t>
            </a:r>
            <a:endParaRPr/>
          </a:p>
          <a:p>
            <a:pPr indent="0" lvl="0" marL="0" rtl="0" algn="l">
              <a:lnSpc>
                <a:spcPct val="100000"/>
              </a:lnSpc>
              <a:spcBef>
                <a:spcPts val="0"/>
              </a:spcBef>
              <a:spcAft>
                <a:spcPts val="0"/>
              </a:spcAft>
              <a:buSzPts val="1100"/>
              <a:buNone/>
            </a:pPr>
            <a:r>
              <a:rPr lang="en-MY" u="sng">
                <a:solidFill>
                  <a:schemeClr val="hlink"/>
                </a:solidFill>
                <a:hlinkClick r:id="rId4"/>
              </a:rPr>
              <a:t>https://nmoer.pressbooks.pub/facultyguide/chapter/adaptation-statement/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36dd4e0d3ef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g36dd4e0d3ef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608a75b683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3608a75b683_0_1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g3608a75b683_0_1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608a75b683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3608a75b683_0_2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g3608a75b683_0_2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608a75b683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3608a75b683_0_3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g3608a75b683_0_3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67c2b8f34f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367c2b8f34f_0_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g367c2b8f34f_0_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67c2b8f34f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367c2b8f34f_0_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g367c2b8f34f_0_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1" name="Google Shape;5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 name="Google Shape;17;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 name="Google Shape;19;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 name="Google Shape;22;p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 name="Google Shape;2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hyperlink" Target="http://www.freepik.com/"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2.png"/><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13.png"/><Relationship Id="rId7" Type="http://schemas.openxmlformats.org/officeDocument/2006/relationships/hyperlink" Target="http://www.freepik.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32.png"/><Relationship Id="rId6" Type="http://schemas.openxmlformats.org/officeDocument/2006/relationships/hyperlink" Target="http://www.freepik.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jp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jp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jp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jp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jp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jp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26.png"/><Relationship Id="rId6"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hyperlink" Target="https://creativecommons.org/licenses/by-nc-sa/4.0/"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23.png"/><Relationship Id="rId6" Type="http://schemas.openxmlformats.org/officeDocument/2006/relationships/hyperlink" Target="https://qiu.edu.my/oer" TargetMode="External"/><Relationship Id="rId7" Type="http://schemas.openxmlformats.org/officeDocument/2006/relationships/hyperlink" Target="https://creativecommons.org/licenses/by-nc-sa/4.0/"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hyperlink" Target="https://qiu.edu.my/oer"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23.png"/><Relationship Id="rId6" Type="http://schemas.openxmlformats.org/officeDocument/2006/relationships/hyperlink" Target="mailto:aad@qiu.edu.m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hyperlink" Target="https://drive.google.com/file/d/16_RrnqEPvTI-yFH5S-8nZniwNPEoWq12/view?usp=shar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2"/>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61" name="Google Shape;61;p2"/>
          <p:cNvSpPr txBox="1"/>
          <p:nvPr/>
        </p:nvSpPr>
        <p:spPr>
          <a:xfrm>
            <a:off x="187950" y="1141950"/>
            <a:ext cx="3134700" cy="26229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400"/>
              <a:buFont typeface="Arial"/>
              <a:buNone/>
            </a:pPr>
            <a:r>
              <a:rPr lang="en-MY" sz="2600">
                <a:solidFill>
                  <a:schemeClr val="lt1"/>
                </a:solidFill>
                <a:latin typeface="Poppins ExtraBold"/>
                <a:ea typeface="Poppins ExtraBold"/>
                <a:cs typeface="Poppins ExtraBold"/>
                <a:sym typeface="Poppins ExtraBold"/>
              </a:rPr>
              <a:t>Outcome-Based Education (OBE)</a:t>
            </a:r>
            <a:endParaRPr b="0" i="0" sz="2600" u="none" cap="none" strike="noStrike">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2400"/>
              <a:buFont typeface="Arial"/>
              <a:buNone/>
            </a:pPr>
            <a:r>
              <a:t/>
            </a:r>
            <a:endParaRPr b="0" i="0" sz="2400" u="none" cap="none" strike="noStrike">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1100"/>
              <a:buFont typeface="Arial"/>
              <a:buNone/>
            </a:pPr>
            <a:r>
              <a:rPr b="0" i="0" lang="en-MY" sz="2000" u="none" cap="none" strike="noStrike">
                <a:solidFill>
                  <a:schemeClr val="lt1"/>
                </a:solidFill>
                <a:latin typeface="Poppins"/>
                <a:ea typeface="Poppins"/>
                <a:cs typeface="Poppins"/>
                <a:sym typeface="Poppins"/>
              </a:rPr>
              <a:t>Author:</a:t>
            </a:r>
            <a:endParaRPr b="0" i="0" sz="2000" u="none" cap="none" strike="noStrike">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rgbClr val="000000"/>
              </a:buClr>
              <a:buSzPts val="2000"/>
              <a:buFont typeface="Arial"/>
              <a:buNone/>
            </a:pPr>
            <a:r>
              <a:rPr lang="en-MY" sz="2000">
                <a:solidFill>
                  <a:srgbClr val="FFFFFF"/>
                </a:solidFill>
                <a:latin typeface="Poppins"/>
                <a:ea typeface="Poppins"/>
                <a:cs typeface="Poppins"/>
                <a:sym typeface="Poppins"/>
              </a:rPr>
              <a:t>Chin </a:t>
            </a:r>
            <a:r>
              <a:rPr b="0" i="0" lang="en-MY" sz="2000" u="none" cap="none" strike="noStrike">
                <a:solidFill>
                  <a:srgbClr val="FFFFFF"/>
                </a:solidFill>
                <a:latin typeface="Poppins"/>
                <a:ea typeface="Poppins"/>
                <a:cs typeface="Poppins"/>
                <a:sym typeface="Poppins"/>
              </a:rPr>
              <a:t>Sook Fui</a:t>
            </a:r>
            <a:endParaRPr sz="2000">
              <a:solidFill>
                <a:srgbClr val="FFFFFF"/>
              </a:solidFill>
              <a:latin typeface="Poppins"/>
              <a:ea typeface="Poppins"/>
              <a:cs typeface="Poppins"/>
              <a:sym typeface="Poppins"/>
            </a:endParaRPr>
          </a:p>
          <a:p>
            <a:pPr indent="0" lvl="0" marL="0" marR="0" rtl="0" algn="l">
              <a:lnSpc>
                <a:spcPct val="90000"/>
              </a:lnSpc>
              <a:spcBef>
                <a:spcPts val="0"/>
              </a:spcBef>
              <a:spcAft>
                <a:spcPts val="0"/>
              </a:spcAft>
              <a:buClr>
                <a:srgbClr val="000000"/>
              </a:buClr>
              <a:buSzPts val="2000"/>
              <a:buFont typeface="Arial"/>
              <a:buNone/>
            </a:pPr>
            <a:r>
              <a:t/>
            </a:r>
            <a:endParaRPr sz="2000">
              <a:solidFill>
                <a:srgbClr val="FFFFFF"/>
              </a:solidFill>
              <a:latin typeface="Poppins"/>
              <a:ea typeface="Poppins"/>
              <a:cs typeface="Poppins"/>
              <a:sym typeface="Poppins"/>
            </a:endParaRPr>
          </a:p>
          <a:p>
            <a:pPr indent="0" lvl="0" marL="0" marR="0" rtl="0" algn="l">
              <a:lnSpc>
                <a:spcPct val="90000"/>
              </a:lnSpc>
              <a:spcBef>
                <a:spcPts val="0"/>
              </a:spcBef>
              <a:spcAft>
                <a:spcPts val="0"/>
              </a:spcAft>
              <a:buClr>
                <a:srgbClr val="000000"/>
              </a:buClr>
              <a:buSzPts val="2000"/>
              <a:buFont typeface="Arial"/>
              <a:buNone/>
            </a:pPr>
            <a:r>
              <a:rPr lang="en-MY" sz="2000">
                <a:solidFill>
                  <a:srgbClr val="FFFFFF"/>
                </a:solidFill>
                <a:latin typeface="Poppins"/>
                <a:ea typeface="Poppins"/>
                <a:cs typeface="Poppins"/>
                <a:sym typeface="Poppins"/>
              </a:rPr>
              <a:t>Year: 2023</a:t>
            </a:r>
            <a:endParaRPr sz="2000">
              <a:solidFill>
                <a:srgbClr val="FFFFFF"/>
              </a:solidFill>
              <a:latin typeface="Poppins"/>
              <a:ea typeface="Poppins"/>
              <a:cs typeface="Poppins"/>
              <a:sym typeface="Poppins"/>
            </a:endParaRPr>
          </a:p>
          <a:p>
            <a:pPr indent="0" lvl="0" marL="0" marR="0" rtl="0" algn="l">
              <a:lnSpc>
                <a:spcPct val="90000"/>
              </a:lnSpc>
              <a:spcBef>
                <a:spcPts val="0"/>
              </a:spcBef>
              <a:spcAft>
                <a:spcPts val="0"/>
              </a:spcAft>
              <a:buClr>
                <a:srgbClr val="000000"/>
              </a:buClr>
              <a:buSzPts val="2000"/>
              <a:buFont typeface="Arial"/>
              <a:buNone/>
            </a:pPr>
            <a:r>
              <a:t/>
            </a:r>
            <a:endParaRPr sz="2000">
              <a:solidFill>
                <a:srgbClr val="FFFFFF"/>
              </a:solidFill>
              <a:latin typeface="Poppins"/>
              <a:ea typeface="Poppins"/>
              <a:cs typeface="Poppins"/>
              <a:sym typeface="Poppins"/>
            </a:endParaRPr>
          </a:p>
        </p:txBody>
      </p:sp>
      <p:pic>
        <p:nvPicPr>
          <p:cNvPr id="62" name="Google Shape;62;p2"/>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63" name="Google Shape;63;p2"/>
          <p:cNvSpPr/>
          <p:nvPr/>
        </p:nvSpPr>
        <p:spPr>
          <a:xfrm>
            <a:off x="3624475" y="151150"/>
            <a:ext cx="5034000" cy="2304300"/>
          </a:xfrm>
          <a:prstGeom prst="rect">
            <a:avLst/>
          </a:prstGeom>
          <a:noFill/>
          <a:ln>
            <a:noFill/>
          </a:ln>
        </p:spPr>
        <p:txBody>
          <a:bodyPr anchorCtr="0" anchor="t" bIns="45700" lIns="91425" spcFirstLastPara="1" rIns="91425" wrap="square" tIns="45700">
            <a:noAutofit/>
          </a:bodyPr>
          <a:lstStyle/>
          <a:p>
            <a:pPr indent="0" lvl="0" marL="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64" name="Google Shape;64;p2"/>
          <p:cNvSpPr txBox="1"/>
          <p:nvPr/>
        </p:nvSpPr>
        <p:spPr>
          <a:xfrm>
            <a:off x="4394475" y="4184776"/>
            <a:ext cx="24546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MY" sz="1200" u="none" cap="none" strike="noStrike">
                <a:solidFill>
                  <a:srgbClr val="595959"/>
                </a:solidFill>
                <a:latin typeface="Poppins"/>
                <a:ea typeface="Poppins"/>
                <a:cs typeface="Poppins"/>
                <a:sym typeface="Poppins"/>
              </a:rPr>
              <a:t>Designed by </a:t>
            </a:r>
            <a:r>
              <a:rPr b="0" i="0" lang="en-MY" sz="1200" u="sng" cap="none" strike="noStrike">
                <a:solidFill>
                  <a:srgbClr val="0097A7"/>
                </a:solidFill>
                <a:latin typeface="Poppins"/>
                <a:ea typeface="Poppins"/>
                <a:cs typeface="Poppins"/>
                <a:sym typeface="Poppins"/>
                <a:hlinkClick r:id="rId5">
                  <a:extLst>
                    <a:ext uri="{A12FA001-AC4F-418D-AE19-62706E023703}">
                      <ahyp:hlinkClr val="tx"/>
                    </a:ext>
                  </a:extLst>
                </a:hlinkClick>
              </a:rPr>
              <a:t>Freepik</a:t>
            </a:r>
            <a:endParaRPr b="0" i="0" sz="1200" u="none" cap="none" strike="noStrike">
              <a:solidFill>
                <a:srgbClr val="595959"/>
              </a:solidFill>
              <a:latin typeface="Poppins"/>
              <a:ea typeface="Poppins"/>
              <a:cs typeface="Poppins"/>
              <a:sym typeface="Poppins"/>
            </a:endParaRPr>
          </a:p>
        </p:txBody>
      </p:sp>
      <p:sp>
        <p:nvSpPr>
          <p:cNvPr id="65" name="Google Shape;65;p2"/>
          <p:cNvSpPr txBox="1"/>
          <p:nvPr/>
        </p:nvSpPr>
        <p:spPr>
          <a:xfrm>
            <a:off x="278650" y="3991863"/>
            <a:ext cx="3322500" cy="3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sng" cap="none" strike="noStrike">
                <a:solidFill>
                  <a:srgbClr val="FFFFFF"/>
                </a:solidFill>
                <a:latin typeface="Poppins"/>
                <a:ea typeface="Poppins"/>
                <a:cs typeface="Poppins"/>
                <a:sym typeface="Poppins"/>
                <a:hlinkClick r:id="rId6">
                  <a:extLst>
                    <a:ext uri="{A12FA001-AC4F-418D-AE19-62706E023703}">
                      <ahyp:hlinkClr val="tx"/>
                    </a:ext>
                  </a:extLst>
                </a:hlinkClick>
              </a:rPr>
              <a:t>CC BY-NC-SA 4.0</a:t>
            </a:r>
            <a:endParaRPr b="0" i="0" sz="1400" u="none" cap="none" strike="noStrike">
              <a:solidFill>
                <a:srgbClr val="FFFFFF"/>
              </a:solidFill>
              <a:latin typeface="Poppins"/>
              <a:ea typeface="Poppins"/>
              <a:cs typeface="Poppins"/>
              <a:sym typeface="Poppins"/>
            </a:endParaRPr>
          </a:p>
        </p:txBody>
      </p:sp>
      <p:pic>
        <p:nvPicPr>
          <p:cNvPr id="66" name="Google Shape;66;p2"/>
          <p:cNvPicPr preferRelativeResize="0"/>
          <p:nvPr/>
        </p:nvPicPr>
        <p:blipFill rotWithShape="1">
          <a:blip r:embed="rId7">
            <a:alphaModFix/>
          </a:blip>
          <a:srcRect b="0" l="0" r="0" t="0"/>
          <a:stretch/>
        </p:blipFill>
        <p:spPr>
          <a:xfrm>
            <a:off x="355825" y="4349173"/>
            <a:ext cx="1662725" cy="581725"/>
          </a:xfrm>
          <a:prstGeom prst="rect">
            <a:avLst/>
          </a:prstGeom>
          <a:noFill/>
          <a:ln>
            <a:noFill/>
          </a:ln>
        </p:spPr>
      </p:pic>
      <p:pic>
        <p:nvPicPr>
          <p:cNvPr id="67" name="Google Shape;67;p2"/>
          <p:cNvPicPr preferRelativeResize="0"/>
          <p:nvPr/>
        </p:nvPicPr>
        <p:blipFill>
          <a:blip r:embed="rId8">
            <a:alphaModFix/>
          </a:blip>
          <a:stretch>
            <a:fillRect/>
          </a:stretch>
        </p:blipFill>
        <p:spPr>
          <a:xfrm>
            <a:off x="4394475" y="539263"/>
            <a:ext cx="3662075" cy="3662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4" name="Shape 154"/>
        <p:cNvGrpSpPr/>
        <p:nvPr/>
      </p:nvGrpSpPr>
      <p:grpSpPr>
        <a:xfrm>
          <a:off x="0" y="0"/>
          <a:ext cx="0" cy="0"/>
          <a:chOff x="0" y="0"/>
          <a:chExt cx="0" cy="0"/>
        </a:xfrm>
      </p:grpSpPr>
      <p:pic>
        <p:nvPicPr>
          <p:cNvPr id="155" name="Google Shape;155;g367c2b8f34f_0_1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56" name="Google Shape;156;g367c2b8f34f_0_15"/>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57" name="Google Shape;157;g367c2b8f34f_0_15"/>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158" name="Google Shape;158;g367c2b8f34f_0_15"/>
          <p:cNvSpPr txBox="1"/>
          <p:nvPr/>
        </p:nvSpPr>
        <p:spPr>
          <a:xfrm>
            <a:off x="177175" y="1465350"/>
            <a:ext cx="2481300" cy="31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3000">
                <a:solidFill>
                  <a:srgbClr val="FD6085"/>
                </a:solidFill>
                <a:latin typeface="Poppins"/>
                <a:ea typeface="Poppins"/>
                <a:cs typeface="Poppins"/>
                <a:sym typeface="Poppins"/>
              </a:rPr>
              <a:t>Paradigm Shift from Traditional Education to OBE</a:t>
            </a:r>
            <a:endParaRPr b="1" sz="3000">
              <a:solidFill>
                <a:srgbClr val="FD6085"/>
              </a:solidFill>
              <a:latin typeface="Poppins"/>
              <a:ea typeface="Poppins"/>
              <a:cs typeface="Poppins"/>
              <a:sym typeface="Poppins"/>
            </a:endParaRPr>
          </a:p>
        </p:txBody>
      </p:sp>
      <p:pic>
        <p:nvPicPr>
          <p:cNvPr id="159" name="Google Shape;159;g367c2b8f34f_0_15"/>
          <p:cNvPicPr preferRelativeResize="0"/>
          <p:nvPr/>
        </p:nvPicPr>
        <p:blipFill rotWithShape="1">
          <a:blip r:embed="rId5">
            <a:alphaModFix/>
          </a:blip>
          <a:srcRect b="0" l="0" r="1185" t="6542"/>
          <a:stretch/>
        </p:blipFill>
        <p:spPr>
          <a:xfrm>
            <a:off x="2560400" y="1000200"/>
            <a:ext cx="6344976" cy="3847950"/>
          </a:xfrm>
          <a:prstGeom prst="rect">
            <a:avLst/>
          </a:prstGeom>
          <a:noFill/>
          <a:ln>
            <a:noFill/>
          </a:ln>
        </p:spPr>
      </p:pic>
      <p:sp>
        <p:nvSpPr>
          <p:cNvPr id="160" name="Google Shape;160;g367c2b8f34f_0_15"/>
          <p:cNvSpPr txBox="1"/>
          <p:nvPr/>
        </p:nvSpPr>
        <p:spPr>
          <a:xfrm>
            <a:off x="4738725" y="4771950"/>
            <a:ext cx="4211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en-MY" sz="1400" u="none" cap="none" strike="noStrike">
                <a:solidFill>
                  <a:srgbClr val="000000"/>
                </a:solidFill>
                <a:latin typeface="Poppins"/>
                <a:ea typeface="Poppins"/>
                <a:cs typeface="Poppins"/>
                <a:sym typeface="Poppins"/>
              </a:rPr>
              <a:t>(Adapted from MOHE, 2015 and Biggs, 2013)</a:t>
            </a:r>
            <a:endParaRPr i="0" sz="1400" u="none" cap="none" strike="noStrike">
              <a:solidFill>
                <a:srgbClr val="000000"/>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5" name="Shape 165"/>
        <p:cNvGrpSpPr/>
        <p:nvPr/>
      </p:nvGrpSpPr>
      <p:grpSpPr>
        <a:xfrm>
          <a:off x="0" y="0"/>
          <a:ext cx="0" cy="0"/>
          <a:chOff x="0" y="0"/>
          <a:chExt cx="0" cy="0"/>
        </a:xfrm>
      </p:grpSpPr>
      <p:pic>
        <p:nvPicPr>
          <p:cNvPr id="166" name="Google Shape;166;g367c2b8f34f_0_22"/>
          <p:cNvPicPr preferRelativeResize="0"/>
          <p:nvPr/>
        </p:nvPicPr>
        <p:blipFill>
          <a:blip r:embed="rId4">
            <a:alphaModFix/>
          </a:blip>
          <a:stretch>
            <a:fillRect/>
          </a:stretch>
        </p:blipFill>
        <p:spPr>
          <a:xfrm>
            <a:off x="5293725" y="1009799"/>
            <a:ext cx="2785075" cy="1855475"/>
          </a:xfrm>
          <a:prstGeom prst="rect">
            <a:avLst/>
          </a:prstGeom>
          <a:noFill/>
          <a:ln>
            <a:noFill/>
          </a:ln>
        </p:spPr>
      </p:pic>
      <p:pic>
        <p:nvPicPr>
          <p:cNvPr id="167" name="Google Shape;167;g367c2b8f34f_0_22"/>
          <p:cNvPicPr preferRelativeResize="0"/>
          <p:nvPr/>
        </p:nvPicPr>
        <p:blipFill rotWithShape="1">
          <a:blip r:embed="rId5">
            <a:alphaModFix/>
          </a:blip>
          <a:srcRect b="0" l="0" r="0" t="0"/>
          <a:stretch/>
        </p:blipFill>
        <p:spPr>
          <a:xfrm>
            <a:off x="576956" y="350184"/>
            <a:ext cx="2326988" cy="357206"/>
          </a:xfrm>
          <a:prstGeom prst="rect">
            <a:avLst/>
          </a:prstGeom>
          <a:noFill/>
          <a:ln>
            <a:noFill/>
          </a:ln>
        </p:spPr>
      </p:pic>
      <p:sp>
        <p:nvSpPr>
          <p:cNvPr id="168" name="Google Shape;168;g367c2b8f34f_0_22"/>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graphicFrame>
        <p:nvGraphicFramePr>
          <p:cNvPr id="169" name="Google Shape;169;g367c2b8f34f_0_22"/>
          <p:cNvGraphicFramePr/>
          <p:nvPr/>
        </p:nvGraphicFramePr>
        <p:xfrm>
          <a:off x="624000" y="2816200"/>
          <a:ext cx="3000000" cy="3000000"/>
        </p:xfrm>
        <a:graphic>
          <a:graphicData uri="http://schemas.openxmlformats.org/drawingml/2006/table">
            <a:tbl>
              <a:tblPr>
                <a:noFill/>
                <a:tableStyleId>{294CA7A6-79EC-4230-BAAD-5A09C2D14AB1}</a:tableStyleId>
              </a:tblPr>
              <a:tblGrid>
                <a:gridCol w="1974000"/>
                <a:gridCol w="1974000"/>
                <a:gridCol w="1974000"/>
                <a:gridCol w="1974000"/>
              </a:tblGrid>
              <a:tr h="274900">
                <a:tc>
                  <a:txBody>
                    <a:bodyPr/>
                    <a:lstStyle/>
                    <a:p>
                      <a:pPr indent="0" lvl="0" marL="0" rtl="0" algn="ctr">
                        <a:spcBef>
                          <a:spcPts val="0"/>
                        </a:spcBef>
                        <a:spcAft>
                          <a:spcPts val="0"/>
                        </a:spcAft>
                        <a:buNone/>
                      </a:pPr>
                      <a:r>
                        <a:rPr b="1" lang="en-MY">
                          <a:latin typeface="Poppins"/>
                          <a:ea typeface="Poppins"/>
                          <a:cs typeface="Poppins"/>
                          <a:sym typeface="Poppins"/>
                        </a:rPr>
                        <a:t>Teachers</a:t>
                      </a:r>
                      <a:endParaRPr b="1">
                        <a:latin typeface="Poppins"/>
                        <a:ea typeface="Poppins"/>
                        <a:cs typeface="Poppins"/>
                        <a:sym typeface="Poppins"/>
                      </a:endParaRPr>
                    </a:p>
                  </a:txBody>
                  <a:tcPr marT="0" marB="0" marR="91425" marL="91425" anchor="ctr"/>
                </a:tc>
                <a:tc>
                  <a:txBody>
                    <a:bodyPr/>
                    <a:lstStyle/>
                    <a:p>
                      <a:pPr indent="0" lvl="0" marL="0" rtl="0" algn="ctr">
                        <a:spcBef>
                          <a:spcPts val="0"/>
                        </a:spcBef>
                        <a:spcAft>
                          <a:spcPts val="0"/>
                        </a:spcAft>
                        <a:buNone/>
                      </a:pPr>
                      <a:r>
                        <a:rPr b="1" lang="en-MY">
                          <a:latin typeface="Poppins"/>
                          <a:ea typeface="Poppins"/>
                          <a:cs typeface="Poppins"/>
                          <a:sym typeface="Poppins"/>
                        </a:rPr>
                        <a:t>Students</a:t>
                      </a:r>
                      <a:endParaRPr b="1">
                        <a:latin typeface="Poppins"/>
                        <a:ea typeface="Poppins"/>
                        <a:cs typeface="Poppins"/>
                        <a:sym typeface="Poppins"/>
                      </a:endParaRPr>
                    </a:p>
                  </a:txBody>
                  <a:tcPr marT="0" marB="0" marR="91425" marL="91425"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MY">
                          <a:latin typeface="Poppins"/>
                          <a:ea typeface="Poppins"/>
                          <a:cs typeface="Poppins"/>
                          <a:sym typeface="Poppins"/>
                        </a:rPr>
                        <a:t>Teachers</a:t>
                      </a:r>
                      <a:endParaRPr b="1">
                        <a:latin typeface="Poppins"/>
                        <a:ea typeface="Poppins"/>
                        <a:cs typeface="Poppins"/>
                        <a:sym typeface="Poppins"/>
                      </a:endParaRPr>
                    </a:p>
                  </a:txBody>
                  <a:tcPr marT="0" marB="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MY">
                          <a:latin typeface="Poppins"/>
                          <a:ea typeface="Poppins"/>
                          <a:cs typeface="Poppins"/>
                          <a:sym typeface="Poppins"/>
                        </a:rPr>
                        <a:t>Students</a:t>
                      </a:r>
                      <a:endParaRPr b="1">
                        <a:latin typeface="Poppins"/>
                        <a:ea typeface="Poppins"/>
                        <a:cs typeface="Poppins"/>
                        <a:sym typeface="Poppins"/>
                      </a:endParaRPr>
                    </a:p>
                  </a:txBody>
                  <a:tcPr marT="0" marB="0"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5575">
                <a:tc>
                  <a:txBody>
                    <a:bodyPr/>
                    <a:lstStyle/>
                    <a:p>
                      <a:pPr indent="0" lvl="0" marL="0" rtl="0" algn="ctr">
                        <a:spcBef>
                          <a:spcPts val="0"/>
                        </a:spcBef>
                        <a:spcAft>
                          <a:spcPts val="0"/>
                        </a:spcAft>
                        <a:buNone/>
                      </a:pPr>
                      <a:r>
                        <a:rPr lang="en-MY">
                          <a:latin typeface="Poppins"/>
                          <a:ea typeface="Poppins"/>
                          <a:cs typeface="Poppins"/>
                          <a:sym typeface="Poppins"/>
                        </a:rPr>
                        <a:t>Performers</a:t>
                      </a:r>
                      <a:endParaRPr>
                        <a:latin typeface="Poppins"/>
                        <a:ea typeface="Poppins"/>
                        <a:cs typeface="Poppins"/>
                        <a:sym typeface="Poppins"/>
                      </a:endParaRPr>
                    </a:p>
                  </a:txBody>
                  <a:tcPr marT="0" marB="0" marR="91425" marL="91425" anchor="ctr"/>
                </a:tc>
                <a:tc>
                  <a:txBody>
                    <a:bodyPr/>
                    <a:lstStyle/>
                    <a:p>
                      <a:pPr indent="0" lvl="0" marL="0" rtl="0" algn="ctr">
                        <a:spcBef>
                          <a:spcPts val="0"/>
                        </a:spcBef>
                        <a:spcAft>
                          <a:spcPts val="0"/>
                        </a:spcAft>
                        <a:buNone/>
                      </a:pPr>
                      <a:r>
                        <a:rPr lang="en-MY">
                          <a:latin typeface="Poppins"/>
                          <a:ea typeface="Poppins"/>
                          <a:cs typeface="Poppins"/>
                          <a:sym typeface="Poppins"/>
                        </a:rPr>
                        <a:t>Spectators</a:t>
                      </a:r>
                      <a:endParaRPr>
                        <a:latin typeface="Poppins"/>
                        <a:ea typeface="Poppins"/>
                        <a:cs typeface="Poppins"/>
                        <a:sym typeface="Poppins"/>
                      </a:endParaRPr>
                    </a:p>
                  </a:txBody>
                  <a:tcPr marT="0" marB="0" marR="91425" marL="91425" anchor="ctr"/>
                </a:tc>
                <a:tc>
                  <a:txBody>
                    <a:bodyPr/>
                    <a:lstStyle/>
                    <a:p>
                      <a:pPr indent="0" lvl="0" marL="0" rtl="0" algn="ctr">
                        <a:spcBef>
                          <a:spcPts val="0"/>
                        </a:spcBef>
                        <a:spcAft>
                          <a:spcPts val="0"/>
                        </a:spcAft>
                        <a:buNone/>
                      </a:pPr>
                      <a:r>
                        <a:rPr lang="en-MY">
                          <a:latin typeface="Poppins"/>
                          <a:ea typeface="Poppins"/>
                          <a:cs typeface="Poppins"/>
                          <a:sym typeface="Poppins"/>
                        </a:rPr>
                        <a:t>Trainers</a:t>
                      </a:r>
                      <a:endParaRPr>
                        <a:latin typeface="Poppins"/>
                        <a:ea typeface="Poppins"/>
                        <a:cs typeface="Poppins"/>
                        <a:sym typeface="Poppins"/>
                      </a:endParaRPr>
                    </a:p>
                  </a:txBody>
                  <a:tcPr marT="0" marB="0" marR="91425" marL="91425" anchor="ctr">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MY">
                          <a:latin typeface="Poppins"/>
                          <a:ea typeface="Poppins"/>
                          <a:cs typeface="Poppins"/>
                          <a:sym typeface="Poppins"/>
                        </a:rPr>
                        <a:t>Active Players</a:t>
                      </a:r>
                      <a:endParaRPr>
                        <a:latin typeface="Poppins"/>
                        <a:ea typeface="Poppins"/>
                        <a:cs typeface="Poppins"/>
                        <a:sym typeface="Poppins"/>
                      </a:endParaRPr>
                    </a:p>
                  </a:txBody>
                  <a:tcPr marT="0" marB="0" marR="91425" marL="91425" anchor="ctr">
                    <a:lnT cap="flat" cmpd="sng" w="9525">
                      <a:solidFill>
                        <a:srgbClr val="9E9E9E"/>
                      </a:solidFill>
                      <a:prstDash val="solid"/>
                      <a:round/>
                      <a:headEnd len="sm" w="sm" type="none"/>
                      <a:tailEnd len="sm" w="sm" type="none"/>
                    </a:lnT>
                  </a:tcPr>
                </a:tc>
              </a:tr>
              <a:tr h="402375">
                <a:tc>
                  <a:txBody>
                    <a:bodyPr/>
                    <a:lstStyle/>
                    <a:p>
                      <a:pPr indent="0" lvl="0" marL="0" rtl="0" algn="ctr">
                        <a:spcBef>
                          <a:spcPts val="0"/>
                        </a:spcBef>
                        <a:spcAft>
                          <a:spcPts val="0"/>
                        </a:spcAft>
                        <a:buNone/>
                      </a:pPr>
                      <a:r>
                        <a:rPr lang="en-MY">
                          <a:latin typeface="Poppins"/>
                          <a:ea typeface="Poppins"/>
                          <a:cs typeface="Poppins"/>
                          <a:sym typeface="Poppins"/>
                        </a:rPr>
                        <a:t>Transfer knowledge</a:t>
                      </a:r>
                      <a:endParaRPr>
                        <a:latin typeface="Poppins"/>
                        <a:ea typeface="Poppins"/>
                        <a:cs typeface="Poppins"/>
                        <a:sym typeface="Poppins"/>
                      </a:endParaRPr>
                    </a:p>
                  </a:txBody>
                  <a:tcPr marT="0" marB="0" marR="91425" marL="91425" anchor="ctr"/>
                </a:tc>
                <a:tc>
                  <a:txBody>
                    <a:bodyPr/>
                    <a:lstStyle/>
                    <a:p>
                      <a:pPr indent="0" lvl="0" marL="0" rtl="0" algn="ctr">
                        <a:spcBef>
                          <a:spcPts val="0"/>
                        </a:spcBef>
                        <a:spcAft>
                          <a:spcPts val="0"/>
                        </a:spcAft>
                        <a:buNone/>
                      </a:pPr>
                      <a:r>
                        <a:rPr lang="en-MY">
                          <a:latin typeface="Poppins"/>
                          <a:ea typeface="Poppins"/>
                          <a:cs typeface="Poppins"/>
                          <a:sym typeface="Poppins"/>
                        </a:rPr>
                        <a:t>Repeat this knowledge in exam</a:t>
                      </a:r>
                      <a:endParaRPr>
                        <a:latin typeface="Poppins"/>
                        <a:ea typeface="Poppins"/>
                        <a:cs typeface="Poppins"/>
                        <a:sym typeface="Poppins"/>
                      </a:endParaRPr>
                    </a:p>
                  </a:txBody>
                  <a:tcPr marT="0" marB="0" marR="91425" marL="91425" anchor="ctr"/>
                </a:tc>
                <a:tc gridSpan="2">
                  <a:txBody>
                    <a:bodyPr/>
                    <a:lstStyle/>
                    <a:p>
                      <a:pPr indent="0" lvl="0" marL="0" rtl="0" algn="ctr">
                        <a:spcBef>
                          <a:spcPts val="0"/>
                        </a:spcBef>
                        <a:spcAft>
                          <a:spcPts val="0"/>
                        </a:spcAft>
                        <a:buNone/>
                      </a:pPr>
                      <a:r>
                        <a:rPr lang="en-MY">
                          <a:latin typeface="Poppins"/>
                          <a:ea typeface="Poppins"/>
                          <a:cs typeface="Poppins"/>
                          <a:sym typeface="Poppins"/>
                        </a:rPr>
                        <a:t>Both form a society for discovering and creating knowledge</a:t>
                      </a:r>
                      <a:endParaRPr>
                        <a:latin typeface="Poppins"/>
                        <a:ea typeface="Poppins"/>
                        <a:cs typeface="Poppins"/>
                        <a:sym typeface="Poppins"/>
                      </a:endParaRPr>
                    </a:p>
                  </a:txBody>
                  <a:tcPr marT="0" marB="0" marR="91425" marL="91425" anchor="ctr"/>
                </a:tc>
                <a:tc hMerge="1"/>
              </a:tr>
              <a:tr h="329775">
                <a:tc>
                  <a:txBody>
                    <a:bodyPr/>
                    <a:lstStyle/>
                    <a:p>
                      <a:pPr indent="0" lvl="0" marL="0" rtl="0" algn="ctr">
                        <a:spcBef>
                          <a:spcPts val="0"/>
                        </a:spcBef>
                        <a:spcAft>
                          <a:spcPts val="0"/>
                        </a:spcAft>
                        <a:buNone/>
                      </a:pPr>
                      <a:r>
                        <a:rPr lang="en-MY">
                          <a:latin typeface="Poppins"/>
                          <a:ea typeface="Poppins"/>
                          <a:cs typeface="Poppins"/>
                          <a:sym typeface="Poppins"/>
                        </a:rPr>
                        <a:t>Active</a:t>
                      </a:r>
                      <a:endParaRPr>
                        <a:latin typeface="Poppins"/>
                        <a:ea typeface="Poppins"/>
                        <a:cs typeface="Poppins"/>
                        <a:sym typeface="Poppins"/>
                      </a:endParaRPr>
                    </a:p>
                  </a:txBody>
                  <a:tcPr marT="0" marB="0" marR="91425" marL="91425" anchor="ctr"/>
                </a:tc>
                <a:tc>
                  <a:txBody>
                    <a:bodyPr/>
                    <a:lstStyle/>
                    <a:p>
                      <a:pPr indent="0" lvl="0" marL="0" rtl="0" algn="ctr">
                        <a:spcBef>
                          <a:spcPts val="0"/>
                        </a:spcBef>
                        <a:spcAft>
                          <a:spcPts val="0"/>
                        </a:spcAft>
                        <a:buNone/>
                      </a:pPr>
                      <a:r>
                        <a:rPr lang="en-MY">
                          <a:latin typeface="Poppins"/>
                          <a:ea typeface="Poppins"/>
                          <a:cs typeface="Poppins"/>
                          <a:sym typeface="Poppins"/>
                        </a:rPr>
                        <a:t>Passive</a:t>
                      </a:r>
                      <a:endParaRPr>
                        <a:latin typeface="Poppins"/>
                        <a:ea typeface="Poppins"/>
                        <a:cs typeface="Poppins"/>
                        <a:sym typeface="Poppins"/>
                      </a:endParaRPr>
                    </a:p>
                  </a:txBody>
                  <a:tcPr marT="0" marB="0" marR="91425" marL="91425" anchor="ctr"/>
                </a:tc>
                <a:tc gridSpan="2">
                  <a:txBody>
                    <a:bodyPr/>
                    <a:lstStyle/>
                    <a:p>
                      <a:pPr indent="0" lvl="0" marL="0" rtl="0" algn="ctr">
                        <a:spcBef>
                          <a:spcPts val="0"/>
                        </a:spcBef>
                        <a:spcAft>
                          <a:spcPts val="0"/>
                        </a:spcAft>
                        <a:buNone/>
                      </a:pPr>
                      <a:r>
                        <a:rPr lang="en-MY">
                          <a:latin typeface="Poppins"/>
                          <a:ea typeface="Poppins"/>
                          <a:cs typeface="Poppins"/>
                          <a:sym typeface="Poppins"/>
                        </a:rPr>
                        <a:t>Both are active</a:t>
                      </a:r>
                      <a:endParaRPr>
                        <a:latin typeface="Poppins"/>
                        <a:ea typeface="Poppins"/>
                        <a:cs typeface="Poppins"/>
                        <a:sym typeface="Poppins"/>
                      </a:endParaRPr>
                    </a:p>
                  </a:txBody>
                  <a:tcPr marT="0" marB="0" marR="91425" marL="91425" anchor="ctr"/>
                </a:tc>
                <a:tc hMerge="1"/>
              </a:tr>
              <a:tr h="315050">
                <a:tc gridSpan="2">
                  <a:txBody>
                    <a:bodyPr/>
                    <a:lstStyle/>
                    <a:p>
                      <a:pPr indent="0" lvl="0" marL="0" rtl="0" algn="ctr">
                        <a:spcBef>
                          <a:spcPts val="0"/>
                        </a:spcBef>
                        <a:spcAft>
                          <a:spcPts val="0"/>
                        </a:spcAft>
                        <a:buClr>
                          <a:schemeClr val="dk1"/>
                        </a:buClr>
                        <a:buSzPts val="1100"/>
                        <a:buFont typeface="Arial"/>
                        <a:buNone/>
                      </a:pPr>
                      <a:r>
                        <a:rPr lang="en-MY">
                          <a:solidFill>
                            <a:schemeClr val="dk1"/>
                          </a:solidFill>
                          <a:latin typeface="Poppins"/>
                          <a:ea typeface="Poppins"/>
                          <a:cs typeface="Poppins"/>
                          <a:sym typeface="Poppins"/>
                        </a:rPr>
                        <a:t>F</a:t>
                      </a:r>
                      <a:r>
                        <a:rPr lang="en-MY">
                          <a:solidFill>
                            <a:schemeClr val="dk1"/>
                          </a:solidFill>
                          <a:latin typeface="Poppins"/>
                          <a:ea typeface="Poppins"/>
                          <a:cs typeface="Poppins"/>
                          <a:sym typeface="Poppins"/>
                        </a:rPr>
                        <a:t>ocused on grading</a:t>
                      </a:r>
                      <a:endParaRPr>
                        <a:latin typeface="Poppins"/>
                        <a:ea typeface="Poppins"/>
                        <a:cs typeface="Poppins"/>
                        <a:sym typeface="Poppins"/>
                      </a:endParaRPr>
                    </a:p>
                  </a:txBody>
                  <a:tcPr marT="0" marB="0" marR="91425" marL="91425" anchor="ctr"/>
                </a:tc>
                <a:tc hMerge="1"/>
                <a:tc gridSpan="2">
                  <a:txBody>
                    <a:bodyPr/>
                    <a:lstStyle/>
                    <a:p>
                      <a:pPr indent="0" lvl="0" marL="0" rtl="0" algn="ctr">
                        <a:spcBef>
                          <a:spcPts val="0"/>
                        </a:spcBef>
                        <a:spcAft>
                          <a:spcPts val="0"/>
                        </a:spcAft>
                        <a:buNone/>
                      </a:pPr>
                      <a:r>
                        <a:rPr lang="en-MY">
                          <a:latin typeface="Poppins"/>
                          <a:ea typeface="Poppins"/>
                          <a:cs typeface="Poppins"/>
                          <a:sym typeface="Poppins"/>
                        </a:rPr>
                        <a:t>Focused on understanding</a:t>
                      </a:r>
                      <a:endParaRPr>
                        <a:latin typeface="Poppins"/>
                        <a:ea typeface="Poppins"/>
                        <a:cs typeface="Poppins"/>
                        <a:sym typeface="Poppins"/>
                      </a:endParaRPr>
                    </a:p>
                  </a:txBody>
                  <a:tcPr marT="0" marB="0" marR="91425" marL="91425" anchor="ctr"/>
                </a:tc>
                <a:tc hMerge="1"/>
              </a:tr>
              <a:tr h="359275">
                <a:tc gridSpan="2">
                  <a:txBody>
                    <a:bodyPr/>
                    <a:lstStyle/>
                    <a:p>
                      <a:pPr indent="0" lvl="0" marL="0" rtl="0" algn="ctr">
                        <a:spcBef>
                          <a:spcPts val="0"/>
                        </a:spcBef>
                        <a:spcAft>
                          <a:spcPts val="0"/>
                        </a:spcAft>
                        <a:buNone/>
                      </a:pPr>
                      <a:r>
                        <a:rPr b="1" lang="en-MY">
                          <a:solidFill>
                            <a:schemeClr val="dk1"/>
                          </a:solidFill>
                          <a:latin typeface="Poppins"/>
                          <a:ea typeface="Poppins"/>
                          <a:cs typeface="Poppins"/>
                          <a:sym typeface="Poppins"/>
                        </a:rPr>
                        <a:t>Learning Environment</a:t>
                      </a:r>
                      <a:endParaRPr b="1">
                        <a:solidFill>
                          <a:schemeClr val="dk1"/>
                        </a:solidFill>
                        <a:latin typeface="Poppins"/>
                        <a:ea typeface="Poppins"/>
                        <a:cs typeface="Poppins"/>
                        <a:sym typeface="Poppins"/>
                      </a:endParaRPr>
                    </a:p>
                  </a:txBody>
                  <a:tcPr marT="0" marB="0" marR="91425" marL="91425" anchor="ctr"/>
                </a:tc>
                <a:tc hMerge="1"/>
                <a:tc gridSpan="2">
                  <a:txBody>
                    <a:bodyPr/>
                    <a:lstStyle/>
                    <a:p>
                      <a:pPr indent="0" lvl="0" marL="0" rtl="0" algn="ctr">
                        <a:spcBef>
                          <a:spcPts val="0"/>
                        </a:spcBef>
                        <a:spcAft>
                          <a:spcPts val="0"/>
                        </a:spcAft>
                        <a:buNone/>
                      </a:pPr>
                      <a:r>
                        <a:rPr b="1" lang="en-MY">
                          <a:solidFill>
                            <a:schemeClr val="dk1"/>
                          </a:solidFill>
                          <a:latin typeface="Poppins"/>
                          <a:ea typeface="Poppins"/>
                          <a:cs typeface="Poppins"/>
                          <a:sym typeface="Poppins"/>
                        </a:rPr>
                        <a:t>Learning Environment</a:t>
                      </a:r>
                      <a:endParaRPr b="1">
                        <a:latin typeface="Poppins"/>
                        <a:ea typeface="Poppins"/>
                        <a:cs typeface="Poppins"/>
                        <a:sym typeface="Poppins"/>
                      </a:endParaRPr>
                    </a:p>
                  </a:txBody>
                  <a:tcPr marT="0" marB="0" marR="91425" marL="91425" anchor="ctr"/>
                </a:tc>
                <a:tc hMerge="1"/>
              </a:tr>
              <a:tr h="296725">
                <a:tc gridSpan="2">
                  <a:txBody>
                    <a:bodyPr/>
                    <a:lstStyle/>
                    <a:p>
                      <a:pPr indent="0" lvl="0" marL="0" rtl="0" algn="ctr">
                        <a:spcBef>
                          <a:spcPts val="0"/>
                        </a:spcBef>
                        <a:spcAft>
                          <a:spcPts val="0"/>
                        </a:spcAft>
                        <a:buNone/>
                      </a:pPr>
                      <a:r>
                        <a:rPr lang="en-MY">
                          <a:solidFill>
                            <a:schemeClr val="dk1"/>
                          </a:solidFill>
                          <a:latin typeface="Poppins"/>
                          <a:ea typeface="Poppins"/>
                          <a:cs typeface="Poppins"/>
                          <a:sym typeface="Poppins"/>
                        </a:rPr>
                        <a:t>Individual &amp; competitive</a:t>
                      </a:r>
                      <a:endParaRPr>
                        <a:solidFill>
                          <a:schemeClr val="dk1"/>
                        </a:solidFill>
                        <a:latin typeface="Poppins"/>
                        <a:ea typeface="Poppins"/>
                        <a:cs typeface="Poppins"/>
                        <a:sym typeface="Poppins"/>
                      </a:endParaRPr>
                    </a:p>
                  </a:txBody>
                  <a:tcPr marT="0" marB="0" marR="91425" marL="91425" anchor="ctr"/>
                </a:tc>
                <a:tc hMerge="1"/>
                <a:tc gridSpan="2">
                  <a:txBody>
                    <a:bodyPr/>
                    <a:lstStyle/>
                    <a:p>
                      <a:pPr indent="0" lvl="0" marL="0" rtl="0" algn="ctr">
                        <a:spcBef>
                          <a:spcPts val="0"/>
                        </a:spcBef>
                        <a:spcAft>
                          <a:spcPts val="0"/>
                        </a:spcAft>
                        <a:buNone/>
                      </a:pPr>
                      <a:r>
                        <a:rPr lang="en-MY">
                          <a:latin typeface="Poppins"/>
                          <a:ea typeface="Poppins"/>
                          <a:cs typeface="Poppins"/>
                          <a:sym typeface="Poppins"/>
                        </a:rPr>
                        <a:t>Cooperative &amp; collaborative</a:t>
                      </a:r>
                      <a:endParaRPr>
                        <a:latin typeface="Poppins"/>
                        <a:ea typeface="Poppins"/>
                        <a:cs typeface="Poppins"/>
                        <a:sym typeface="Poppins"/>
                      </a:endParaRPr>
                    </a:p>
                  </a:txBody>
                  <a:tcPr marT="0" marB="0" marR="91425" marL="91425" anchor="ctr"/>
                </a:tc>
                <a:tc hMerge="1"/>
              </a:tr>
            </a:tbl>
          </a:graphicData>
        </a:graphic>
      </p:graphicFrame>
      <p:pic>
        <p:nvPicPr>
          <p:cNvPr id="170" name="Google Shape;170;g367c2b8f34f_0_22"/>
          <p:cNvPicPr preferRelativeResize="0"/>
          <p:nvPr/>
        </p:nvPicPr>
        <p:blipFill rotWithShape="1">
          <a:blip r:embed="rId6">
            <a:alphaModFix/>
          </a:blip>
          <a:srcRect b="7450" l="0" r="0" t="0"/>
          <a:stretch/>
        </p:blipFill>
        <p:spPr>
          <a:xfrm>
            <a:off x="1332100" y="1086000"/>
            <a:ext cx="2715051" cy="1674000"/>
          </a:xfrm>
          <a:prstGeom prst="rect">
            <a:avLst/>
          </a:prstGeom>
          <a:noFill/>
          <a:ln>
            <a:noFill/>
          </a:ln>
        </p:spPr>
      </p:pic>
      <p:sp>
        <p:nvSpPr>
          <p:cNvPr id="171" name="Google Shape;171;g367c2b8f34f_0_22"/>
          <p:cNvSpPr txBox="1"/>
          <p:nvPr/>
        </p:nvSpPr>
        <p:spPr>
          <a:xfrm>
            <a:off x="8146575" y="2345100"/>
            <a:ext cx="9348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MY" sz="1100" u="none" cap="none" strike="noStrike">
                <a:solidFill>
                  <a:srgbClr val="595959"/>
                </a:solidFill>
                <a:latin typeface="Poppins"/>
                <a:ea typeface="Poppins"/>
                <a:cs typeface="Poppins"/>
                <a:sym typeface="Poppins"/>
              </a:rPr>
              <a:t>Designed by </a:t>
            </a:r>
            <a:r>
              <a:rPr b="0" i="0" lang="en-MY" sz="1100" u="sng" cap="none" strike="noStrike">
                <a:solidFill>
                  <a:srgbClr val="0097A7"/>
                </a:solidFill>
                <a:latin typeface="Poppins"/>
                <a:ea typeface="Poppins"/>
                <a:cs typeface="Poppins"/>
                <a:sym typeface="Poppins"/>
                <a:hlinkClick r:id="rId7">
                  <a:extLst>
                    <a:ext uri="{A12FA001-AC4F-418D-AE19-62706E023703}">
                      <ahyp:hlinkClr val="tx"/>
                    </a:ext>
                  </a:extLst>
                </a:hlinkClick>
              </a:rPr>
              <a:t>Freepik</a:t>
            </a:r>
            <a:endParaRPr b="0" i="0" sz="1100" u="none" cap="none" strike="noStrike">
              <a:solidFill>
                <a:srgbClr val="595959"/>
              </a:solidFill>
              <a:latin typeface="Poppins"/>
              <a:ea typeface="Poppins"/>
              <a:cs typeface="Poppins"/>
              <a:sym typeface="Poppins"/>
            </a:endParaRPr>
          </a:p>
        </p:txBody>
      </p:sp>
      <p:sp>
        <p:nvSpPr>
          <p:cNvPr id="172" name="Google Shape;172;g367c2b8f34f_0_22"/>
          <p:cNvSpPr/>
          <p:nvPr/>
        </p:nvSpPr>
        <p:spPr>
          <a:xfrm>
            <a:off x="1332200" y="933600"/>
            <a:ext cx="2715000" cy="357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1900">
                <a:latin typeface="Poppins"/>
                <a:ea typeface="Poppins"/>
                <a:cs typeface="Poppins"/>
                <a:sym typeface="Poppins"/>
              </a:rPr>
              <a:t>Teacher-Centered</a:t>
            </a:r>
            <a:endParaRPr b="1" sz="1900">
              <a:latin typeface="Poppins"/>
              <a:ea typeface="Poppins"/>
              <a:cs typeface="Poppins"/>
              <a:sym typeface="Poppins"/>
            </a:endParaRPr>
          </a:p>
        </p:txBody>
      </p:sp>
      <p:sp>
        <p:nvSpPr>
          <p:cNvPr id="173" name="Google Shape;173;g367c2b8f34f_0_22"/>
          <p:cNvSpPr/>
          <p:nvPr/>
        </p:nvSpPr>
        <p:spPr>
          <a:xfrm>
            <a:off x="5396975" y="933600"/>
            <a:ext cx="2715000" cy="3573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1900">
                <a:latin typeface="Poppins"/>
                <a:ea typeface="Poppins"/>
                <a:cs typeface="Poppins"/>
                <a:sym typeface="Poppins"/>
              </a:rPr>
              <a:t>Student</a:t>
            </a:r>
            <a:r>
              <a:rPr b="1" lang="en-MY" sz="1900">
                <a:latin typeface="Poppins"/>
                <a:ea typeface="Poppins"/>
                <a:cs typeface="Poppins"/>
                <a:sym typeface="Poppins"/>
              </a:rPr>
              <a:t>-Centered</a:t>
            </a:r>
            <a:endParaRPr b="1" sz="1900">
              <a:latin typeface="Poppins"/>
              <a:ea typeface="Poppins"/>
              <a:cs typeface="Poppins"/>
              <a:sym typeface="Poppins"/>
            </a:endParaRPr>
          </a:p>
        </p:txBody>
      </p:sp>
      <p:sp>
        <p:nvSpPr>
          <p:cNvPr id="174" name="Google Shape;174;g367c2b8f34f_0_22"/>
          <p:cNvSpPr/>
          <p:nvPr/>
        </p:nvSpPr>
        <p:spPr>
          <a:xfrm>
            <a:off x="4282725" y="1086000"/>
            <a:ext cx="934800" cy="453300"/>
          </a:xfrm>
          <a:prstGeom prst="rightArrow">
            <a:avLst>
              <a:gd fmla="val 50000" name="adj1"/>
              <a:gd fmla="val 50000" name="adj2"/>
            </a:avLst>
          </a:prstGeom>
          <a:solidFill>
            <a:srgbClr val="FFFF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pic>
        <p:nvPicPr>
          <p:cNvPr id="180" name="Google Shape;180;g367c2b8f34f_0_2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81" name="Google Shape;181;g367c2b8f34f_0_29"/>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82" name="Google Shape;182;g367c2b8f34f_0_29"/>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183" name="Google Shape;183;g367c2b8f34f_0_29"/>
          <p:cNvSpPr txBox="1"/>
          <p:nvPr/>
        </p:nvSpPr>
        <p:spPr>
          <a:xfrm>
            <a:off x="342300" y="995800"/>
            <a:ext cx="7704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3000">
                <a:solidFill>
                  <a:srgbClr val="FD6085"/>
                </a:solidFill>
                <a:latin typeface="Poppins"/>
                <a:ea typeface="Poppins"/>
                <a:cs typeface="Poppins"/>
                <a:sym typeface="Poppins"/>
              </a:rPr>
              <a:t>Role of Lecturer in OBE</a:t>
            </a:r>
            <a:endParaRPr b="1" sz="3000">
              <a:solidFill>
                <a:srgbClr val="FD6085"/>
              </a:solidFill>
              <a:latin typeface="Poppins"/>
              <a:ea typeface="Poppins"/>
              <a:cs typeface="Poppins"/>
              <a:sym typeface="Poppins"/>
            </a:endParaRPr>
          </a:p>
        </p:txBody>
      </p:sp>
      <p:sp>
        <p:nvSpPr>
          <p:cNvPr id="184" name="Google Shape;184;g367c2b8f34f_0_29"/>
          <p:cNvSpPr txBox="1"/>
          <p:nvPr/>
        </p:nvSpPr>
        <p:spPr>
          <a:xfrm>
            <a:off x="298075" y="1641350"/>
            <a:ext cx="8686800" cy="3433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Font typeface="Poppins"/>
              <a:buChar char="●"/>
            </a:pPr>
            <a:r>
              <a:rPr lang="en-MY" sz="1800">
                <a:latin typeface="Poppins"/>
                <a:ea typeface="Poppins"/>
                <a:cs typeface="Poppins"/>
                <a:sym typeface="Poppins"/>
              </a:rPr>
              <a:t>The lecturer becomes more of a facilitator of learning by stimulating creativity, self learning and critical thinking</a:t>
            </a:r>
            <a:endParaRPr sz="1800">
              <a:latin typeface="Poppins"/>
              <a:ea typeface="Poppins"/>
              <a:cs typeface="Poppins"/>
              <a:sym typeface="Poppins"/>
            </a:endParaRPr>
          </a:p>
          <a:p>
            <a:pPr indent="-342900" lvl="0" marL="457200" rtl="0" algn="l">
              <a:lnSpc>
                <a:spcPct val="115000"/>
              </a:lnSpc>
              <a:spcBef>
                <a:spcPts val="1000"/>
              </a:spcBef>
              <a:spcAft>
                <a:spcPts val="0"/>
              </a:spcAft>
              <a:buClr>
                <a:srgbClr val="000000"/>
              </a:buClr>
              <a:buSzPts val="1800"/>
              <a:buFont typeface="Poppins"/>
              <a:buChar char="●"/>
            </a:pPr>
            <a:r>
              <a:rPr lang="en-MY" sz="1800">
                <a:latin typeface="Poppins"/>
                <a:ea typeface="Poppins"/>
                <a:cs typeface="Poppins"/>
                <a:sym typeface="Poppins"/>
              </a:rPr>
              <a:t>Focus on the outcomes of education rather than merely teaching information.</a:t>
            </a:r>
            <a:endParaRPr sz="1800">
              <a:latin typeface="Poppins"/>
              <a:ea typeface="Poppins"/>
              <a:cs typeface="Poppins"/>
              <a:sym typeface="Poppins"/>
            </a:endParaRPr>
          </a:p>
          <a:p>
            <a:pPr indent="-342900" lvl="0" marL="457200" rtl="0" algn="l">
              <a:lnSpc>
                <a:spcPct val="115000"/>
              </a:lnSpc>
              <a:spcBef>
                <a:spcPts val="1000"/>
              </a:spcBef>
              <a:spcAft>
                <a:spcPts val="1000"/>
              </a:spcAft>
              <a:buClr>
                <a:srgbClr val="000000"/>
              </a:buClr>
              <a:buSzPts val="1800"/>
              <a:buFont typeface="Poppins"/>
              <a:buChar char="●"/>
            </a:pPr>
            <a:r>
              <a:rPr lang="en-MY" sz="1800">
                <a:latin typeface="Poppins"/>
                <a:ea typeface="Poppins"/>
                <a:cs typeface="Poppins"/>
                <a:sym typeface="Poppins"/>
              </a:rPr>
              <a:t>Plan all activities based on outcomes.</a:t>
            </a:r>
            <a:endParaRPr sz="1800">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9" name="Shape 189"/>
        <p:cNvGrpSpPr/>
        <p:nvPr/>
      </p:nvGrpSpPr>
      <p:grpSpPr>
        <a:xfrm>
          <a:off x="0" y="0"/>
          <a:ext cx="0" cy="0"/>
          <a:chOff x="0" y="0"/>
          <a:chExt cx="0" cy="0"/>
        </a:xfrm>
      </p:grpSpPr>
      <p:pic>
        <p:nvPicPr>
          <p:cNvPr id="190" name="Google Shape;190;g367c2b8f34f_0_5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91" name="Google Shape;191;g367c2b8f34f_0_58"/>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92" name="Google Shape;192;g367c2b8f34f_0_58"/>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193" name="Google Shape;193;g367c2b8f34f_0_58"/>
          <p:cNvSpPr txBox="1"/>
          <p:nvPr/>
        </p:nvSpPr>
        <p:spPr>
          <a:xfrm>
            <a:off x="803748" y="2041585"/>
            <a:ext cx="6893400" cy="187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MY" sz="5000">
                <a:solidFill>
                  <a:srgbClr val="043980"/>
                </a:solidFill>
                <a:latin typeface="Poppins"/>
                <a:ea typeface="Poppins"/>
                <a:cs typeface="Poppins"/>
                <a:sym typeface="Poppins"/>
              </a:rPr>
              <a:t>Outcomes: </a:t>
            </a:r>
            <a:endParaRPr b="1" sz="5000">
              <a:solidFill>
                <a:srgbClr val="043980"/>
              </a:solidFill>
              <a:latin typeface="Poppins"/>
              <a:ea typeface="Poppins"/>
              <a:cs typeface="Poppins"/>
              <a:sym typeface="Poppins"/>
            </a:endParaRPr>
          </a:p>
          <a:p>
            <a:pPr indent="0" lvl="0" marL="0" rtl="0" algn="l">
              <a:spcBef>
                <a:spcPts val="0"/>
              </a:spcBef>
              <a:spcAft>
                <a:spcPts val="0"/>
              </a:spcAft>
              <a:buNone/>
            </a:pPr>
            <a:r>
              <a:rPr b="1" lang="en-MY" sz="5000">
                <a:solidFill>
                  <a:srgbClr val="043980"/>
                </a:solidFill>
                <a:latin typeface="Poppins"/>
                <a:ea typeface="Poppins"/>
                <a:cs typeface="Poppins"/>
                <a:sym typeface="Poppins"/>
              </a:rPr>
              <a:t>PEOs, PLOs, CLOs</a:t>
            </a:r>
            <a:endParaRPr b="1" sz="5000">
              <a:solidFill>
                <a:srgbClr val="FD6085"/>
              </a:solidFill>
              <a:latin typeface="Poppins"/>
              <a:ea typeface="Poppins"/>
              <a:cs typeface="Poppins"/>
              <a:sym typeface="Poppins"/>
            </a:endParaRPr>
          </a:p>
        </p:txBody>
      </p:sp>
      <p:sp>
        <p:nvSpPr>
          <p:cNvPr id="194" name="Google Shape;194;g367c2b8f34f_0_58"/>
          <p:cNvSpPr txBox="1"/>
          <p:nvPr/>
        </p:nvSpPr>
        <p:spPr>
          <a:xfrm>
            <a:off x="803750" y="1116700"/>
            <a:ext cx="1196100" cy="1006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MY" sz="6000">
                <a:solidFill>
                  <a:srgbClr val="FD6085"/>
                </a:solidFill>
                <a:latin typeface="Poppins"/>
                <a:ea typeface="Poppins"/>
                <a:cs typeface="Poppins"/>
                <a:sym typeface="Poppins"/>
              </a:rPr>
              <a:t>1.3</a:t>
            </a:r>
            <a:endParaRPr b="1" sz="6000">
              <a:solidFill>
                <a:srgbClr val="FD6085"/>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9" name="Shape 199"/>
        <p:cNvGrpSpPr/>
        <p:nvPr/>
      </p:nvGrpSpPr>
      <p:grpSpPr>
        <a:xfrm>
          <a:off x="0" y="0"/>
          <a:ext cx="0" cy="0"/>
          <a:chOff x="0" y="0"/>
          <a:chExt cx="0" cy="0"/>
        </a:xfrm>
      </p:grpSpPr>
      <p:pic>
        <p:nvPicPr>
          <p:cNvPr id="200" name="Google Shape;200;g367c2b8f34f_0_6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01" name="Google Shape;201;g367c2b8f34f_0_65"/>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202" name="Google Shape;202;g367c2b8f34f_0_65"/>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203" name="Google Shape;203;g367c2b8f34f_0_65"/>
          <p:cNvSpPr txBox="1"/>
          <p:nvPr/>
        </p:nvSpPr>
        <p:spPr>
          <a:xfrm>
            <a:off x="396050" y="915825"/>
            <a:ext cx="8661000" cy="7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3500">
                <a:solidFill>
                  <a:srgbClr val="043980"/>
                </a:solidFill>
                <a:latin typeface="Poppins"/>
                <a:ea typeface="Poppins"/>
                <a:cs typeface="Poppins"/>
                <a:sym typeface="Poppins"/>
              </a:rPr>
              <a:t>The shift from INPUTS to </a:t>
            </a:r>
            <a:r>
              <a:rPr b="1" lang="en-MY" sz="3500">
                <a:solidFill>
                  <a:srgbClr val="FD6085"/>
                </a:solidFill>
                <a:latin typeface="Poppins"/>
                <a:ea typeface="Poppins"/>
                <a:cs typeface="Poppins"/>
                <a:sym typeface="Poppins"/>
              </a:rPr>
              <a:t>OUTCOMES</a:t>
            </a:r>
            <a:r>
              <a:rPr b="1" lang="en-MY" sz="3500">
                <a:solidFill>
                  <a:srgbClr val="043980"/>
                </a:solidFill>
                <a:latin typeface="Poppins"/>
                <a:ea typeface="Poppins"/>
                <a:cs typeface="Poppins"/>
                <a:sym typeface="Poppins"/>
              </a:rPr>
              <a:t> !</a:t>
            </a:r>
            <a:endParaRPr b="1" sz="3500">
              <a:solidFill>
                <a:srgbClr val="043980"/>
              </a:solidFill>
              <a:latin typeface="Poppins"/>
              <a:ea typeface="Poppins"/>
              <a:cs typeface="Poppins"/>
              <a:sym typeface="Poppins"/>
            </a:endParaRPr>
          </a:p>
        </p:txBody>
      </p:sp>
      <p:pic>
        <p:nvPicPr>
          <p:cNvPr id="204" name="Google Shape;204;g367c2b8f34f_0_65"/>
          <p:cNvPicPr preferRelativeResize="0"/>
          <p:nvPr/>
        </p:nvPicPr>
        <p:blipFill rotWithShape="1">
          <a:blip r:embed="rId5">
            <a:alphaModFix/>
          </a:blip>
          <a:srcRect b="8159" l="21519" r="0" t="6486"/>
          <a:stretch/>
        </p:blipFill>
        <p:spPr>
          <a:xfrm>
            <a:off x="1957388" y="1676025"/>
            <a:ext cx="5229225" cy="3299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pic>
        <p:nvPicPr>
          <p:cNvPr id="210" name="Google Shape;210;g367c2b8f34f_0_7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11" name="Google Shape;211;g367c2b8f34f_0_72"/>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212" name="Google Shape;212;g367c2b8f34f_0_72"/>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213" name="Google Shape;213;g367c2b8f34f_0_72"/>
          <p:cNvSpPr txBox="1"/>
          <p:nvPr/>
        </p:nvSpPr>
        <p:spPr>
          <a:xfrm>
            <a:off x="576950" y="2272250"/>
            <a:ext cx="4696800" cy="1478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MY" sz="5000">
                <a:solidFill>
                  <a:srgbClr val="043980"/>
                </a:solidFill>
                <a:latin typeface="Poppins"/>
                <a:ea typeface="Poppins"/>
                <a:cs typeface="Poppins"/>
                <a:sym typeface="Poppins"/>
              </a:rPr>
              <a:t>“So, what is </a:t>
            </a:r>
            <a:r>
              <a:rPr b="1" lang="en-MY" sz="5000">
                <a:solidFill>
                  <a:srgbClr val="043980"/>
                </a:solidFill>
                <a:latin typeface="Poppins"/>
                <a:ea typeface="Poppins"/>
                <a:cs typeface="Poppins"/>
                <a:sym typeface="Poppins"/>
              </a:rPr>
              <a:t> </a:t>
            </a:r>
            <a:r>
              <a:rPr b="1" lang="en-MY" sz="5000">
                <a:solidFill>
                  <a:srgbClr val="FD6085"/>
                </a:solidFill>
                <a:latin typeface="Poppins"/>
                <a:ea typeface="Poppins"/>
                <a:cs typeface="Poppins"/>
                <a:sym typeface="Poppins"/>
              </a:rPr>
              <a:t>OUTCOME </a:t>
            </a:r>
            <a:r>
              <a:rPr lang="en-MY" sz="5000">
                <a:solidFill>
                  <a:srgbClr val="043980"/>
                </a:solidFill>
                <a:latin typeface="Poppins"/>
                <a:ea typeface="Poppins"/>
                <a:cs typeface="Poppins"/>
                <a:sym typeface="Poppins"/>
              </a:rPr>
              <a:t>?”</a:t>
            </a:r>
            <a:endParaRPr sz="5000">
              <a:solidFill>
                <a:srgbClr val="043980"/>
              </a:solidFill>
              <a:latin typeface="Poppins"/>
              <a:ea typeface="Poppins"/>
              <a:cs typeface="Poppins"/>
              <a:sym typeface="Poppins"/>
            </a:endParaRPr>
          </a:p>
        </p:txBody>
      </p:sp>
      <p:pic>
        <p:nvPicPr>
          <p:cNvPr id="214" name="Google Shape;214;g367c2b8f34f_0_72"/>
          <p:cNvPicPr preferRelativeResize="0"/>
          <p:nvPr/>
        </p:nvPicPr>
        <p:blipFill>
          <a:blip r:embed="rId5">
            <a:alphaModFix/>
          </a:blip>
          <a:stretch>
            <a:fillRect/>
          </a:stretch>
        </p:blipFill>
        <p:spPr>
          <a:xfrm>
            <a:off x="5559550" y="1249875"/>
            <a:ext cx="3378150" cy="3378150"/>
          </a:xfrm>
          <a:prstGeom prst="rect">
            <a:avLst/>
          </a:prstGeom>
          <a:noFill/>
          <a:ln>
            <a:noFill/>
          </a:ln>
        </p:spPr>
      </p:pic>
      <p:sp>
        <p:nvSpPr>
          <p:cNvPr id="215" name="Google Shape;215;g367c2b8f34f_0_72"/>
          <p:cNvSpPr txBox="1"/>
          <p:nvPr/>
        </p:nvSpPr>
        <p:spPr>
          <a:xfrm>
            <a:off x="5832775" y="4466176"/>
            <a:ext cx="24546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MY" sz="1200" u="none" cap="none" strike="noStrike">
                <a:solidFill>
                  <a:srgbClr val="595959"/>
                </a:solidFill>
                <a:latin typeface="Poppins"/>
                <a:ea typeface="Poppins"/>
                <a:cs typeface="Poppins"/>
                <a:sym typeface="Poppins"/>
              </a:rPr>
              <a:t>Designed by </a:t>
            </a:r>
            <a:r>
              <a:rPr b="0" i="0" lang="en-MY" sz="1200" u="sng" cap="none" strike="noStrike">
                <a:solidFill>
                  <a:srgbClr val="0097A7"/>
                </a:solidFill>
                <a:latin typeface="Poppins"/>
                <a:ea typeface="Poppins"/>
                <a:cs typeface="Poppins"/>
                <a:sym typeface="Poppins"/>
                <a:hlinkClick r:id="rId6">
                  <a:extLst>
                    <a:ext uri="{A12FA001-AC4F-418D-AE19-62706E023703}">
                      <ahyp:hlinkClr val="tx"/>
                    </a:ext>
                  </a:extLst>
                </a:hlinkClick>
              </a:rPr>
              <a:t>Freepik</a:t>
            </a:r>
            <a:endParaRPr b="0" i="0" sz="1200" u="none" cap="none" strike="noStrike">
              <a:solidFill>
                <a:srgbClr val="595959"/>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0" name="Shape 220"/>
        <p:cNvGrpSpPr/>
        <p:nvPr/>
      </p:nvGrpSpPr>
      <p:grpSpPr>
        <a:xfrm>
          <a:off x="0" y="0"/>
          <a:ext cx="0" cy="0"/>
          <a:chOff x="0" y="0"/>
          <a:chExt cx="0" cy="0"/>
        </a:xfrm>
      </p:grpSpPr>
      <p:pic>
        <p:nvPicPr>
          <p:cNvPr id="221" name="Google Shape;221;g367c2b8f34f_0_8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22" name="Google Shape;222;g367c2b8f34f_0_88"/>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223" name="Google Shape;223;g367c2b8f34f_0_88"/>
          <p:cNvSpPr/>
          <p:nvPr/>
        </p:nvSpPr>
        <p:spPr>
          <a:xfrm>
            <a:off x="2416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224" name="Google Shape;224;g367c2b8f34f_0_88"/>
          <p:cNvSpPr txBox="1"/>
          <p:nvPr/>
        </p:nvSpPr>
        <p:spPr>
          <a:xfrm>
            <a:off x="279025" y="1133400"/>
            <a:ext cx="4238700" cy="677100"/>
          </a:xfrm>
          <a:prstGeom prst="rect">
            <a:avLst/>
          </a:prstGeom>
          <a:solidFill>
            <a:srgbClr val="93C47D"/>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MY" sz="1600" u="none" cap="none" strike="noStrike">
                <a:solidFill>
                  <a:srgbClr val="000000"/>
                </a:solidFill>
                <a:latin typeface="Poppins"/>
                <a:ea typeface="Poppins"/>
                <a:cs typeface="Poppins"/>
                <a:sym typeface="Poppins"/>
              </a:rPr>
              <a:t>Programme Educational Objectives</a:t>
            </a:r>
            <a:endParaRPr b="1" i="0" sz="16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600"/>
              <a:buFont typeface="Arial"/>
              <a:buNone/>
            </a:pPr>
            <a:r>
              <a:rPr b="1" i="0" lang="en-MY" sz="1600" u="none" cap="none" strike="noStrike">
                <a:solidFill>
                  <a:srgbClr val="000000"/>
                </a:solidFill>
                <a:latin typeface="Poppins"/>
                <a:ea typeface="Poppins"/>
                <a:cs typeface="Poppins"/>
                <a:sym typeface="Poppins"/>
              </a:rPr>
              <a:t>(PEO)</a:t>
            </a:r>
            <a:endParaRPr b="1" i="0" sz="1600" u="none" cap="none" strike="noStrike">
              <a:solidFill>
                <a:srgbClr val="000000"/>
              </a:solidFill>
              <a:latin typeface="Poppins"/>
              <a:ea typeface="Poppins"/>
              <a:cs typeface="Poppins"/>
              <a:sym typeface="Poppins"/>
            </a:endParaRPr>
          </a:p>
        </p:txBody>
      </p:sp>
      <p:sp>
        <p:nvSpPr>
          <p:cNvPr id="225" name="Google Shape;225;g367c2b8f34f_0_88"/>
          <p:cNvSpPr txBox="1"/>
          <p:nvPr/>
        </p:nvSpPr>
        <p:spPr>
          <a:xfrm>
            <a:off x="726700" y="2428800"/>
            <a:ext cx="3400500" cy="923400"/>
          </a:xfrm>
          <a:prstGeom prst="rect">
            <a:avLst/>
          </a:prstGeom>
          <a:solidFill>
            <a:srgbClr val="EAD1DC"/>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MY" sz="1600" u="none" cap="none" strike="noStrike">
                <a:solidFill>
                  <a:srgbClr val="000000"/>
                </a:solidFill>
                <a:latin typeface="Poppins"/>
                <a:ea typeface="Poppins"/>
                <a:cs typeface="Poppins"/>
                <a:sym typeface="Poppins"/>
              </a:rPr>
              <a:t>Programme Learning Outcome</a:t>
            </a:r>
            <a:endParaRPr b="1" i="0" sz="16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600"/>
              <a:buFont typeface="Arial"/>
              <a:buNone/>
            </a:pPr>
            <a:r>
              <a:rPr b="1" i="0" lang="en-MY" sz="1600" u="none" cap="none" strike="noStrike">
                <a:solidFill>
                  <a:srgbClr val="000000"/>
                </a:solidFill>
                <a:latin typeface="Poppins"/>
                <a:ea typeface="Poppins"/>
                <a:cs typeface="Poppins"/>
                <a:sym typeface="Poppins"/>
              </a:rPr>
              <a:t>(PLO)</a:t>
            </a:r>
            <a:endParaRPr b="1" i="0" sz="1600" u="none" cap="none" strike="noStrike">
              <a:solidFill>
                <a:srgbClr val="000000"/>
              </a:solidFill>
              <a:latin typeface="Poppins"/>
              <a:ea typeface="Poppins"/>
              <a:cs typeface="Poppins"/>
              <a:sym typeface="Poppins"/>
            </a:endParaRPr>
          </a:p>
        </p:txBody>
      </p:sp>
      <p:sp>
        <p:nvSpPr>
          <p:cNvPr id="226" name="Google Shape;226;g367c2b8f34f_0_88"/>
          <p:cNvSpPr txBox="1"/>
          <p:nvPr/>
        </p:nvSpPr>
        <p:spPr>
          <a:xfrm>
            <a:off x="998275" y="3952800"/>
            <a:ext cx="2800200" cy="923400"/>
          </a:xfrm>
          <a:prstGeom prst="rect">
            <a:avLst/>
          </a:prstGeom>
          <a:solidFill>
            <a:srgbClr val="FFF2CC"/>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MY" sz="1600" u="none" cap="none" strike="noStrike">
                <a:solidFill>
                  <a:srgbClr val="000000"/>
                </a:solidFill>
                <a:latin typeface="Poppins"/>
                <a:ea typeface="Poppins"/>
                <a:cs typeface="Poppins"/>
                <a:sym typeface="Poppins"/>
              </a:rPr>
              <a:t>Course Learning Outcome</a:t>
            </a:r>
            <a:endParaRPr b="1" i="0" sz="16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600"/>
              <a:buFont typeface="Arial"/>
              <a:buNone/>
            </a:pPr>
            <a:r>
              <a:rPr b="1" i="0" lang="en-MY" sz="1600" u="none" cap="none" strike="noStrike">
                <a:solidFill>
                  <a:srgbClr val="000000"/>
                </a:solidFill>
                <a:latin typeface="Poppins"/>
                <a:ea typeface="Poppins"/>
                <a:cs typeface="Poppins"/>
                <a:sym typeface="Poppins"/>
              </a:rPr>
              <a:t>(CLO)</a:t>
            </a:r>
            <a:endParaRPr b="1" i="0" sz="1600" u="none" cap="none" strike="noStrike">
              <a:solidFill>
                <a:srgbClr val="000000"/>
              </a:solidFill>
              <a:latin typeface="Poppins"/>
              <a:ea typeface="Poppins"/>
              <a:cs typeface="Poppins"/>
              <a:sym typeface="Poppins"/>
            </a:endParaRPr>
          </a:p>
        </p:txBody>
      </p:sp>
      <p:sp>
        <p:nvSpPr>
          <p:cNvPr id="227" name="Google Shape;227;g367c2b8f34f_0_88"/>
          <p:cNvSpPr/>
          <p:nvPr/>
        </p:nvSpPr>
        <p:spPr>
          <a:xfrm>
            <a:off x="2155450" y="1842900"/>
            <a:ext cx="400200" cy="553500"/>
          </a:xfrm>
          <a:prstGeom prst="downArrow">
            <a:avLst>
              <a:gd fmla="val 50000" name="adj1"/>
              <a:gd fmla="val 50000" name="adj2"/>
            </a:avLst>
          </a:prstGeom>
          <a:solidFill>
            <a:srgbClr val="FF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Poppins"/>
              <a:ea typeface="Poppins"/>
              <a:cs typeface="Poppins"/>
              <a:sym typeface="Poppins"/>
            </a:endParaRPr>
          </a:p>
        </p:txBody>
      </p:sp>
      <p:sp>
        <p:nvSpPr>
          <p:cNvPr id="228" name="Google Shape;228;g367c2b8f34f_0_88"/>
          <p:cNvSpPr/>
          <p:nvPr/>
        </p:nvSpPr>
        <p:spPr>
          <a:xfrm>
            <a:off x="2155450" y="3366900"/>
            <a:ext cx="400200" cy="553500"/>
          </a:xfrm>
          <a:prstGeom prst="downArrow">
            <a:avLst>
              <a:gd fmla="val 50000" name="adj1"/>
              <a:gd fmla="val 50000" name="adj2"/>
            </a:avLst>
          </a:prstGeom>
          <a:solidFill>
            <a:srgbClr val="FF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Poppins"/>
              <a:ea typeface="Poppins"/>
              <a:cs typeface="Poppins"/>
              <a:sym typeface="Poppins"/>
            </a:endParaRPr>
          </a:p>
        </p:txBody>
      </p:sp>
      <p:sp>
        <p:nvSpPr>
          <p:cNvPr id="229" name="Google Shape;229;g367c2b8f34f_0_88"/>
          <p:cNvSpPr txBox="1"/>
          <p:nvPr/>
        </p:nvSpPr>
        <p:spPr>
          <a:xfrm>
            <a:off x="4644000" y="1023950"/>
            <a:ext cx="45000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1600">
                <a:latin typeface="Poppins"/>
                <a:ea typeface="Poppins"/>
                <a:cs typeface="Poppins"/>
                <a:sym typeface="Poppins"/>
              </a:rPr>
              <a:t>Few years after Graduation – 3 to 5 years</a:t>
            </a:r>
            <a:endParaRPr b="1" sz="1600">
              <a:latin typeface="Poppins"/>
              <a:ea typeface="Poppins"/>
              <a:cs typeface="Poppins"/>
              <a:sym typeface="Poppins"/>
            </a:endParaRPr>
          </a:p>
          <a:p>
            <a:pPr indent="0" lvl="0" marL="457200" rtl="0" algn="l">
              <a:spcBef>
                <a:spcPts val="1000"/>
              </a:spcBef>
              <a:spcAft>
                <a:spcPts val="1000"/>
              </a:spcAft>
              <a:buNone/>
            </a:pPr>
            <a:r>
              <a:t/>
            </a:r>
            <a:endParaRPr sz="1600">
              <a:latin typeface="Poppins"/>
              <a:ea typeface="Poppins"/>
              <a:cs typeface="Poppins"/>
              <a:sym typeface="Poppins"/>
            </a:endParaRPr>
          </a:p>
        </p:txBody>
      </p:sp>
      <p:sp>
        <p:nvSpPr>
          <p:cNvPr id="230" name="Google Shape;230;g367c2b8f34f_0_88"/>
          <p:cNvSpPr txBox="1"/>
          <p:nvPr/>
        </p:nvSpPr>
        <p:spPr>
          <a:xfrm>
            <a:off x="4651000" y="2428800"/>
            <a:ext cx="40671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b="1" lang="en-MY" sz="1600">
                <a:latin typeface="Poppins"/>
                <a:ea typeface="Poppins"/>
                <a:cs typeface="Poppins"/>
                <a:sym typeface="Poppins"/>
              </a:rPr>
              <a:t>Upon Graduation</a:t>
            </a:r>
            <a:endParaRPr b="1" sz="1600">
              <a:latin typeface="Poppins"/>
              <a:ea typeface="Poppins"/>
              <a:cs typeface="Poppins"/>
              <a:sym typeface="Poppins"/>
            </a:endParaRPr>
          </a:p>
        </p:txBody>
      </p:sp>
      <p:sp>
        <p:nvSpPr>
          <p:cNvPr id="231" name="Google Shape;231;g367c2b8f34f_0_88"/>
          <p:cNvSpPr txBox="1"/>
          <p:nvPr/>
        </p:nvSpPr>
        <p:spPr>
          <a:xfrm>
            <a:off x="4679575" y="3552750"/>
            <a:ext cx="4067100" cy="6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b="1" lang="en-MY" sz="1600">
                <a:latin typeface="Poppins"/>
                <a:ea typeface="Poppins"/>
                <a:cs typeface="Poppins"/>
                <a:sym typeface="Poppins"/>
              </a:rPr>
              <a:t>Upon course completion</a:t>
            </a:r>
            <a:endParaRPr b="1" sz="1600">
              <a:latin typeface="Poppins"/>
              <a:ea typeface="Poppins"/>
              <a:cs typeface="Poppins"/>
              <a:sym typeface="Poppins"/>
            </a:endParaRPr>
          </a:p>
        </p:txBody>
      </p:sp>
      <p:sp>
        <p:nvSpPr>
          <p:cNvPr id="232" name="Google Shape;232;g367c2b8f34f_0_88"/>
          <p:cNvSpPr txBox="1"/>
          <p:nvPr/>
        </p:nvSpPr>
        <p:spPr>
          <a:xfrm>
            <a:off x="4644000" y="1360825"/>
            <a:ext cx="4366500" cy="8619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00000"/>
              </a:lnSpc>
              <a:spcBef>
                <a:spcPts val="0"/>
              </a:spcBef>
              <a:spcAft>
                <a:spcPts val="0"/>
              </a:spcAft>
              <a:buClr>
                <a:srgbClr val="000000"/>
              </a:buClr>
              <a:buSzPts val="1100"/>
              <a:buFont typeface="Poppins"/>
              <a:buChar char="●"/>
            </a:pPr>
            <a:r>
              <a:rPr i="0" lang="en-MY" sz="1100" u="none" cap="none" strike="noStrike">
                <a:solidFill>
                  <a:srgbClr val="000000"/>
                </a:solidFill>
                <a:latin typeface="Poppins"/>
                <a:ea typeface="Poppins"/>
                <a:cs typeface="Poppins"/>
                <a:sym typeface="Poppins"/>
              </a:rPr>
              <a:t>Specific goals consistent with the university’s mission and vision that are responsive to the expressed interest of programme stakeholders, in particular the requirements of professional bodies. </a:t>
            </a:r>
            <a:endParaRPr i="0" sz="1100" u="none" cap="none" strike="noStrike">
              <a:solidFill>
                <a:srgbClr val="000000"/>
              </a:solidFill>
              <a:latin typeface="Poppins"/>
              <a:ea typeface="Poppins"/>
              <a:cs typeface="Poppins"/>
              <a:sym typeface="Poppins"/>
            </a:endParaRPr>
          </a:p>
        </p:txBody>
      </p:sp>
      <p:sp>
        <p:nvSpPr>
          <p:cNvPr id="233" name="Google Shape;233;g367c2b8f34f_0_88"/>
          <p:cNvSpPr txBox="1"/>
          <p:nvPr/>
        </p:nvSpPr>
        <p:spPr>
          <a:xfrm>
            <a:off x="4659400" y="2762250"/>
            <a:ext cx="4500000" cy="5232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00000"/>
              </a:lnSpc>
              <a:spcBef>
                <a:spcPts val="0"/>
              </a:spcBef>
              <a:spcAft>
                <a:spcPts val="0"/>
              </a:spcAft>
              <a:buClr>
                <a:srgbClr val="000000"/>
              </a:buClr>
              <a:buSzPts val="1100"/>
              <a:buFont typeface="Poppins"/>
              <a:buChar char="●"/>
            </a:pPr>
            <a:r>
              <a:rPr i="0" lang="en-MY" sz="1100" u="none" cap="none" strike="noStrike">
                <a:solidFill>
                  <a:srgbClr val="000000"/>
                </a:solidFill>
                <a:latin typeface="Poppins"/>
                <a:ea typeface="Poppins"/>
                <a:cs typeface="Poppins"/>
                <a:sym typeface="Poppins"/>
              </a:rPr>
              <a:t>Describe what students are expected to know and be able to perform or attain by the time of graduation. </a:t>
            </a:r>
            <a:endParaRPr i="0" sz="1100" u="none" cap="none" strike="noStrike">
              <a:solidFill>
                <a:srgbClr val="000000"/>
              </a:solidFill>
              <a:latin typeface="Poppins"/>
              <a:ea typeface="Poppins"/>
              <a:cs typeface="Poppins"/>
              <a:sym typeface="Poppins"/>
            </a:endParaRPr>
          </a:p>
        </p:txBody>
      </p:sp>
      <p:sp>
        <p:nvSpPr>
          <p:cNvPr id="234" name="Google Shape;234;g367c2b8f34f_0_88"/>
          <p:cNvSpPr txBox="1"/>
          <p:nvPr/>
        </p:nvSpPr>
        <p:spPr>
          <a:xfrm>
            <a:off x="4679575" y="3833625"/>
            <a:ext cx="4133700" cy="13698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00000"/>
              </a:lnSpc>
              <a:spcBef>
                <a:spcPts val="0"/>
              </a:spcBef>
              <a:spcAft>
                <a:spcPts val="0"/>
              </a:spcAft>
              <a:buClr>
                <a:srgbClr val="000000"/>
              </a:buClr>
              <a:buSzPts val="1100"/>
              <a:buFont typeface="Poppins"/>
              <a:buChar char="●"/>
            </a:pPr>
            <a:r>
              <a:rPr i="0" lang="en-MY" sz="1100" u="none" cap="none" strike="noStrike">
                <a:solidFill>
                  <a:srgbClr val="000000"/>
                </a:solidFill>
                <a:latin typeface="Poppins"/>
                <a:ea typeface="Poppins"/>
                <a:cs typeface="Poppins"/>
                <a:sym typeface="Poppins"/>
              </a:rPr>
              <a:t>Describes what students are expected to know and be able to perform or attain upon completion of a course. </a:t>
            </a:r>
            <a:endParaRPr i="0" sz="1100" u="none" cap="none" strike="noStrike">
              <a:solidFill>
                <a:srgbClr val="000000"/>
              </a:solidFill>
              <a:latin typeface="Poppins"/>
              <a:ea typeface="Poppins"/>
              <a:cs typeface="Poppins"/>
              <a:sym typeface="Poppins"/>
            </a:endParaRPr>
          </a:p>
          <a:p>
            <a:pPr indent="-298450" lvl="0" marL="457200" marR="0" rtl="0" algn="l">
              <a:lnSpc>
                <a:spcPct val="100000"/>
              </a:lnSpc>
              <a:spcBef>
                <a:spcPts val="0"/>
              </a:spcBef>
              <a:spcAft>
                <a:spcPts val="0"/>
              </a:spcAft>
              <a:buClr>
                <a:srgbClr val="000000"/>
              </a:buClr>
              <a:buSzPts val="1100"/>
              <a:buFont typeface="Poppins"/>
              <a:buChar char="●"/>
            </a:pPr>
            <a:r>
              <a:rPr i="0" lang="en-MY" sz="1100" u="none" cap="none" strike="noStrike">
                <a:solidFill>
                  <a:srgbClr val="000000"/>
                </a:solidFill>
                <a:latin typeface="Poppins"/>
                <a:ea typeface="Poppins"/>
                <a:cs typeface="Poppins"/>
                <a:sym typeface="Poppins"/>
              </a:rPr>
              <a:t>Each CO contributes to the achievement of PLO via curriculum design, course delivery and assessment tasks that are most appropriate to attain that CLO.</a:t>
            </a:r>
            <a:endParaRPr i="0" sz="1100" u="none" cap="none" strike="noStrike">
              <a:solidFill>
                <a:srgbClr val="000000"/>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9" name="Shape 239"/>
        <p:cNvGrpSpPr/>
        <p:nvPr/>
      </p:nvGrpSpPr>
      <p:grpSpPr>
        <a:xfrm>
          <a:off x="0" y="0"/>
          <a:ext cx="0" cy="0"/>
          <a:chOff x="0" y="0"/>
          <a:chExt cx="0" cy="0"/>
        </a:xfrm>
      </p:grpSpPr>
      <p:pic>
        <p:nvPicPr>
          <p:cNvPr id="240" name="Google Shape;240;g367c2b8f34f_0_9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41" name="Google Shape;241;g367c2b8f34f_0_95"/>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242" name="Google Shape;242;g367c2b8f34f_0_95"/>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243" name="Google Shape;243;g367c2b8f34f_0_95"/>
          <p:cNvSpPr txBox="1"/>
          <p:nvPr/>
        </p:nvSpPr>
        <p:spPr>
          <a:xfrm>
            <a:off x="803748" y="2041585"/>
            <a:ext cx="6893400" cy="187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MY" sz="5000">
                <a:solidFill>
                  <a:srgbClr val="043980"/>
                </a:solidFill>
                <a:latin typeface="Poppins"/>
                <a:ea typeface="Poppins"/>
                <a:cs typeface="Poppins"/>
                <a:sym typeface="Poppins"/>
              </a:rPr>
              <a:t>OBE Principles &amp; Characteristics</a:t>
            </a:r>
            <a:endParaRPr b="1" sz="5000">
              <a:solidFill>
                <a:srgbClr val="FD6085"/>
              </a:solidFill>
              <a:latin typeface="Poppins"/>
              <a:ea typeface="Poppins"/>
              <a:cs typeface="Poppins"/>
              <a:sym typeface="Poppins"/>
            </a:endParaRPr>
          </a:p>
        </p:txBody>
      </p:sp>
      <p:sp>
        <p:nvSpPr>
          <p:cNvPr id="244" name="Google Shape;244;g367c2b8f34f_0_95"/>
          <p:cNvSpPr txBox="1"/>
          <p:nvPr/>
        </p:nvSpPr>
        <p:spPr>
          <a:xfrm>
            <a:off x="803750" y="1116700"/>
            <a:ext cx="1484100" cy="1006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MY" sz="6000">
                <a:solidFill>
                  <a:srgbClr val="FD6085"/>
                </a:solidFill>
                <a:latin typeface="Poppins"/>
                <a:ea typeface="Poppins"/>
                <a:cs typeface="Poppins"/>
                <a:sym typeface="Poppins"/>
              </a:rPr>
              <a:t>1.4</a:t>
            </a:r>
            <a:endParaRPr b="1" sz="6000">
              <a:solidFill>
                <a:srgbClr val="FD6085"/>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9" name="Shape 249"/>
        <p:cNvGrpSpPr/>
        <p:nvPr/>
      </p:nvGrpSpPr>
      <p:grpSpPr>
        <a:xfrm>
          <a:off x="0" y="0"/>
          <a:ext cx="0" cy="0"/>
          <a:chOff x="0" y="0"/>
          <a:chExt cx="0" cy="0"/>
        </a:xfrm>
      </p:grpSpPr>
      <p:pic>
        <p:nvPicPr>
          <p:cNvPr id="250" name="Google Shape;250;g367c2b8f34f_0_10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51" name="Google Shape;251;g367c2b8f34f_0_102"/>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252" name="Google Shape;252;g367c2b8f34f_0_102"/>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253" name="Google Shape;253;g367c2b8f34f_0_102"/>
          <p:cNvSpPr txBox="1"/>
          <p:nvPr/>
        </p:nvSpPr>
        <p:spPr>
          <a:xfrm>
            <a:off x="494700" y="919600"/>
            <a:ext cx="7704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3000">
                <a:solidFill>
                  <a:srgbClr val="FD6085"/>
                </a:solidFill>
                <a:latin typeface="Poppins"/>
                <a:ea typeface="Poppins"/>
                <a:cs typeface="Poppins"/>
                <a:sym typeface="Poppins"/>
              </a:rPr>
              <a:t>OBE Principles</a:t>
            </a:r>
            <a:endParaRPr b="1" sz="3000">
              <a:solidFill>
                <a:srgbClr val="FD6085"/>
              </a:solidFill>
              <a:latin typeface="Poppins"/>
              <a:ea typeface="Poppins"/>
              <a:cs typeface="Poppins"/>
              <a:sym typeface="Poppins"/>
            </a:endParaRPr>
          </a:p>
        </p:txBody>
      </p:sp>
      <p:sp>
        <p:nvSpPr>
          <p:cNvPr id="254" name="Google Shape;254;g367c2b8f34f_0_102"/>
          <p:cNvSpPr txBox="1"/>
          <p:nvPr/>
        </p:nvSpPr>
        <p:spPr>
          <a:xfrm>
            <a:off x="494700" y="1565150"/>
            <a:ext cx="3594300" cy="3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sz="1800">
                <a:latin typeface="Poppins"/>
                <a:ea typeface="Poppins"/>
                <a:cs typeface="Poppins"/>
                <a:sym typeface="Poppins"/>
              </a:rPr>
              <a:t>An OBE curriculum is starting with a </a:t>
            </a:r>
            <a:r>
              <a:rPr b="1" lang="en-MY" sz="1800">
                <a:latin typeface="Poppins"/>
                <a:ea typeface="Poppins"/>
                <a:cs typeface="Poppins"/>
                <a:sym typeface="Poppins"/>
              </a:rPr>
              <a:t>clear picture</a:t>
            </a:r>
            <a:r>
              <a:rPr lang="en-MY" sz="1800">
                <a:latin typeface="Poppins"/>
                <a:ea typeface="Poppins"/>
                <a:cs typeface="Poppins"/>
                <a:sym typeface="Poppins"/>
              </a:rPr>
              <a:t> of what is important for </a:t>
            </a:r>
            <a:r>
              <a:rPr b="1" lang="en-MY" sz="1800">
                <a:latin typeface="Poppins"/>
                <a:ea typeface="Poppins"/>
                <a:cs typeface="Poppins"/>
                <a:sym typeface="Poppins"/>
              </a:rPr>
              <a:t>students to be able to do</a:t>
            </a:r>
            <a:r>
              <a:rPr lang="en-MY" sz="1800">
                <a:latin typeface="Poppins"/>
                <a:ea typeface="Poppins"/>
                <a:cs typeface="Poppins"/>
                <a:sym typeface="Poppins"/>
              </a:rPr>
              <a:t>, then organizing the curriculum, instruction and assessment to make sure this learning ultimately happens. </a:t>
            </a:r>
            <a:endParaRPr sz="1800">
              <a:latin typeface="Poppins"/>
              <a:ea typeface="Poppins"/>
              <a:cs typeface="Poppins"/>
              <a:sym typeface="Poppins"/>
            </a:endParaRPr>
          </a:p>
          <a:p>
            <a:pPr indent="0" lvl="0" marL="0" rtl="0" algn="r">
              <a:spcBef>
                <a:spcPts val="1000"/>
              </a:spcBef>
              <a:spcAft>
                <a:spcPts val="1000"/>
              </a:spcAft>
              <a:buNone/>
            </a:pPr>
            <a:r>
              <a:rPr lang="en-MY" sz="1800">
                <a:latin typeface="Poppins"/>
                <a:ea typeface="Poppins"/>
                <a:cs typeface="Poppins"/>
                <a:sym typeface="Poppins"/>
              </a:rPr>
              <a:t>(Spady, 1994)</a:t>
            </a:r>
            <a:endParaRPr sz="1800">
              <a:latin typeface="Poppins"/>
              <a:ea typeface="Poppins"/>
              <a:cs typeface="Poppins"/>
              <a:sym typeface="Poppins"/>
            </a:endParaRPr>
          </a:p>
        </p:txBody>
      </p:sp>
      <p:pic>
        <p:nvPicPr>
          <p:cNvPr id="255" name="Google Shape;255;g367c2b8f34f_0_102"/>
          <p:cNvPicPr preferRelativeResize="0"/>
          <p:nvPr/>
        </p:nvPicPr>
        <p:blipFill rotWithShape="1">
          <a:blip r:embed="rId5">
            <a:alphaModFix/>
          </a:blip>
          <a:srcRect b="0" l="0" r="0" t="0"/>
          <a:stretch/>
        </p:blipFill>
        <p:spPr>
          <a:xfrm>
            <a:off x="4308096" y="1662571"/>
            <a:ext cx="4602551" cy="3086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0" name="Shape 260"/>
        <p:cNvGrpSpPr/>
        <p:nvPr/>
      </p:nvGrpSpPr>
      <p:grpSpPr>
        <a:xfrm>
          <a:off x="0" y="0"/>
          <a:ext cx="0" cy="0"/>
          <a:chOff x="0" y="0"/>
          <a:chExt cx="0" cy="0"/>
        </a:xfrm>
      </p:grpSpPr>
      <p:pic>
        <p:nvPicPr>
          <p:cNvPr id="261" name="Google Shape;261;g367c2b8f34f_0_10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62" name="Google Shape;262;g367c2b8f34f_0_109"/>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263" name="Google Shape;263;g367c2b8f34f_0_109"/>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264" name="Google Shape;264;g367c2b8f34f_0_109"/>
          <p:cNvSpPr txBox="1"/>
          <p:nvPr/>
        </p:nvSpPr>
        <p:spPr>
          <a:xfrm>
            <a:off x="342300" y="1072000"/>
            <a:ext cx="7704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3000">
                <a:solidFill>
                  <a:srgbClr val="FD6085"/>
                </a:solidFill>
                <a:latin typeface="Poppins"/>
                <a:ea typeface="Poppins"/>
                <a:cs typeface="Poppins"/>
                <a:sym typeface="Poppins"/>
              </a:rPr>
              <a:t>(1) Clarity of Focus</a:t>
            </a:r>
            <a:endParaRPr b="1" sz="3000">
              <a:solidFill>
                <a:srgbClr val="FD6085"/>
              </a:solidFill>
              <a:latin typeface="Poppins"/>
              <a:ea typeface="Poppins"/>
              <a:cs typeface="Poppins"/>
              <a:sym typeface="Poppins"/>
            </a:endParaRPr>
          </a:p>
        </p:txBody>
      </p:sp>
      <p:sp>
        <p:nvSpPr>
          <p:cNvPr id="265" name="Google Shape;265;g367c2b8f34f_0_109"/>
          <p:cNvSpPr txBox="1"/>
          <p:nvPr/>
        </p:nvSpPr>
        <p:spPr>
          <a:xfrm>
            <a:off x="298075" y="1968600"/>
            <a:ext cx="8648700" cy="3030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Poppins"/>
              <a:buChar char="●"/>
            </a:pPr>
            <a:r>
              <a:rPr lang="en-MY" sz="1800">
                <a:latin typeface="Poppins"/>
                <a:ea typeface="Poppins"/>
                <a:cs typeface="Poppins"/>
                <a:sym typeface="Poppins"/>
              </a:rPr>
              <a:t>Clearly focused on what we want students to know, understand and be able to do. </a:t>
            </a:r>
            <a:endParaRPr sz="1800">
              <a:latin typeface="Poppins"/>
              <a:ea typeface="Poppins"/>
              <a:cs typeface="Poppins"/>
              <a:sym typeface="Poppins"/>
            </a:endParaRPr>
          </a:p>
          <a:p>
            <a:pPr indent="-342900" lvl="0" marL="457200" rtl="0" algn="l">
              <a:spcBef>
                <a:spcPts val="1000"/>
              </a:spcBef>
              <a:spcAft>
                <a:spcPts val="0"/>
              </a:spcAft>
              <a:buClr>
                <a:srgbClr val="000000"/>
              </a:buClr>
              <a:buSzPts val="1800"/>
              <a:buFont typeface="Poppins"/>
              <a:buChar char="●"/>
            </a:pPr>
            <a:r>
              <a:rPr lang="en-MY" sz="1800">
                <a:latin typeface="Poppins"/>
                <a:ea typeface="Poppins"/>
                <a:cs typeface="Poppins"/>
                <a:sym typeface="Poppins"/>
              </a:rPr>
              <a:t>Focus on helping students to develop the knowledge, skills and personalities that will enable them to achieve the intended outcomes that have been clearly articulated.</a:t>
            </a:r>
            <a:endParaRPr sz="1800">
              <a:latin typeface="Poppins"/>
              <a:ea typeface="Poppins"/>
              <a:cs typeface="Poppins"/>
              <a:sym typeface="Poppins"/>
            </a:endParaRPr>
          </a:p>
          <a:p>
            <a:pPr indent="0" lvl="0" marL="0" rtl="0" algn="l">
              <a:spcBef>
                <a:spcPts val="1000"/>
              </a:spcBef>
              <a:spcAft>
                <a:spcPts val="0"/>
              </a:spcAft>
              <a:buNone/>
            </a:pPr>
            <a:r>
              <a:t/>
            </a:r>
            <a:endParaRPr sz="1800">
              <a:latin typeface="Poppins"/>
              <a:ea typeface="Poppins"/>
              <a:cs typeface="Poppins"/>
              <a:sym typeface="Poppins"/>
            </a:endParaRPr>
          </a:p>
          <a:p>
            <a:pPr indent="0" lvl="0" marL="0" rtl="0" algn="r">
              <a:spcBef>
                <a:spcPts val="1000"/>
              </a:spcBef>
              <a:spcAft>
                <a:spcPts val="1000"/>
              </a:spcAft>
              <a:buNone/>
            </a:pPr>
            <a:r>
              <a:t/>
            </a:r>
            <a:endParaRPr sz="1800">
              <a:latin typeface="Poppins"/>
              <a:ea typeface="Poppins"/>
              <a:cs typeface="Poppins"/>
              <a:sym typeface="Poppins"/>
            </a:endParaRPr>
          </a:p>
        </p:txBody>
      </p:sp>
      <p:pic>
        <p:nvPicPr>
          <p:cNvPr id="266" name="Google Shape;266;g367c2b8f34f_0_109"/>
          <p:cNvPicPr preferRelativeResize="0"/>
          <p:nvPr/>
        </p:nvPicPr>
        <p:blipFill rotWithShape="1">
          <a:blip r:embed="rId5">
            <a:alphaModFix/>
          </a:blip>
          <a:srcRect b="0" l="0" r="0" t="0"/>
          <a:stretch/>
        </p:blipFill>
        <p:spPr>
          <a:xfrm>
            <a:off x="7004941" y="150650"/>
            <a:ext cx="1941834" cy="1302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 name="Shape 72"/>
        <p:cNvGrpSpPr/>
        <p:nvPr/>
      </p:nvGrpSpPr>
      <p:grpSpPr>
        <a:xfrm>
          <a:off x="0" y="0"/>
          <a:ext cx="0" cy="0"/>
          <a:chOff x="0" y="0"/>
          <a:chExt cx="0" cy="0"/>
        </a:xfrm>
      </p:grpSpPr>
      <p:pic>
        <p:nvPicPr>
          <p:cNvPr id="73" name="Google Shape;73;g34ba173c4b2_3_6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74" name="Google Shape;74;g34ba173c4b2_3_67"/>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75" name="Google Shape;75;g34ba173c4b2_3_67"/>
          <p:cNvSpPr/>
          <p:nvPr/>
        </p:nvSpPr>
        <p:spPr>
          <a:xfrm>
            <a:off x="470250" y="1150350"/>
            <a:ext cx="8203500" cy="299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76" name="Google Shape;76;g34ba173c4b2_3_67"/>
          <p:cNvSpPr txBox="1"/>
          <p:nvPr/>
        </p:nvSpPr>
        <p:spPr>
          <a:xfrm>
            <a:off x="634275" y="919900"/>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MY" sz="3000">
                <a:solidFill>
                  <a:srgbClr val="043980"/>
                </a:solidFill>
                <a:latin typeface="Poppins"/>
                <a:ea typeface="Poppins"/>
                <a:cs typeface="Poppins"/>
                <a:sym typeface="Poppins"/>
              </a:rPr>
              <a:t>COURSE OUTLINE</a:t>
            </a:r>
            <a:endParaRPr b="1" sz="3000">
              <a:solidFill>
                <a:srgbClr val="FD6085"/>
              </a:solidFill>
              <a:latin typeface="Poppins"/>
              <a:ea typeface="Poppins"/>
              <a:cs typeface="Poppins"/>
              <a:sym typeface="Poppins"/>
            </a:endParaRPr>
          </a:p>
        </p:txBody>
      </p:sp>
      <p:graphicFrame>
        <p:nvGraphicFramePr>
          <p:cNvPr id="77" name="Google Shape;77;g34ba173c4b2_3_67"/>
          <p:cNvGraphicFramePr/>
          <p:nvPr/>
        </p:nvGraphicFramePr>
        <p:xfrm>
          <a:off x="299025" y="1621975"/>
          <a:ext cx="3000000" cy="3000000"/>
        </p:xfrm>
        <a:graphic>
          <a:graphicData uri="http://schemas.openxmlformats.org/drawingml/2006/table">
            <a:tbl>
              <a:tblPr>
                <a:noFill/>
                <a:tableStyleId>{FD8E3147-2ABB-4188-83A7-49E0B48A70A7}</a:tableStyleId>
              </a:tblPr>
              <a:tblGrid>
                <a:gridCol w="1349350"/>
                <a:gridCol w="1143900"/>
                <a:gridCol w="3986150"/>
                <a:gridCol w="2066550"/>
              </a:tblGrid>
              <a:tr h="550500">
                <a:tc>
                  <a:txBody>
                    <a:bodyPr/>
                    <a:lstStyle/>
                    <a:p>
                      <a:pPr indent="0" lvl="0" marL="0" marR="0" rtl="0" algn="ctr">
                        <a:lnSpc>
                          <a:spcPct val="100000"/>
                        </a:lnSpc>
                        <a:spcBef>
                          <a:spcPts val="0"/>
                        </a:spcBef>
                        <a:spcAft>
                          <a:spcPts val="0"/>
                        </a:spcAft>
                        <a:buClr>
                          <a:srgbClr val="000000"/>
                        </a:buClr>
                        <a:buSzPts val="1400"/>
                        <a:buFont typeface="Arial"/>
                        <a:buNone/>
                      </a:pPr>
                      <a:r>
                        <a:rPr b="1" lang="en-MY" sz="1400" u="none" cap="none" strike="noStrike">
                          <a:latin typeface="Poppins"/>
                          <a:ea typeface="Poppins"/>
                          <a:cs typeface="Poppins"/>
                          <a:sym typeface="Poppins"/>
                        </a:rPr>
                        <a:t>Topic</a:t>
                      </a:r>
                      <a:endParaRPr b="1" sz="1400" u="none" cap="none" strike="noStrike">
                        <a:latin typeface="Poppins"/>
                        <a:ea typeface="Poppins"/>
                        <a:cs typeface="Poppins"/>
                        <a:sym typeface="Poppi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extLst>
                      <a:ext uri="http://customooxmlschemas.google.com/">
                        <go:slidesCustomData xmlns:go="http://customooxmlschemas.google.com/" cellId="77:0:0"/>
                      </a:ext>
                    </a:extLst>
                  </a:tcPr>
                </a:tc>
                <a:tc gridSpan="2">
                  <a:txBody>
                    <a:bodyPr/>
                    <a:lstStyle/>
                    <a:p>
                      <a:pPr indent="0" lvl="0" marL="0" marR="0" rtl="0" algn="ctr">
                        <a:lnSpc>
                          <a:spcPct val="100000"/>
                        </a:lnSpc>
                        <a:spcBef>
                          <a:spcPts val="0"/>
                        </a:spcBef>
                        <a:spcAft>
                          <a:spcPts val="0"/>
                        </a:spcAft>
                        <a:buClr>
                          <a:srgbClr val="000000"/>
                        </a:buClr>
                        <a:buSzPts val="1400"/>
                        <a:buFont typeface="Arial"/>
                        <a:buNone/>
                      </a:pPr>
                      <a:r>
                        <a:rPr b="1" lang="en-MY" sz="1400" u="none" cap="none" strike="noStrike">
                          <a:latin typeface="Poppins"/>
                          <a:ea typeface="Poppins"/>
                          <a:cs typeface="Poppins"/>
                          <a:sym typeface="Poppins"/>
                        </a:rPr>
                        <a:t>Sub-topics</a:t>
                      </a:r>
                      <a:endParaRPr b="1" sz="1400" u="none" cap="none" strike="noStrike">
                        <a:latin typeface="Poppins"/>
                        <a:ea typeface="Poppins"/>
                        <a:cs typeface="Poppins"/>
                        <a:sym typeface="Poppi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extLst>
                      <a:ext uri="http://customooxmlschemas.google.com/">
                        <go:slidesCustomData xmlns:go="http://customooxmlschemas.google.com/" cellId="77:0:1"/>
                      </a:ext>
                    </a:extLst>
                  </a:tcPr>
                </a:tc>
                <a:tc hMerge="1"/>
                <a:tc>
                  <a:txBody>
                    <a:bodyPr/>
                    <a:lstStyle/>
                    <a:p>
                      <a:pPr indent="0" lvl="0" marL="0" marR="0" rtl="0" algn="ctr">
                        <a:lnSpc>
                          <a:spcPct val="100000"/>
                        </a:lnSpc>
                        <a:spcBef>
                          <a:spcPts val="0"/>
                        </a:spcBef>
                        <a:spcAft>
                          <a:spcPts val="0"/>
                        </a:spcAft>
                        <a:buClr>
                          <a:srgbClr val="000000"/>
                        </a:buClr>
                        <a:buSzPts val="1400"/>
                        <a:buFont typeface="Arial"/>
                        <a:buNone/>
                      </a:pPr>
                      <a:r>
                        <a:rPr b="1" lang="en-MY" sz="1400" u="none" cap="none" strike="noStrike">
                          <a:latin typeface="Poppins"/>
                          <a:ea typeface="Poppins"/>
                          <a:cs typeface="Poppins"/>
                          <a:sym typeface="Poppins"/>
                        </a:rPr>
                        <a:t>Course Learning Outcomes</a:t>
                      </a:r>
                      <a:endParaRPr b="1" sz="1400" u="none" cap="none" strike="noStrike">
                        <a:latin typeface="Poppins"/>
                        <a:ea typeface="Poppins"/>
                        <a:cs typeface="Poppins"/>
                        <a:sym typeface="Poppi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extLst>
                      <a:ext uri="http://customooxmlschemas.google.com/">
                        <go:slidesCustomData xmlns:go="http://customooxmlschemas.google.com/" cellId="77:0:3"/>
                      </a:ext>
                    </a:extLst>
                  </a:tcPr>
                </a:tc>
              </a:tr>
              <a:tr h="297800">
                <a:tc rowSpan="4">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Introduction to OBE</a:t>
                      </a:r>
                      <a:endParaRPr sz="1400" u="none" cap="none" strike="noStrike">
                        <a:latin typeface="Poppins"/>
                        <a:ea typeface="Poppins"/>
                        <a:cs typeface="Poppins"/>
                        <a:sym typeface="Poppi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77:1:0"/>
                      </a:ext>
                    </a:extLst>
                  </a:tcPr>
                </a:tc>
                <a:tc>
                  <a:txBody>
                    <a:bodyPr/>
                    <a:lstStyle/>
                    <a:p>
                      <a:pPr indent="0" lvl="0" marL="0" marR="0" rtl="0" algn="ctr">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1.1</a:t>
                      </a:r>
                      <a:endParaRPr sz="1400" u="none" cap="none" strike="noStrike">
                        <a:latin typeface="Poppins"/>
                        <a:ea typeface="Poppins"/>
                        <a:cs typeface="Poppins"/>
                        <a:sym typeface="Poppi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77:1:1"/>
                      </a:ext>
                    </a:extLst>
                  </a:tcPr>
                </a:tc>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What is OBE?</a:t>
                      </a:r>
                      <a:endParaRPr sz="1400" u="none" cap="none" strike="noStrike">
                        <a:latin typeface="Poppins"/>
                        <a:ea typeface="Poppins"/>
                        <a:cs typeface="Poppins"/>
                        <a:sym typeface="Poppi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77:1:2"/>
                      </a:ext>
                    </a:extLst>
                  </a:tcPr>
                </a:tc>
                <a:tc rowSpan="4">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Discuss the fundamental concepts of OBE in higher educational context. (C2)</a:t>
                      </a:r>
                      <a:endParaRPr sz="1400" u="none" cap="none" strike="noStrike">
                        <a:latin typeface="Poppins"/>
                        <a:ea typeface="Poppins"/>
                        <a:cs typeface="Poppins"/>
                        <a:sym typeface="Poppi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77:1:3"/>
                      </a:ext>
                    </a:extLst>
                  </a:tcPr>
                </a:tc>
              </a:tr>
              <a:tr h="297800">
                <a:tc vMerge="1"/>
                <a:tc>
                  <a:txBody>
                    <a:bodyPr/>
                    <a:lstStyle/>
                    <a:p>
                      <a:pPr indent="0" lvl="0" marL="0" marR="0" rtl="0" algn="ctr">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1.2</a:t>
                      </a:r>
                      <a:endParaRPr sz="1400" u="none" cap="none" strike="noStrike">
                        <a:latin typeface="Poppins"/>
                        <a:ea typeface="Poppins"/>
                        <a:cs typeface="Poppins"/>
                        <a:sym typeface="Poppi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77:2:1"/>
                      </a:ext>
                    </a:extLst>
                  </a:tcPr>
                </a:tc>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Why OBE?</a:t>
                      </a:r>
                      <a:endParaRPr sz="1400" u="none" cap="none" strike="noStrike">
                        <a:latin typeface="Poppins"/>
                        <a:ea typeface="Poppins"/>
                        <a:cs typeface="Poppins"/>
                        <a:sym typeface="Poppi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77:2:2"/>
                      </a:ext>
                    </a:extLst>
                  </a:tcPr>
                </a:tc>
                <a:tc vMerge="1"/>
              </a:tr>
              <a:tr h="297800">
                <a:tc vMerge="1"/>
                <a:tc>
                  <a:txBody>
                    <a:bodyPr/>
                    <a:lstStyle/>
                    <a:p>
                      <a:pPr indent="0" lvl="0" marL="0" marR="0" rtl="0" algn="ctr">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1.3</a:t>
                      </a:r>
                      <a:endParaRPr sz="1400" u="none" cap="none" strike="noStrike">
                        <a:latin typeface="Poppins"/>
                        <a:ea typeface="Poppins"/>
                        <a:cs typeface="Poppins"/>
                        <a:sym typeface="Poppi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77:3:1"/>
                      </a:ext>
                    </a:extLst>
                  </a:tcPr>
                </a:tc>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Outcomes: PEOs vs PLOs vs CLOs</a:t>
                      </a:r>
                      <a:endParaRPr sz="1400" u="none" cap="none" strike="noStrike">
                        <a:latin typeface="Poppins"/>
                        <a:ea typeface="Poppins"/>
                        <a:cs typeface="Poppins"/>
                        <a:sym typeface="Poppi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77:3:2"/>
                      </a:ext>
                    </a:extLst>
                  </a:tcPr>
                </a:tc>
                <a:tc vMerge="1"/>
              </a:tr>
              <a:tr h="365750">
                <a:tc vMerge="1"/>
                <a:tc>
                  <a:txBody>
                    <a:bodyPr/>
                    <a:lstStyle/>
                    <a:p>
                      <a:pPr indent="0" lvl="0" marL="0" marR="0" rtl="0" algn="ctr">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1.4</a:t>
                      </a:r>
                      <a:endParaRPr sz="1400" u="none" cap="none" strike="noStrike">
                        <a:latin typeface="Poppins"/>
                        <a:ea typeface="Poppins"/>
                        <a:cs typeface="Poppins"/>
                        <a:sym typeface="Poppi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77:4:1"/>
                      </a:ext>
                    </a:extLst>
                  </a:tcPr>
                </a:tc>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OBE Principles &amp; Characteristics</a:t>
                      </a:r>
                      <a:endParaRPr sz="1400" u="none" cap="none" strike="noStrike">
                        <a:latin typeface="Poppins"/>
                        <a:ea typeface="Poppins"/>
                        <a:cs typeface="Poppins"/>
                        <a:sym typeface="Poppi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77:4:2"/>
                      </a:ext>
                    </a:extLst>
                  </a:tcPr>
                </a:tc>
                <a:tc vMerge="1"/>
              </a:tr>
              <a:tr h="297800">
                <a:tc rowSpan="4">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OBE Curriculum</a:t>
                      </a:r>
                      <a:endParaRPr sz="1400" u="none" cap="none" strike="noStrike">
                        <a:latin typeface="Poppins"/>
                        <a:ea typeface="Poppins"/>
                        <a:cs typeface="Poppins"/>
                        <a:sym typeface="Poppi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77:5:0"/>
                      </a:ext>
                    </a:extLst>
                  </a:tcPr>
                </a:tc>
                <a:tc>
                  <a:txBody>
                    <a:bodyPr/>
                    <a:lstStyle/>
                    <a:p>
                      <a:pPr indent="0" lvl="0" marL="0" marR="0" rtl="0" algn="ctr">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2.1</a:t>
                      </a:r>
                      <a:endParaRPr sz="1400" u="none" cap="none" strike="noStrike">
                        <a:latin typeface="Poppins"/>
                        <a:ea typeface="Poppins"/>
                        <a:cs typeface="Poppins"/>
                        <a:sym typeface="Poppi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77:5:1"/>
                      </a:ext>
                    </a:extLst>
                  </a:tcPr>
                </a:tc>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OBE Approach</a:t>
                      </a:r>
                      <a:endParaRPr sz="1400" u="none" cap="none" strike="noStrike">
                        <a:latin typeface="Poppins"/>
                        <a:ea typeface="Poppins"/>
                        <a:cs typeface="Poppins"/>
                        <a:sym typeface="Poppi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77:5:2"/>
                      </a:ext>
                    </a:extLst>
                  </a:tcPr>
                </a:tc>
                <a:tc rowSpan="4">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Align assessments with intended outcomes. (C5).</a:t>
                      </a:r>
                      <a:endParaRPr sz="1400" u="none" cap="none" strike="noStrike">
                        <a:latin typeface="Poppins"/>
                        <a:ea typeface="Poppins"/>
                        <a:cs typeface="Poppins"/>
                        <a:sym typeface="Poppi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77:5:3"/>
                      </a:ext>
                    </a:extLst>
                  </a:tcPr>
                </a:tc>
              </a:tr>
              <a:tr h="297800">
                <a:tc vMerge="1"/>
                <a:tc>
                  <a:txBody>
                    <a:bodyPr/>
                    <a:lstStyle/>
                    <a:p>
                      <a:pPr indent="0" lvl="0" marL="0" marR="0" rtl="0" algn="ctr">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2.2</a:t>
                      </a:r>
                      <a:endParaRPr sz="1400" u="none" cap="none" strike="noStrike">
                        <a:latin typeface="Poppins"/>
                        <a:ea typeface="Poppins"/>
                        <a:cs typeface="Poppins"/>
                        <a:sym typeface="Poppi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77:6:1"/>
                      </a:ext>
                    </a:extLst>
                  </a:tcPr>
                </a:tc>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PDCA Cycle</a:t>
                      </a:r>
                      <a:endParaRPr sz="1400" u="none" cap="none" strike="noStrike">
                        <a:latin typeface="Poppins"/>
                        <a:ea typeface="Poppins"/>
                        <a:cs typeface="Poppins"/>
                        <a:sym typeface="Poppi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77:6:2"/>
                      </a:ext>
                    </a:extLst>
                  </a:tcPr>
                </a:tc>
                <a:tc vMerge="1"/>
              </a:tr>
              <a:tr h="372700">
                <a:tc vMerge="1"/>
                <a:tc>
                  <a:txBody>
                    <a:bodyPr/>
                    <a:lstStyle/>
                    <a:p>
                      <a:pPr indent="0" lvl="0" marL="0" marR="0" rtl="0" algn="ctr">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2.3</a:t>
                      </a:r>
                      <a:endParaRPr sz="1400" u="none" cap="none" strike="noStrike">
                        <a:latin typeface="Poppins"/>
                        <a:ea typeface="Poppins"/>
                        <a:cs typeface="Poppins"/>
                        <a:sym typeface="Poppi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77:7:1"/>
                      </a:ext>
                    </a:extLst>
                  </a:tcPr>
                </a:tc>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Constructive alignment: Mapping Outcomes</a:t>
                      </a:r>
                      <a:endParaRPr sz="1400" u="none" cap="none" strike="noStrike">
                        <a:latin typeface="Poppins"/>
                        <a:ea typeface="Poppins"/>
                        <a:cs typeface="Poppins"/>
                        <a:sym typeface="Poppi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77:7:2"/>
                      </a:ext>
                    </a:extLst>
                  </a:tcPr>
                </a:tc>
                <a:tc vMerge="1"/>
              </a:tr>
              <a:tr h="550500">
                <a:tc vMerge="1"/>
                <a:tc>
                  <a:txBody>
                    <a:bodyPr/>
                    <a:lstStyle/>
                    <a:p>
                      <a:pPr indent="0" lvl="0" marL="0" marR="0" rtl="0" algn="ctr">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2.4</a:t>
                      </a:r>
                      <a:endParaRPr sz="1400" u="none" cap="none" strike="noStrike">
                        <a:latin typeface="Poppins"/>
                        <a:ea typeface="Poppins"/>
                        <a:cs typeface="Poppins"/>
                        <a:sym typeface="Poppi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77:8:1"/>
                      </a:ext>
                    </a:extLst>
                  </a:tcPr>
                </a:tc>
                <a:tc>
                  <a:txBody>
                    <a:bodyPr/>
                    <a:lstStyle/>
                    <a:p>
                      <a:pPr indent="0" lvl="0" marL="0" marR="0" rtl="0" algn="l">
                        <a:lnSpc>
                          <a:spcPct val="100000"/>
                        </a:lnSpc>
                        <a:spcBef>
                          <a:spcPts val="0"/>
                        </a:spcBef>
                        <a:spcAft>
                          <a:spcPts val="0"/>
                        </a:spcAft>
                        <a:buClr>
                          <a:srgbClr val="000000"/>
                        </a:buClr>
                        <a:buSzPts val="1400"/>
                        <a:buFont typeface="Arial"/>
                        <a:buNone/>
                      </a:pPr>
                      <a:r>
                        <a:rPr lang="en-MY" sz="1400" u="none" cap="none" strike="noStrike">
                          <a:latin typeface="Poppins"/>
                          <a:ea typeface="Poppins"/>
                          <a:cs typeface="Poppins"/>
                          <a:sym typeface="Poppins"/>
                        </a:rPr>
                        <a:t>Constructive alignment: Mapping CLOs to Assessments</a:t>
                      </a:r>
                      <a:endParaRPr sz="1400" u="none" cap="none" strike="noStrike">
                        <a:latin typeface="Poppins"/>
                        <a:ea typeface="Poppins"/>
                        <a:cs typeface="Poppins"/>
                        <a:sym typeface="Poppi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extLst>
                      <a:ext uri="http://customooxmlschemas.google.com/">
                        <go:slidesCustomData xmlns:go="http://customooxmlschemas.google.com/" cellId="77:8:2"/>
                      </a:ext>
                    </a:extLst>
                  </a:tcPr>
                </a:tc>
                <a:tc vMerge="1"/>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1" name="Shape 271"/>
        <p:cNvGrpSpPr/>
        <p:nvPr/>
      </p:nvGrpSpPr>
      <p:grpSpPr>
        <a:xfrm>
          <a:off x="0" y="0"/>
          <a:ext cx="0" cy="0"/>
          <a:chOff x="0" y="0"/>
          <a:chExt cx="0" cy="0"/>
        </a:xfrm>
      </p:grpSpPr>
      <p:pic>
        <p:nvPicPr>
          <p:cNvPr id="272" name="Google Shape;272;g367c2b8f34f_0_13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73" name="Google Shape;273;g367c2b8f34f_0_135"/>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274" name="Google Shape;274;g367c2b8f34f_0_135"/>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275" name="Google Shape;275;g367c2b8f34f_0_135"/>
          <p:cNvSpPr txBox="1"/>
          <p:nvPr/>
        </p:nvSpPr>
        <p:spPr>
          <a:xfrm>
            <a:off x="342300" y="1072000"/>
            <a:ext cx="7704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3000">
                <a:solidFill>
                  <a:srgbClr val="FD6085"/>
                </a:solidFill>
                <a:latin typeface="Poppins"/>
                <a:ea typeface="Poppins"/>
                <a:cs typeface="Poppins"/>
                <a:sym typeface="Poppins"/>
              </a:rPr>
              <a:t>(2) High Expectations</a:t>
            </a:r>
            <a:endParaRPr b="1" sz="3000">
              <a:solidFill>
                <a:srgbClr val="FD6085"/>
              </a:solidFill>
              <a:latin typeface="Poppins"/>
              <a:ea typeface="Poppins"/>
              <a:cs typeface="Poppins"/>
              <a:sym typeface="Poppins"/>
            </a:endParaRPr>
          </a:p>
        </p:txBody>
      </p:sp>
      <p:sp>
        <p:nvSpPr>
          <p:cNvPr id="276" name="Google Shape;276;g367c2b8f34f_0_135"/>
          <p:cNvSpPr txBox="1"/>
          <p:nvPr/>
        </p:nvSpPr>
        <p:spPr>
          <a:xfrm>
            <a:off x="298075" y="1968600"/>
            <a:ext cx="8648700" cy="3030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Poppins"/>
              <a:buChar char="●"/>
            </a:pPr>
            <a:r>
              <a:rPr lang="en-MY" sz="1800">
                <a:latin typeface="Poppins"/>
                <a:ea typeface="Poppins"/>
                <a:cs typeface="Poppins"/>
                <a:sym typeface="Poppins"/>
              </a:rPr>
              <a:t>Establish high, challenging standards of performance in order to encourage students to engage deeply in what they are learning. </a:t>
            </a:r>
            <a:endParaRPr sz="1800">
              <a:latin typeface="Poppins"/>
              <a:ea typeface="Poppins"/>
              <a:cs typeface="Poppins"/>
              <a:sym typeface="Poppins"/>
            </a:endParaRPr>
          </a:p>
          <a:p>
            <a:pPr indent="0" lvl="0" marL="457200" rtl="0" algn="l">
              <a:spcBef>
                <a:spcPts val="1000"/>
              </a:spcBef>
              <a:spcAft>
                <a:spcPts val="1000"/>
              </a:spcAft>
              <a:buNone/>
            </a:pPr>
            <a:r>
              <a:t/>
            </a:r>
            <a:endParaRPr sz="1800"/>
          </a:p>
        </p:txBody>
      </p:sp>
      <p:pic>
        <p:nvPicPr>
          <p:cNvPr id="277" name="Google Shape;277;g367c2b8f34f_0_135"/>
          <p:cNvPicPr preferRelativeResize="0"/>
          <p:nvPr/>
        </p:nvPicPr>
        <p:blipFill rotWithShape="1">
          <a:blip r:embed="rId5">
            <a:alphaModFix/>
          </a:blip>
          <a:srcRect b="0" l="0" r="0" t="0"/>
          <a:stretch/>
        </p:blipFill>
        <p:spPr>
          <a:xfrm>
            <a:off x="6921191" y="218100"/>
            <a:ext cx="1941834" cy="1302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2" name="Shape 282"/>
        <p:cNvGrpSpPr/>
        <p:nvPr/>
      </p:nvGrpSpPr>
      <p:grpSpPr>
        <a:xfrm>
          <a:off x="0" y="0"/>
          <a:ext cx="0" cy="0"/>
          <a:chOff x="0" y="0"/>
          <a:chExt cx="0" cy="0"/>
        </a:xfrm>
      </p:grpSpPr>
      <p:pic>
        <p:nvPicPr>
          <p:cNvPr id="283" name="Google Shape;283;g367c2b8f34f_0_14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84" name="Google Shape;284;g367c2b8f34f_0_142"/>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285" name="Google Shape;285;g367c2b8f34f_0_142"/>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286" name="Google Shape;286;g367c2b8f34f_0_142"/>
          <p:cNvSpPr txBox="1"/>
          <p:nvPr/>
        </p:nvSpPr>
        <p:spPr>
          <a:xfrm>
            <a:off x="342300" y="919600"/>
            <a:ext cx="7704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3000">
                <a:solidFill>
                  <a:srgbClr val="FD6085"/>
                </a:solidFill>
                <a:latin typeface="Poppins"/>
                <a:ea typeface="Poppins"/>
                <a:cs typeface="Poppins"/>
                <a:sym typeface="Poppins"/>
              </a:rPr>
              <a:t>(3) Designing Down</a:t>
            </a:r>
            <a:endParaRPr b="1" sz="3000">
              <a:solidFill>
                <a:srgbClr val="FD6085"/>
              </a:solidFill>
              <a:latin typeface="Poppins"/>
              <a:ea typeface="Poppins"/>
              <a:cs typeface="Poppins"/>
              <a:sym typeface="Poppins"/>
            </a:endParaRPr>
          </a:p>
        </p:txBody>
      </p:sp>
      <p:sp>
        <p:nvSpPr>
          <p:cNvPr id="287" name="Google Shape;287;g367c2b8f34f_0_142"/>
          <p:cNvSpPr txBox="1"/>
          <p:nvPr/>
        </p:nvSpPr>
        <p:spPr>
          <a:xfrm>
            <a:off x="298075" y="1816200"/>
            <a:ext cx="4886400" cy="3030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Arial"/>
              <a:buChar char="●"/>
            </a:pPr>
            <a:r>
              <a:rPr lang="en-MY" sz="1800">
                <a:latin typeface="Poppins"/>
                <a:ea typeface="Poppins"/>
                <a:cs typeface="Poppins"/>
                <a:sym typeface="Poppins"/>
              </a:rPr>
              <a:t>The curriculum design must </a:t>
            </a:r>
            <a:r>
              <a:rPr b="1" lang="en-MY" sz="1800">
                <a:latin typeface="Poppins"/>
                <a:ea typeface="Poppins"/>
                <a:cs typeface="Poppins"/>
                <a:sym typeface="Poppins"/>
              </a:rPr>
              <a:t>start with a clear definition</a:t>
            </a:r>
            <a:r>
              <a:rPr lang="en-MY" sz="1800">
                <a:latin typeface="Poppins"/>
                <a:ea typeface="Poppins"/>
                <a:cs typeface="Poppins"/>
                <a:sym typeface="Poppins"/>
              </a:rPr>
              <a:t> of the </a:t>
            </a:r>
            <a:r>
              <a:rPr b="1" lang="en-MY" sz="1800">
                <a:latin typeface="Poppins"/>
                <a:ea typeface="Poppins"/>
                <a:cs typeface="Poppins"/>
                <a:sym typeface="Poppins"/>
              </a:rPr>
              <a:t>intended outcomes</a:t>
            </a:r>
            <a:r>
              <a:rPr lang="en-MY" sz="1800">
                <a:latin typeface="Poppins"/>
                <a:ea typeface="Poppins"/>
                <a:cs typeface="Poppins"/>
                <a:sym typeface="Poppins"/>
              </a:rPr>
              <a:t> that students are to achieve by the end of the program. </a:t>
            </a:r>
            <a:endParaRPr sz="1800">
              <a:latin typeface="Poppins"/>
              <a:ea typeface="Poppins"/>
              <a:cs typeface="Poppins"/>
              <a:sym typeface="Poppins"/>
            </a:endParaRPr>
          </a:p>
          <a:p>
            <a:pPr indent="-342900" lvl="0" marL="457200" rtl="0" algn="l">
              <a:spcBef>
                <a:spcPts val="1000"/>
              </a:spcBef>
              <a:spcAft>
                <a:spcPts val="0"/>
              </a:spcAft>
              <a:buClr>
                <a:srgbClr val="000000"/>
              </a:buClr>
              <a:buSzPts val="1800"/>
              <a:buFont typeface="Poppins"/>
              <a:buChar char="●"/>
            </a:pPr>
            <a:r>
              <a:rPr lang="en-MY" sz="1800">
                <a:latin typeface="Poppins"/>
                <a:ea typeface="Poppins"/>
                <a:cs typeface="Poppins"/>
                <a:sym typeface="Poppins"/>
              </a:rPr>
              <a:t>Once this has been done, all instructional decisions are then made to ensure achieve this desired end result.</a:t>
            </a:r>
            <a:endParaRPr sz="1800">
              <a:latin typeface="Poppins"/>
              <a:ea typeface="Poppins"/>
              <a:cs typeface="Poppins"/>
              <a:sym typeface="Poppins"/>
            </a:endParaRPr>
          </a:p>
          <a:p>
            <a:pPr indent="0" lvl="0" marL="457200" rtl="0" algn="l">
              <a:spcBef>
                <a:spcPts val="1000"/>
              </a:spcBef>
              <a:spcAft>
                <a:spcPts val="0"/>
              </a:spcAft>
              <a:buNone/>
            </a:pPr>
            <a:r>
              <a:t/>
            </a:r>
            <a:endParaRPr sz="1800">
              <a:latin typeface="Poppins"/>
              <a:ea typeface="Poppins"/>
              <a:cs typeface="Poppins"/>
              <a:sym typeface="Poppins"/>
            </a:endParaRPr>
          </a:p>
          <a:p>
            <a:pPr indent="0" lvl="0" marL="457200" rtl="0" algn="l">
              <a:spcBef>
                <a:spcPts val="1000"/>
              </a:spcBef>
              <a:spcAft>
                <a:spcPts val="1000"/>
              </a:spcAft>
              <a:buNone/>
            </a:pPr>
            <a:r>
              <a:t/>
            </a:r>
            <a:endParaRPr sz="1800">
              <a:latin typeface="Poppins"/>
              <a:ea typeface="Poppins"/>
              <a:cs typeface="Poppins"/>
              <a:sym typeface="Poppins"/>
            </a:endParaRPr>
          </a:p>
        </p:txBody>
      </p:sp>
      <p:pic>
        <p:nvPicPr>
          <p:cNvPr id="288" name="Google Shape;288;g367c2b8f34f_0_142"/>
          <p:cNvPicPr preferRelativeResize="0"/>
          <p:nvPr/>
        </p:nvPicPr>
        <p:blipFill rotWithShape="1">
          <a:blip r:embed="rId5">
            <a:alphaModFix/>
          </a:blip>
          <a:srcRect b="0" l="0" r="0" t="0"/>
          <a:stretch/>
        </p:blipFill>
        <p:spPr>
          <a:xfrm>
            <a:off x="6921191" y="218100"/>
            <a:ext cx="1941834" cy="1302350"/>
          </a:xfrm>
          <a:prstGeom prst="rect">
            <a:avLst/>
          </a:prstGeom>
          <a:noFill/>
          <a:ln>
            <a:noFill/>
          </a:ln>
        </p:spPr>
      </p:pic>
      <p:pic>
        <p:nvPicPr>
          <p:cNvPr id="289" name="Google Shape;289;g367c2b8f34f_0_142"/>
          <p:cNvPicPr preferRelativeResize="0"/>
          <p:nvPr/>
        </p:nvPicPr>
        <p:blipFill rotWithShape="1">
          <a:blip r:embed="rId6">
            <a:alphaModFix/>
          </a:blip>
          <a:srcRect b="0" l="0" r="0" t="0"/>
          <a:stretch/>
        </p:blipFill>
        <p:spPr>
          <a:xfrm>
            <a:off x="5184475" y="1778987"/>
            <a:ext cx="3724200" cy="2800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4" name="Shape 294"/>
        <p:cNvGrpSpPr/>
        <p:nvPr/>
      </p:nvGrpSpPr>
      <p:grpSpPr>
        <a:xfrm>
          <a:off x="0" y="0"/>
          <a:ext cx="0" cy="0"/>
          <a:chOff x="0" y="0"/>
          <a:chExt cx="0" cy="0"/>
        </a:xfrm>
      </p:grpSpPr>
      <p:pic>
        <p:nvPicPr>
          <p:cNvPr id="295" name="Google Shape;295;g367c2b8f34f_0_14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96" name="Google Shape;296;g367c2b8f34f_0_149"/>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297" name="Google Shape;297;g367c2b8f34f_0_149"/>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298" name="Google Shape;298;g367c2b8f34f_0_149"/>
          <p:cNvSpPr txBox="1"/>
          <p:nvPr/>
        </p:nvSpPr>
        <p:spPr>
          <a:xfrm>
            <a:off x="342300" y="995800"/>
            <a:ext cx="7704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3000">
                <a:solidFill>
                  <a:srgbClr val="FD6085"/>
                </a:solidFill>
                <a:latin typeface="Poppins"/>
                <a:ea typeface="Poppins"/>
                <a:cs typeface="Poppins"/>
                <a:sym typeface="Poppins"/>
              </a:rPr>
              <a:t>(4) Expanded Opportunities</a:t>
            </a:r>
            <a:endParaRPr b="1" sz="3000">
              <a:solidFill>
                <a:srgbClr val="FD6085"/>
              </a:solidFill>
              <a:latin typeface="Poppins"/>
              <a:ea typeface="Poppins"/>
              <a:cs typeface="Poppins"/>
              <a:sym typeface="Poppins"/>
            </a:endParaRPr>
          </a:p>
        </p:txBody>
      </p:sp>
      <p:sp>
        <p:nvSpPr>
          <p:cNvPr id="299" name="Google Shape;299;g367c2b8f34f_0_149"/>
          <p:cNvSpPr txBox="1"/>
          <p:nvPr/>
        </p:nvSpPr>
        <p:spPr>
          <a:xfrm>
            <a:off x="298075" y="1892400"/>
            <a:ext cx="4886400" cy="3030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Poppins"/>
              <a:buChar char="●"/>
            </a:pPr>
            <a:r>
              <a:rPr lang="en-MY" sz="1800">
                <a:latin typeface="Poppins"/>
                <a:ea typeface="Poppins"/>
                <a:cs typeface="Poppins"/>
                <a:sym typeface="Poppins"/>
              </a:rPr>
              <a:t>Strive to provide expanded opportunities for all students. </a:t>
            </a:r>
            <a:endParaRPr sz="1800">
              <a:latin typeface="Poppins"/>
              <a:ea typeface="Poppins"/>
              <a:cs typeface="Poppins"/>
              <a:sym typeface="Poppins"/>
            </a:endParaRPr>
          </a:p>
          <a:p>
            <a:pPr indent="-342900" lvl="0" marL="457200" rtl="0" algn="l">
              <a:spcBef>
                <a:spcPts val="1000"/>
              </a:spcBef>
              <a:spcAft>
                <a:spcPts val="0"/>
              </a:spcAft>
              <a:buClr>
                <a:srgbClr val="000000"/>
              </a:buClr>
              <a:buSzPts val="1800"/>
              <a:buFont typeface="Poppins"/>
              <a:buChar char="●"/>
            </a:pPr>
            <a:r>
              <a:rPr lang="en-MY" sz="1800">
                <a:latin typeface="Poppins"/>
                <a:ea typeface="Poppins"/>
                <a:cs typeface="Poppins"/>
                <a:sym typeface="Poppins"/>
              </a:rPr>
              <a:t>Not all learners can learn the same thing in the same way and in the same time. However, most students can achieve high standards if they are given appropriate opportunities.</a:t>
            </a:r>
            <a:endParaRPr sz="1800">
              <a:latin typeface="Poppins"/>
              <a:ea typeface="Poppins"/>
              <a:cs typeface="Poppins"/>
              <a:sym typeface="Poppins"/>
            </a:endParaRPr>
          </a:p>
          <a:p>
            <a:pPr indent="0" lvl="0" marL="457200" rtl="0" algn="l">
              <a:spcBef>
                <a:spcPts val="1000"/>
              </a:spcBef>
              <a:spcAft>
                <a:spcPts val="0"/>
              </a:spcAft>
              <a:buNone/>
            </a:pPr>
            <a:r>
              <a:t/>
            </a:r>
            <a:endParaRPr sz="1800">
              <a:latin typeface="Poppins"/>
              <a:ea typeface="Poppins"/>
              <a:cs typeface="Poppins"/>
              <a:sym typeface="Poppins"/>
            </a:endParaRPr>
          </a:p>
          <a:p>
            <a:pPr indent="0" lvl="0" marL="457200" rtl="0" algn="l">
              <a:spcBef>
                <a:spcPts val="1000"/>
              </a:spcBef>
              <a:spcAft>
                <a:spcPts val="1000"/>
              </a:spcAft>
              <a:buNone/>
            </a:pPr>
            <a:r>
              <a:t/>
            </a:r>
            <a:endParaRPr sz="1800">
              <a:latin typeface="Poppins"/>
              <a:ea typeface="Poppins"/>
              <a:cs typeface="Poppins"/>
              <a:sym typeface="Poppins"/>
            </a:endParaRPr>
          </a:p>
        </p:txBody>
      </p:sp>
      <p:pic>
        <p:nvPicPr>
          <p:cNvPr id="300" name="Google Shape;300;g367c2b8f34f_0_149"/>
          <p:cNvPicPr preferRelativeResize="0"/>
          <p:nvPr/>
        </p:nvPicPr>
        <p:blipFill rotWithShape="1">
          <a:blip r:embed="rId5">
            <a:alphaModFix/>
          </a:blip>
          <a:srcRect b="0" l="0" r="0" t="0"/>
          <a:stretch/>
        </p:blipFill>
        <p:spPr>
          <a:xfrm>
            <a:off x="6921191" y="446700"/>
            <a:ext cx="1941834" cy="1302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5" name="Shape 305"/>
        <p:cNvGrpSpPr/>
        <p:nvPr/>
      </p:nvGrpSpPr>
      <p:grpSpPr>
        <a:xfrm>
          <a:off x="0" y="0"/>
          <a:ext cx="0" cy="0"/>
          <a:chOff x="0" y="0"/>
          <a:chExt cx="0" cy="0"/>
        </a:xfrm>
      </p:grpSpPr>
      <p:pic>
        <p:nvPicPr>
          <p:cNvPr id="306" name="Google Shape;306;g367c2b8f34f_0_15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07" name="Google Shape;307;g367c2b8f34f_0_156"/>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308" name="Google Shape;308;g367c2b8f34f_0_156"/>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309" name="Google Shape;309;g367c2b8f34f_0_156"/>
          <p:cNvSpPr txBox="1"/>
          <p:nvPr/>
        </p:nvSpPr>
        <p:spPr>
          <a:xfrm>
            <a:off x="342300" y="919600"/>
            <a:ext cx="7704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3000">
                <a:solidFill>
                  <a:srgbClr val="FD6085"/>
                </a:solidFill>
                <a:latin typeface="Poppins"/>
                <a:ea typeface="Poppins"/>
                <a:cs typeface="Poppins"/>
                <a:sym typeface="Poppins"/>
              </a:rPr>
              <a:t>Characteristics of OBE Curriculum</a:t>
            </a:r>
            <a:endParaRPr b="1" sz="3000">
              <a:solidFill>
                <a:srgbClr val="FD6085"/>
              </a:solidFill>
              <a:latin typeface="Poppins"/>
              <a:ea typeface="Poppins"/>
              <a:cs typeface="Poppins"/>
              <a:sym typeface="Poppins"/>
            </a:endParaRPr>
          </a:p>
        </p:txBody>
      </p:sp>
      <p:sp>
        <p:nvSpPr>
          <p:cNvPr id="310" name="Google Shape;310;g367c2b8f34f_0_156"/>
          <p:cNvSpPr txBox="1"/>
          <p:nvPr/>
        </p:nvSpPr>
        <p:spPr>
          <a:xfrm>
            <a:off x="298075" y="1565150"/>
            <a:ext cx="8686800" cy="34332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Clr>
                <a:srgbClr val="000000"/>
              </a:buClr>
              <a:buSzPts val="1900"/>
              <a:buFont typeface="Poppins"/>
              <a:buChar char="●"/>
            </a:pPr>
            <a:r>
              <a:rPr lang="en-MY" sz="1900">
                <a:latin typeface="Poppins"/>
                <a:ea typeface="Poppins"/>
                <a:cs typeface="Poppins"/>
                <a:sym typeface="Poppins"/>
              </a:rPr>
              <a:t>Clear programme objectives, programme outcomes, course outcomes and performance indicators/criteria or rubrics.</a:t>
            </a:r>
            <a:endParaRPr sz="1900">
              <a:latin typeface="Poppins"/>
              <a:ea typeface="Poppins"/>
              <a:cs typeface="Poppins"/>
              <a:sym typeface="Poppins"/>
            </a:endParaRPr>
          </a:p>
          <a:p>
            <a:pPr indent="-349250" lvl="0" marL="457200" rtl="0" algn="l">
              <a:spcBef>
                <a:spcPts val="1000"/>
              </a:spcBef>
              <a:spcAft>
                <a:spcPts val="0"/>
              </a:spcAft>
              <a:buClr>
                <a:srgbClr val="000000"/>
              </a:buClr>
              <a:buSzPts val="1900"/>
              <a:buFont typeface="Poppins"/>
              <a:buChar char="●"/>
            </a:pPr>
            <a:r>
              <a:rPr lang="en-MY" sz="1900">
                <a:latin typeface="Poppins"/>
                <a:ea typeface="Poppins"/>
                <a:cs typeface="Poppins"/>
                <a:sym typeface="Poppins"/>
              </a:rPr>
              <a:t>Stated objectives and outcomes can be assessed and evaluated.</a:t>
            </a:r>
            <a:endParaRPr sz="1900">
              <a:latin typeface="Poppins"/>
              <a:ea typeface="Poppins"/>
              <a:cs typeface="Poppins"/>
              <a:sym typeface="Poppins"/>
            </a:endParaRPr>
          </a:p>
          <a:p>
            <a:pPr indent="-349250" lvl="0" marL="457200" rtl="0" algn="l">
              <a:spcBef>
                <a:spcPts val="1000"/>
              </a:spcBef>
              <a:spcAft>
                <a:spcPts val="1000"/>
              </a:spcAft>
              <a:buClr>
                <a:srgbClr val="000000"/>
              </a:buClr>
              <a:buSzPts val="1900"/>
              <a:buFont typeface="Poppins"/>
              <a:buChar char="●"/>
            </a:pPr>
            <a:r>
              <a:rPr lang="en-MY" sz="1900">
                <a:latin typeface="Poppins"/>
                <a:ea typeface="Poppins"/>
                <a:cs typeface="Poppins"/>
                <a:sym typeface="Poppins"/>
              </a:rPr>
              <a:t>Centered around the needs of the students and the stakeholders.</a:t>
            </a:r>
            <a:endParaRPr sz="1900">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5" name="Shape 315"/>
        <p:cNvGrpSpPr/>
        <p:nvPr/>
      </p:nvGrpSpPr>
      <p:grpSpPr>
        <a:xfrm>
          <a:off x="0" y="0"/>
          <a:ext cx="0" cy="0"/>
          <a:chOff x="0" y="0"/>
          <a:chExt cx="0" cy="0"/>
        </a:xfrm>
      </p:grpSpPr>
      <p:pic>
        <p:nvPicPr>
          <p:cNvPr id="316" name="Google Shape;316;g367c2b8f34f_0_19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17" name="Google Shape;317;g367c2b8f34f_0_192"/>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318" name="Google Shape;318;g367c2b8f34f_0_192"/>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319" name="Google Shape;319;g367c2b8f34f_0_192"/>
          <p:cNvSpPr txBox="1"/>
          <p:nvPr/>
        </p:nvSpPr>
        <p:spPr>
          <a:xfrm>
            <a:off x="342300" y="919600"/>
            <a:ext cx="7704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000">
              <a:solidFill>
                <a:srgbClr val="FD6085"/>
              </a:solidFill>
              <a:latin typeface="Poppins"/>
              <a:ea typeface="Poppins"/>
              <a:cs typeface="Poppins"/>
              <a:sym typeface="Poppins"/>
            </a:endParaRPr>
          </a:p>
        </p:txBody>
      </p:sp>
      <p:sp>
        <p:nvSpPr>
          <p:cNvPr id="320" name="Google Shape;320;g367c2b8f34f_0_192"/>
          <p:cNvSpPr txBox="1"/>
          <p:nvPr/>
        </p:nvSpPr>
        <p:spPr>
          <a:xfrm>
            <a:off x="298075" y="1565150"/>
            <a:ext cx="8686800" cy="3433200"/>
          </a:xfrm>
          <a:prstGeom prst="rect">
            <a:avLst/>
          </a:prstGeom>
          <a:noFill/>
          <a:ln>
            <a:noFill/>
          </a:ln>
        </p:spPr>
        <p:txBody>
          <a:bodyPr anchorCtr="0" anchor="t" bIns="91425" lIns="91425" spcFirstLastPara="1" rIns="91425" wrap="square" tIns="91425">
            <a:noAutofit/>
          </a:bodyPr>
          <a:lstStyle/>
          <a:p>
            <a:pPr indent="-349250" lvl="0" marL="457200" rtl="0" algn="l">
              <a:spcBef>
                <a:spcPts val="1000"/>
              </a:spcBef>
              <a:spcAft>
                <a:spcPts val="0"/>
              </a:spcAft>
              <a:buClr>
                <a:srgbClr val="000000"/>
              </a:buClr>
              <a:buSzPts val="1900"/>
              <a:buFont typeface="Poppins"/>
              <a:buChar char="●"/>
            </a:pPr>
            <a:r>
              <a:rPr lang="en-MY" sz="1900">
                <a:latin typeface="Poppins"/>
                <a:ea typeface="Poppins"/>
                <a:cs typeface="Poppins"/>
                <a:sym typeface="Poppins"/>
              </a:rPr>
              <a:t>Programme outcomes address Knowledge, Skills and Attitudes to be attained by students.</a:t>
            </a:r>
            <a:endParaRPr sz="1900">
              <a:latin typeface="Poppins"/>
              <a:ea typeface="Poppins"/>
              <a:cs typeface="Poppins"/>
              <a:sym typeface="Poppins"/>
            </a:endParaRPr>
          </a:p>
          <a:p>
            <a:pPr indent="-349250" lvl="0" marL="457200" rtl="0" algn="l">
              <a:spcBef>
                <a:spcPts val="1000"/>
              </a:spcBef>
              <a:spcAft>
                <a:spcPts val="0"/>
              </a:spcAft>
              <a:buClr>
                <a:srgbClr val="000000"/>
              </a:buClr>
              <a:buSzPts val="1900"/>
              <a:buFont typeface="Poppins"/>
              <a:buChar char="●"/>
            </a:pPr>
            <a:r>
              <a:rPr lang="en-MY" sz="1900">
                <a:latin typeface="Poppins"/>
                <a:ea typeface="Poppins"/>
                <a:cs typeface="Poppins"/>
                <a:sym typeface="Poppins"/>
              </a:rPr>
              <a:t>Course outcomes must satisfy the stated programme outcomes. </a:t>
            </a:r>
            <a:endParaRPr sz="1900">
              <a:latin typeface="Poppins"/>
              <a:ea typeface="Poppins"/>
              <a:cs typeface="Poppins"/>
              <a:sym typeface="Poppins"/>
            </a:endParaRPr>
          </a:p>
          <a:p>
            <a:pPr indent="-349250" lvl="0" marL="457200" rtl="0" algn="l">
              <a:spcBef>
                <a:spcPts val="1000"/>
              </a:spcBef>
              <a:spcAft>
                <a:spcPts val="0"/>
              </a:spcAft>
              <a:buClr>
                <a:srgbClr val="000000"/>
              </a:buClr>
              <a:buSzPts val="1900"/>
              <a:buFont typeface="Poppins"/>
              <a:buChar char="●"/>
            </a:pPr>
            <a:r>
              <a:rPr lang="en-MY" sz="1900">
                <a:latin typeface="Poppins"/>
                <a:ea typeface="Poppins"/>
                <a:cs typeface="Poppins"/>
                <a:sym typeface="Poppins"/>
              </a:rPr>
              <a:t>Teaching/ Learning method may have to be integrated to include different delivery methods to complement the traditional Lecturing method.</a:t>
            </a:r>
            <a:endParaRPr sz="1900">
              <a:latin typeface="Poppins"/>
              <a:ea typeface="Poppins"/>
              <a:cs typeface="Poppins"/>
              <a:sym typeface="Poppins"/>
            </a:endParaRPr>
          </a:p>
          <a:p>
            <a:pPr indent="-349250" lvl="0" marL="457200" rtl="0" algn="l">
              <a:spcBef>
                <a:spcPts val="1000"/>
              </a:spcBef>
              <a:spcAft>
                <a:spcPts val="0"/>
              </a:spcAft>
              <a:buClr>
                <a:srgbClr val="000000"/>
              </a:buClr>
              <a:buSzPts val="1900"/>
              <a:buFont typeface="Poppins"/>
              <a:buChar char="●"/>
            </a:pPr>
            <a:r>
              <a:rPr lang="en-MY" sz="1900">
                <a:latin typeface="Poppins"/>
                <a:ea typeface="Poppins"/>
                <a:cs typeface="Poppins"/>
                <a:sym typeface="Poppins"/>
              </a:rPr>
              <a:t>Learning outcomes are intentional and assessed using suitable performance indicators.</a:t>
            </a:r>
            <a:endParaRPr sz="1900">
              <a:latin typeface="Poppins"/>
              <a:ea typeface="Poppins"/>
              <a:cs typeface="Poppins"/>
              <a:sym typeface="Poppins"/>
            </a:endParaRPr>
          </a:p>
          <a:p>
            <a:pPr indent="0" lvl="0" marL="457200" rtl="0" algn="l">
              <a:spcBef>
                <a:spcPts val="1000"/>
              </a:spcBef>
              <a:spcAft>
                <a:spcPts val="1000"/>
              </a:spcAft>
              <a:buNone/>
            </a:pPr>
            <a:r>
              <a:t/>
            </a:r>
            <a:endParaRPr sz="1900">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5" name="Shape 325"/>
        <p:cNvGrpSpPr/>
        <p:nvPr/>
      </p:nvGrpSpPr>
      <p:grpSpPr>
        <a:xfrm>
          <a:off x="0" y="0"/>
          <a:ext cx="0" cy="0"/>
          <a:chOff x="0" y="0"/>
          <a:chExt cx="0" cy="0"/>
        </a:xfrm>
      </p:grpSpPr>
      <p:pic>
        <p:nvPicPr>
          <p:cNvPr id="326" name="Google Shape;326;g367c2b8f34f_0_16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27" name="Google Shape;327;g367c2b8f34f_0_163"/>
          <p:cNvSpPr txBox="1"/>
          <p:nvPr/>
        </p:nvSpPr>
        <p:spPr>
          <a:xfrm>
            <a:off x="3898000" y="0"/>
            <a:ext cx="4885200" cy="933600"/>
          </a:xfrm>
          <a:prstGeom prst="rect">
            <a:avLst/>
          </a:prstGeom>
          <a:noFill/>
          <a:ln>
            <a:noFill/>
          </a:ln>
        </p:spPr>
        <p:txBody>
          <a:bodyPr anchorCtr="0" anchor="ctr" bIns="68575" lIns="68575" spcFirstLastPara="1" rIns="68575" wrap="square" tIns="68575">
            <a:normAutofit/>
          </a:bodyPr>
          <a:lstStyle/>
          <a:p>
            <a:pPr indent="0" lvl="0" marL="0" rtl="0" algn="r">
              <a:lnSpc>
                <a:spcPct val="90000"/>
              </a:lnSpc>
              <a:spcBef>
                <a:spcPts val="0"/>
              </a:spcBef>
              <a:spcAft>
                <a:spcPts val="0"/>
              </a:spcAft>
              <a:buClr>
                <a:schemeClr val="dk1"/>
              </a:buClr>
              <a:buSzPts val="1100"/>
              <a:buFont typeface="Arial"/>
              <a:buNone/>
            </a:pPr>
            <a:r>
              <a:rPr b="1" lang="en-MY" sz="2400">
                <a:solidFill>
                  <a:schemeClr val="lt1"/>
                </a:solidFill>
                <a:latin typeface="Poppins"/>
                <a:ea typeface="Poppins"/>
                <a:cs typeface="Poppins"/>
                <a:sym typeface="Poppins"/>
              </a:rPr>
              <a:t>OBE - Constructive Alignment</a:t>
            </a:r>
            <a:endParaRPr b="1" sz="2400">
              <a:solidFill>
                <a:schemeClr val="lt1"/>
              </a:solidFill>
              <a:latin typeface="Poppins"/>
              <a:ea typeface="Poppins"/>
              <a:cs typeface="Poppins"/>
              <a:sym typeface="Poppins"/>
            </a:endParaRPr>
          </a:p>
        </p:txBody>
      </p:sp>
      <p:sp>
        <p:nvSpPr>
          <p:cNvPr id="328" name="Google Shape;328;g367c2b8f34f_0_163"/>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pic>
        <p:nvPicPr>
          <p:cNvPr id="329" name="Google Shape;329;g367c2b8f34f_0_163"/>
          <p:cNvPicPr preferRelativeResize="0"/>
          <p:nvPr/>
        </p:nvPicPr>
        <p:blipFill rotWithShape="1">
          <a:blip r:embed="rId5">
            <a:alphaModFix/>
          </a:blip>
          <a:srcRect b="0" l="0" r="0" t="0"/>
          <a:stretch/>
        </p:blipFill>
        <p:spPr>
          <a:xfrm>
            <a:off x="1232088" y="971500"/>
            <a:ext cx="6679825" cy="4095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4" name="Shape 334"/>
        <p:cNvGrpSpPr/>
        <p:nvPr/>
      </p:nvGrpSpPr>
      <p:grpSpPr>
        <a:xfrm>
          <a:off x="0" y="0"/>
          <a:ext cx="0" cy="0"/>
          <a:chOff x="0" y="0"/>
          <a:chExt cx="0" cy="0"/>
        </a:xfrm>
      </p:grpSpPr>
      <p:pic>
        <p:nvPicPr>
          <p:cNvPr id="335" name="Google Shape;335;g367c2b8f34f_0_201"/>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36" name="Google Shape;336;g367c2b8f34f_0_201"/>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337" name="Google Shape;337;g367c2b8f34f_0_201"/>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338" name="Google Shape;338;g367c2b8f34f_0_201"/>
          <p:cNvSpPr txBox="1"/>
          <p:nvPr/>
        </p:nvSpPr>
        <p:spPr>
          <a:xfrm>
            <a:off x="217500" y="1058650"/>
            <a:ext cx="8680500" cy="27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5000">
                <a:solidFill>
                  <a:srgbClr val="043980"/>
                </a:solidFill>
                <a:latin typeface="Poppins"/>
                <a:ea typeface="Poppins"/>
                <a:cs typeface="Poppins"/>
                <a:sym typeface="Poppins"/>
              </a:rPr>
              <a:t>OBE Curriculum</a:t>
            </a:r>
            <a:endParaRPr b="1" sz="5000">
              <a:solidFill>
                <a:srgbClr val="043980"/>
              </a:solidFill>
              <a:latin typeface="Poppins"/>
              <a:ea typeface="Poppins"/>
              <a:cs typeface="Poppins"/>
              <a:sym typeface="Poppins"/>
            </a:endParaRPr>
          </a:p>
          <a:p>
            <a:pPr indent="0" lvl="0" marL="0" rtl="0" algn="l">
              <a:spcBef>
                <a:spcPts val="0"/>
              </a:spcBef>
              <a:spcAft>
                <a:spcPts val="0"/>
              </a:spcAft>
              <a:buNone/>
            </a:pPr>
            <a:r>
              <a:t/>
            </a:r>
            <a:endParaRPr sz="2000">
              <a:solidFill>
                <a:srgbClr val="043980"/>
              </a:solidFill>
              <a:latin typeface="Fredoka"/>
              <a:ea typeface="Fredoka"/>
              <a:cs typeface="Fredoka"/>
              <a:sym typeface="Fredok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3" name="Shape 343"/>
        <p:cNvGrpSpPr/>
        <p:nvPr/>
      </p:nvGrpSpPr>
      <p:grpSpPr>
        <a:xfrm>
          <a:off x="0" y="0"/>
          <a:ext cx="0" cy="0"/>
          <a:chOff x="0" y="0"/>
          <a:chExt cx="0" cy="0"/>
        </a:xfrm>
      </p:grpSpPr>
      <p:pic>
        <p:nvPicPr>
          <p:cNvPr id="344" name="Google Shape;344;g367c2b8f34f_0_20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45" name="Google Shape;345;g367c2b8f34f_0_208"/>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346" name="Google Shape;346;g367c2b8f34f_0_208"/>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347" name="Google Shape;347;g367c2b8f34f_0_208"/>
          <p:cNvSpPr txBox="1"/>
          <p:nvPr/>
        </p:nvSpPr>
        <p:spPr>
          <a:xfrm>
            <a:off x="803758" y="2041567"/>
            <a:ext cx="5656200" cy="84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MY" sz="5000">
                <a:solidFill>
                  <a:srgbClr val="043980"/>
                </a:solidFill>
                <a:latin typeface="Poppins"/>
                <a:ea typeface="Poppins"/>
                <a:cs typeface="Poppins"/>
                <a:sym typeface="Poppins"/>
              </a:rPr>
              <a:t>OBE Approach</a:t>
            </a:r>
            <a:endParaRPr b="1" sz="5000">
              <a:solidFill>
                <a:srgbClr val="FD6085"/>
              </a:solidFill>
              <a:latin typeface="Poppins"/>
              <a:ea typeface="Poppins"/>
              <a:cs typeface="Poppins"/>
              <a:sym typeface="Poppins"/>
            </a:endParaRPr>
          </a:p>
        </p:txBody>
      </p:sp>
      <p:sp>
        <p:nvSpPr>
          <p:cNvPr id="348" name="Google Shape;348;g367c2b8f34f_0_208"/>
          <p:cNvSpPr txBox="1"/>
          <p:nvPr/>
        </p:nvSpPr>
        <p:spPr>
          <a:xfrm>
            <a:off x="803750" y="1116700"/>
            <a:ext cx="1196100" cy="1006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MY" sz="6000">
                <a:solidFill>
                  <a:srgbClr val="FD6085"/>
                </a:solidFill>
                <a:latin typeface="Poppins"/>
                <a:ea typeface="Poppins"/>
                <a:cs typeface="Poppins"/>
                <a:sym typeface="Poppins"/>
              </a:rPr>
              <a:t>2.1</a:t>
            </a:r>
            <a:endParaRPr b="1" sz="6000">
              <a:solidFill>
                <a:srgbClr val="FD6085"/>
              </a:solidFill>
              <a:latin typeface="Poppins"/>
              <a:ea typeface="Poppins"/>
              <a:cs typeface="Poppins"/>
              <a:sym typeface="Poppi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3" name="Shape 353"/>
        <p:cNvGrpSpPr/>
        <p:nvPr/>
      </p:nvGrpSpPr>
      <p:grpSpPr>
        <a:xfrm>
          <a:off x="0" y="0"/>
          <a:ext cx="0" cy="0"/>
          <a:chOff x="0" y="0"/>
          <a:chExt cx="0" cy="0"/>
        </a:xfrm>
      </p:grpSpPr>
      <p:pic>
        <p:nvPicPr>
          <p:cNvPr id="354" name="Google Shape;354;g367c2b8f34f_0_21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55" name="Google Shape;355;g367c2b8f34f_0_215"/>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356" name="Google Shape;356;g367c2b8f34f_0_215"/>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357" name="Google Shape;357;g367c2b8f34f_0_215"/>
          <p:cNvSpPr txBox="1"/>
          <p:nvPr/>
        </p:nvSpPr>
        <p:spPr>
          <a:xfrm>
            <a:off x="342300" y="919600"/>
            <a:ext cx="7704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3000">
                <a:solidFill>
                  <a:srgbClr val="FD6085"/>
                </a:solidFill>
                <a:latin typeface="Poppins"/>
                <a:ea typeface="Poppins"/>
                <a:cs typeface="Poppins"/>
                <a:sym typeface="Poppins"/>
              </a:rPr>
              <a:t>OBE Approach</a:t>
            </a:r>
            <a:endParaRPr b="1" sz="3000">
              <a:solidFill>
                <a:srgbClr val="FD6085"/>
              </a:solidFill>
              <a:latin typeface="Poppins"/>
              <a:ea typeface="Poppins"/>
              <a:cs typeface="Poppins"/>
              <a:sym typeface="Poppins"/>
            </a:endParaRPr>
          </a:p>
        </p:txBody>
      </p:sp>
      <p:pic>
        <p:nvPicPr>
          <p:cNvPr id="358" name="Google Shape;358;g367c2b8f34f_0_215"/>
          <p:cNvPicPr preferRelativeResize="0"/>
          <p:nvPr/>
        </p:nvPicPr>
        <p:blipFill rotWithShape="1">
          <a:blip r:embed="rId5">
            <a:alphaModFix/>
          </a:blip>
          <a:srcRect b="0" l="0" r="0" t="0"/>
          <a:stretch/>
        </p:blipFill>
        <p:spPr>
          <a:xfrm>
            <a:off x="1307725" y="1679575"/>
            <a:ext cx="6164725" cy="3178175"/>
          </a:xfrm>
          <a:prstGeom prst="rect">
            <a:avLst/>
          </a:prstGeom>
          <a:noFill/>
          <a:ln>
            <a:noFill/>
          </a:ln>
        </p:spPr>
      </p:pic>
      <p:sp>
        <p:nvSpPr>
          <p:cNvPr id="359" name="Google Shape;359;g367c2b8f34f_0_215"/>
          <p:cNvSpPr txBox="1"/>
          <p:nvPr/>
        </p:nvSpPr>
        <p:spPr>
          <a:xfrm>
            <a:off x="5422525" y="1202000"/>
            <a:ext cx="3114600" cy="4287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1000"/>
              </a:spcAft>
              <a:buNone/>
            </a:pPr>
            <a:r>
              <a:rPr b="1" lang="en-MY" sz="2000">
                <a:highlight>
                  <a:srgbClr val="FFFF00"/>
                </a:highlight>
                <a:latin typeface="Poppins"/>
                <a:ea typeface="Poppins"/>
                <a:cs typeface="Poppins"/>
                <a:sym typeface="Poppins"/>
              </a:rPr>
              <a:t>Backward Design</a:t>
            </a:r>
            <a:endParaRPr b="1" sz="2000">
              <a:highlight>
                <a:srgbClr val="FFFF00"/>
              </a:highlight>
              <a:latin typeface="Poppins"/>
              <a:ea typeface="Poppins"/>
              <a:cs typeface="Poppins"/>
              <a:sym typeface="Poppi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4" name="Shape 364"/>
        <p:cNvGrpSpPr/>
        <p:nvPr/>
      </p:nvGrpSpPr>
      <p:grpSpPr>
        <a:xfrm>
          <a:off x="0" y="0"/>
          <a:ext cx="0" cy="0"/>
          <a:chOff x="0" y="0"/>
          <a:chExt cx="0" cy="0"/>
        </a:xfrm>
      </p:grpSpPr>
      <p:pic>
        <p:nvPicPr>
          <p:cNvPr id="365" name="Google Shape;365;g367c2b8f34f_0_22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66" name="Google Shape;366;g367c2b8f34f_0_222"/>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367" name="Google Shape;367;g367c2b8f34f_0_222"/>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368" name="Google Shape;368;g367c2b8f34f_0_222"/>
          <p:cNvSpPr txBox="1"/>
          <p:nvPr/>
        </p:nvSpPr>
        <p:spPr>
          <a:xfrm>
            <a:off x="519550" y="1014525"/>
            <a:ext cx="8377200" cy="106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2100">
                <a:solidFill>
                  <a:srgbClr val="FD6085"/>
                </a:solidFill>
                <a:latin typeface="Poppins"/>
                <a:ea typeface="Poppins"/>
                <a:cs typeface="Poppins"/>
                <a:sym typeface="Poppins"/>
              </a:rPr>
              <a:t>OBE : Well designed and constructively aligned curriculum</a:t>
            </a:r>
            <a:endParaRPr b="1" sz="2100">
              <a:solidFill>
                <a:srgbClr val="FD6085"/>
              </a:solidFill>
              <a:latin typeface="Poppins"/>
              <a:ea typeface="Poppins"/>
              <a:cs typeface="Poppins"/>
              <a:sym typeface="Poppins"/>
            </a:endParaRPr>
          </a:p>
        </p:txBody>
      </p:sp>
      <p:pic>
        <p:nvPicPr>
          <p:cNvPr id="369" name="Google Shape;369;g367c2b8f34f_0_222"/>
          <p:cNvPicPr preferRelativeResize="0"/>
          <p:nvPr/>
        </p:nvPicPr>
        <p:blipFill rotWithShape="1">
          <a:blip r:embed="rId5">
            <a:alphaModFix/>
          </a:blip>
          <a:srcRect b="0" l="0" r="0" t="0"/>
          <a:stretch/>
        </p:blipFill>
        <p:spPr>
          <a:xfrm>
            <a:off x="1211125" y="1653000"/>
            <a:ext cx="6994050" cy="3303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pic>
        <p:nvPicPr>
          <p:cNvPr id="83" name="Google Shape;83;g3608a75b683_0_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84" name="Google Shape;84;g3608a75b683_0_2"/>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85" name="Google Shape;85;g3608a75b683_0_2"/>
          <p:cNvSpPr txBox="1"/>
          <p:nvPr/>
        </p:nvSpPr>
        <p:spPr>
          <a:xfrm>
            <a:off x="270325" y="1058650"/>
            <a:ext cx="8627700" cy="27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MY" sz="5000">
                <a:solidFill>
                  <a:srgbClr val="043980"/>
                </a:solidFill>
                <a:latin typeface="Poppins"/>
                <a:ea typeface="Poppins"/>
                <a:cs typeface="Poppins"/>
                <a:sym typeface="Poppins"/>
              </a:rPr>
              <a:t>Introduction to OBE</a:t>
            </a:r>
            <a:endParaRPr b="1" sz="5000">
              <a:solidFill>
                <a:srgbClr val="043980"/>
              </a:solidFill>
              <a:latin typeface="Poppins"/>
              <a:ea typeface="Poppins"/>
              <a:cs typeface="Poppins"/>
              <a:sym typeface="Poppins"/>
            </a:endParaRPr>
          </a:p>
          <a:p>
            <a:pPr indent="0" lvl="0" marL="0" rtl="0" algn="l">
              <a:spcBef>
                <a:spcPts val="0"/>
              </a:spcBef>
              <a:spcAft>
                <a:spcPts val="0"/>
              </a:spcAft>
              <a:buNone/>
            </a:pPr>
            <a:r>
              <a:t/>
            </a:r>
            <a:endParaRPr sz="2000">
              <a:solidFill>
                <a:srgbClr val="043980"/>
              </a:solidFill>
              <a:latin typeface="Fredoka"/>
              <a:ea typeface="Fredoka"/>
              <a:cs typeface="Fredoka"/>
              <a:sym typeface="Fredok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4" name="Shape 374"/>
        <p:cNvGrpSpPr/>
        <p:nvPr/>
      </p:nvGrpSpPr>
      <p:grpSpPr>
        <a:xfrm>
          <a:off x="0" y="0"/>
          <a:ext cx="0" cy="0"/>
          <a:chOff x="0" y="0"/>
          <a:chExt cx="0" cy="0"/>
        </a:xfrm>
      </p:grpSpPr>
      <p:pic>
        <p:nvPicPr>
          <p:cNvPr id="375" name="Google Shape;375;g367c2b8f34f_0_22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76" name="Google Shape;376;g367c2b8f34f_0_229"/>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377" name="Google Shape;377;g367c2b8f34f_0_229"/>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378" name="Google Shape;378;g367c2b8f34f_0_229"/>
          <p:cNvSpPr txBox="1"/>
          <p:nvPr/>
        </p:nvSpPr>
        <p:spPr>
          <a:xfrm>
            <a:off x="494700" y="843400"/>
            <a:ext cx="7704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3000">
                <a:solidFill>
                  <a:srgbClr val="FD6085"/>
                </a:solidFill>
                <a:latin typeface="Poppins"/>
                <a:ea typeface="Poppins"/>
                <a:cs typeface="Poppins"/>
                <a:sym typeface="Poppins"/>
              </a:rPr>
              <a:t>OBE addresses the following:</a:t>
            </a:r>
            <a:endParaRPr b="1" sz="3000">
              <a:solidFill>
                <a:srgbClr val="FD6085"/>
              </a:solidFill>
              <a:latin typeface="Poppins"/>
              <a:ea typeface="Poppins"/>
              <a:cs typeface="Poppins"/>
              <a:sym typeface="Poppins"/>
            </a:endParaRPr>
          </a:p>
        </p:txBody>
      </p:sp>
      <p:sp>
        <p:nvSpPr>
          <p:cNvPr id="379" name="Google Shape;379;g367c2b8f34f_0_229"/>
          <p:cNvSpPr txBox="1"/>
          <p:nvPr/>
        </p:nvSpPr>
        <p:spPr>
          <a:xfrm>
            <a:off x="450475" y="1488950"/>
            <a:ext cx="8639100" cy="3433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Arial"/>
              <a:buChar char="●"/>
            </a:pPr>
            <a:r>
              <a:rPr b="1" lang="en-MY" sz="1800">
                <a:solidFill>
                  <a:srgbClr val="FF0000"/>
                </a:solidFill>
                <a:latin typeface="Poppins"/>
                <a:ea typeface="Poppins"/>
                <a:cs typeface="Poppins"/>
                <a:sym typeface="Poppins"/>
              </a:rPr>
              <a:t>What</a:t>
            </a:r>
            <a:r>
              <a:rPr lang="en-MY" sz="1800">
                <a:latin typeface="Poppins"/>
                <a:ea typeface="Poppins"/>
                <a:cs typeface="Poppins"/>
                <a:sym typeface="Poppins"/>
              </a:rPr>
              <a:t> do we want the students to have or be able to do?</a:t>
            </a:r>
            <a:endParaRPr sz="1800">
              <a:latin typeface="Poppins"/>
              <a:ea typeface="Poppins"/>
              <a:cs typeface="Poppins"/>
              <a:sym typeface="Poppins"/>
            </a:endParaRPr>
          </a:p>
          <a:p>
            <a:pPr indent="0" lvl="0" marL="914400" rtl="0" algn="l">
              <a:spcBef>
                <a:spcPts val="1000"/>
              </a:spcBef>
              <a:spcAft>
                <a:spcPts val="0"/>
              </a:spcAft>
              <a:buNone/>
            </a:pPr>
            <a:r>
              <a:t/>
            </a:r>
            <a:endParaRPr sz="1800">
              <a:latin typeface="Poppins"/>
              <a:ea typeface="Poppins"/>
              <a:cs typeface="Poppins"/>
              <a:sym typeface="Poppins"/>
            </a:endParaRPr>
          </a:p>
          <a:p>
            <a:pPr indent="-342900" lvl="0" marL="457200" rtl="0" algn="l">
              <a:spcBef>
                <a:spcPts val="1000"/>
              </a:spcBef>
              <a:spcAft>
                <a:spcPts val="0"/>
              </a:spcAft>
              <a:buClr>
                <a:srgbClr val="000000"/>
              </a:buClr>
              <a:buSzPts val="1800"/>
              <a:buFont typeface="Arial"/>
              <a:buChar char="●"/>
            </a:pPr>
            <a:r>
              <a:rPr b="1" lang="en-MY" sz="1800">
                <a:solidFill>
                  <a:srgbClr val="FF0000"/>
                </a:solidFill>
                <a:latin typeface="Poppins"/>
                <a:ea typeface="Poppins"/>
                <a:cs typeface="Poppins"/>
                <a:sym typeface="Poppins"/>
              </a:rPr>
              <a:t>How </a:t>
            </a:r>
            <a:r>
              <a:rPr lang="en-MY" sz="1800">
                <a:latin typeface="Poppins"/>
                <a:ea typeface="Poppins"/>
                <a:cs typeface="Poppins"/>
                <a:sym typeface="Poppins"/>
              </a:rPr>
              <a:t>can we best help students achieve it?</a:t>
            </a:r>
            <a:endParaRPr sz="1800">
              <a:latin typeface="Poppins"/>
              <a:ea typeface="Poppins"/>
              <a:cs typeface="Poppins"/>
              <a:sym typeface="Poppins"/>
            </a:endParaRPr>
          </a:p>
          <a:p>
            <a:pPr indent="0" lvl="0" marL="914400" rtl="0" algn="l">
              <a:spcBef>
                <a:spcPts val="1000"/>
              </a:spcBef>
              <a:spcAft>
                <a:spcPts val="0"/>
              </a:spcAft>
              <a:buNone/>
            </a:pPr>
            <a:r>
              <a:t/>
            </a:r>
            <a:endParaRPr sz="1800">
              <a:latin typeface="Poppins"/>
              <a:ea typeface="Poppins"/>
              <a:cs typeface="Poppins"/>
              <a:sym typeface="Poppins"/>
            </a:endParaRPr>
          </a:p>
          <a:p>
            <a:pPr indent="-342900" lvl="0" marL="457200" rtl="0" algn="l">
              <a:spcBef>
                <a:spcPts val="1000"/>
              </a:spcBef>
              <a:spcAft>
                <a:spcPts val="0"/>
              </a:spcAft>
              <a:buClr>
                <a:srgbClr val="000000"/>
              </a:buClr>
              <a:buSzPts val="1800"/>
              <a:buFont typeface="Arial"/>
              <a:buChar char="●"/>
            </a:pPr>
            <a:r>
              <a:rPr b="1" lang="en-MY" sz="1800">
                <a:solidFill>
                  <a:srgbClr val="FF0000"/>
                </a:solidFill>
                <a:latin typeface="Poppins"/>
                <a:ea typeface="Poppins"/>
                <a:cs typeface="Poppins"/>
                <a:sym typeface="Poppins"/>
              </a:rPr>
              <a:t>How</a:t>
            </a:r>
            <a:r>
              <a:rPr lang="en-MY" sz="1800">
                <a:latin typeface="Poppins"/>
                <a:ea typeface="Poppins"/>
                <a:cs typeface="Poppins"/>
                <a:sym typeface="Poppins"/>
              </a:rPr>
              <a:t> will we know whether the students have achieved it?</a:t>
            </a:r>
            <a:endParaRPr sz="1800">
              <a:latin typeface="Poppins"/>
              <a:ea typeface="Poppins"/>
              <a:cs typeface="Poppins"/>
              <a:sym typeface="Poppins"/>
            </a:endParaRPr>
          </a:p>
          <a:p>
            <a:pPr indent="0" lvl="0" marL="914400" rtl="0" algn="l">
              <a:spcBef>
                <a:spcPts val="1000"/>
              </a:spcBef>
              <a:spcAft>
                <a:spcPts val="0"/>
              </a:spcAft>
              <a:buNone/>
            </a:pPr>
            <a:r>
              <a:t/>
            </a:r>
            <a:endParaRPr sz="1800">
              <a:latin typeface="Poppins"/>
              <a:ea typeface="Poppins"/>
              <a:cs typeface="Poppins"/>
              <a:sym typeface="Poppins"/>
            </a:endParaRPr>
          </a:p>
          <a:p>
            <a:pPr indent="-342900" lvl="0" marL="457200" rtl="0" algn="l">
              <a:spcBef>
                <a:spcPts val="1000"/>
              </a:spcBef>
              <a:spcAft>
                <a:spcPts val="0"/>
              </a:spcAft>
              <a:buClr>
                <a:srgbClr val="000000"/>
              </a:buClr>
              <a:buSzPts val="1800"/>
              <a:buFont typeface="Arial"/>
              <a:buChar char="●"/>
            </a:pPr>
            <a:r>
              <a:rPr b="1" lang="en-MY" sz="1800">
                <a:solidFill>
                  <a:srgbClr val="FF0000"/>
                </a:solidFill>
                <a:latin typeface="Poppins"/>
                <a:ea typeface="Poppins"/>
                <a:cs typeface="Poppins"/>
                <a:sym typeface="Poppins"/>
              </a:rPr>
              <a:t>How</a:t>
            </a:r>
            <a:r>
              <a:rPr lang="en-MY" sz="1800">
                <a:latin typeface="Poppins"/>
                <a:ea typeface="Poppins"/>
                <a:cs typeface="Poppins"/>
                <a:sym typeface="Poppins"/>
              </a:rPr>
              <a:t> do we close the loop for further improvement?</a:t>
            </a:r>
            <a:endParaRPr sz="1800">
              <a:latin typeface="Poppins"/>
              <a:ea typeface="Poppins"/>
              <a:cs typeface="Poppins"/>
              <a:sym typeface="Poppins"/>
            </a:endParaRPr>
          </a:p>
          <a:p>
            <a:pPr indent="0" lvl="0" marL="457200" rtl="0" algn="l">
              <a:spcBef>
                <a:spcPts val="1000"/>
              </a:spcBef>
              <a:spcAft>
                <a:spcPts val="1000"/>
              </a:spcAft>
              <a:buNone/>
            </a:pPr>
            <a:r>
              <a:t/>
            </a:r>
            <a:endParaRPr sz="1800">
              <a:latin typeface="Poppins"/>
              <a:ea typeface="Poppins"/>
              <a:cs typeface="Poppins"/>
              <a:sym typeface="Poppins"/>
            </a:endParaRPr>
          </a:p>
        </p:txBody>
      </p:sp>
      <p:sp>
        <p:nvSpPr>
          <p:cNvPr id="380" name="Google Shape;380;g367c2b8f34f_0_229"/>
          <p:cNvSpPr txBox="1"/>
          <p:nvPr/>
        </p:nvSpPr>
        <p:spPr>
          <a:xfrm>
            <a:off x="1004650" y="1917100"/>
            <a:ext cx="4784400" cy="313500"/>
          </a:xfrm>
          <a:prstGeom prst="rect">
            <a:avLst/>
          </a:prstGeom>
          <a:solidFill>
            <a:srgbClr val="FFF2CC"/>
          </a:solidFill>
          <a:ln cap="flat" cmpd="sng" w="19050">
            <a:solidFill>
              <a:srgbClr val="000000"/>
            </a:solidFill>
            <a:prstDash val="solid"/>
            <a:round/>
            <a:headEnd len="sm" w="sm" type="none"/>
            <a:tailEnd len="sm" w="sm" type="none"/>
          </a:ln>
        </p:spPr>
        <p:txBody>
          <a:bodyPr anchorCtr="0" anchor="t" bIns="18000" lIns="91425" spcFirstLastPara="1" rIns="91425" wrap="square" tIns="18000">
            <a:spAutoFit/>
          </a:bodyPr>
          <a:lstStyle/>
          <a:p>
            <a:pPr indent="0" lvl="0" marL="0" marR="0" rtl="0" algn="l">
              <a:lnSpc>
                <a:spcPct val="100000"/>
              </a:lnSpc>
              <a:spcBef>
                <a:spcPts val="0"/>
              </a:spcBef>
              <a:spcAft>
                <a:spcPts val="1000"/>
              </a:spcAft>
              <a:buClr>
                <a:srgbClr val="000000"/>
              </a:buClr>
              <a:buSzPts val="1800"/>
              <a:buFont typeface="Arial"/>
              <a:buNone/>
            </a:pPr>
            <a:r>
              <a:rPr b="0" i="0" lang="en-MY" sz="1800" u="none" cap="none" strike="noStrike">
                <a:solidFill>
                  <a:srgbClr val="000000"/>
                </a:solidFill>
                <a:latin typeface="Arial"/>
                <a:ea typeface="Arial"/>
                <a:cs typeface="Arial"/>
                <a:sym typeface="Arial"/>
              </a:rPr>
              <a:t>Knowledge, Skills, Attitude</a:t>
            </a:r>
            <a:endParaRPr b="0" i="0" sz="1400" u="none" cap="none" strike="noStrike">
              <a:solidFill>
                <a:srgbClr val="000000"/>
              </a:solidFill>
              <a:latin typeface="Arial"/>
              <a:ea typeface="Arial"/>
              <a:cs typeface="Arial"/>
              <a:sym typeface="Arial"/>
            </a:endParaRPr>
          </a:p>
        </p:txBody>
      </p:sp>
      <p:sp>
        <p:nvSpPr>
          <p:cNvPr id="381" name="Google Shape;381;g367c2b8f34f_0_229"/>
          <p:cNvSpPr txBox="1"/>
          <p:nvPr/>
        </p:nvSpPr>
        <p:spPr>
          <a:xfrm>
            <a:off x="1004650" y="2715913"/>
            <a:ext cx="4784400" cy="313500"/>
          </a:xfrm>
          <a:prstGeom prst="rect">
            <a:avLst/>
          </a:prstGeom>
          <a:solidFill>
            <a:srgbClr val="FFF2CC"/>
          </a:solidFill>
          <a:ln cap="flat" cmpd="sng" w="19050">
            <a:solidFill>
              <a:srgbClr val="000000"/>
            </a:solidFill>
            <a:prstDash val="solid"/>
            <a:round/>
            <a:headEnd len="sm" w="sm" type="none"/>
            <a:tailEnd len="sm" w="sm" type="none"/>
          </a:ln>
        </p:spPr>
        <p:txBody>
          <a:bodyPr anchorCtr="0" anchor="t" bIns="18000" lIns="91425" spcFirstLastPara="1" rIns="91425" wrap="square" tIns="18000">
            <a:spAutoFit/>
          </a:bodyPr>
          <a:lstStyle/>
          <a:p>
            <a:pPr indent="0" lvl="0" marL="0" marR="0" rtl="0" algn="l">
              <a:lnSpc>
                <a:spcPct val="100000"/>
              </a:lnSpc>
              <a:spcBef>
                <a:spcPts val="0"/>
              </a:spcBef>
              <a:spcAft>
                <a:spcPts val="1000"/>
              </a:spcAft>
              <a:buClr>
                <a:srgbClr val="000000"/>
              </a:buClr>
              <a:buSzPts val="1800"/>
              <a:buFont typeface="Arial"/>
              <a:buNone/>
            </a:pPr>
            <a:r>
              <a:rPr b="0" i="0" lang="en-MY" sz="1800" u="none" cap="none" strike="noStrike">
                <a:solidFill>
                  <a:srgbClr val="000000"/>
                </a:solidFill>
                <a:latin typeface="Arial"/>
                <a:ea typeface="Arial"/>
                <a:cs typeface="Arial"/>
                <a:sym typeface="Arial"/>
              </a:rPr>
              <a:t>Teaching &amp; learning (student-centred)</a:t>
            </a:r>
            <a:endParaRPr b="0" i="0" sz="1400" u="none" cap="none" strike="noStrike">
              <a:solidFill>
                <a:srgbClr val="000000"/>
              </a:solidFill>
              <a:latin typeface="Arial"/>
              <a:ea typeface="Arial"/>
              <a:cs typeface="Arial"/>
              <a:sym typeface="Arial"/>
            </a:endParaRPr>
          </a:p>
        </p:txBody>
      </p:sp>
      <p:sp>
        <p:nvSpPr>
          <p:cNvPr id="382" name="Google Shape;382;g367c2b8f34f_0_229"/>
          <p:cNvSpPr txBox="1"/>
          <p:nvPr/>
        </p:nvSpPr>
        <p:spPr>
          <a:xfrm>
            <a:off x="1004650" y="3481088"/>
            <a:ext cx="4784400" cy="313500"/>
          </a:xfrm>
          <a:prstGeom prst="rect">
            <a:avLst/>
          </a:prstGeom>
          <a:solidFill>
            <a:srgbClr val="FFF2CC"/>
          </a:solidFill>
          <a:ln cap="flat" cmpd="sng" w="19050">
            <a:solidFill>
              <a:srgbClr val="000000"/>
            </a:solidFill>
            <a:prstDash val="solid"/>
            <a:round/>
            <a:headEnd len="sm" w="sm" type="none"/>
            <a:tailEnd len="sm" w="sm" type="none"/>
          </a:ln>
        </p:spPr>
        <p:txBody>
          <a:bodyPr anchorCtr="0" anchor="t" bIns="18000" lIns="91425" spcFirstLastPara="1" rIns="91425" wrap="square" tIns="18000">
            <a:spAutoFit/>
          </a:bodyPr>
          <a:lstStyle/>
          <a:p>
            <a:pPr indent="0" lvl="0" marL="0" marR="0" rtl="0" algn="l">
              <a:lnSpc>
                <a:spcPct val="100000"/>
              </a:lnSpc>
              <a:spcBef>
                <a:spcPts val="0"/>
              </a:spcBef>
              <a:spcAft>
                <a:spcPts val="1000"/>
              </a:spcAft>
              <a:buClr>
                <a:srgbClr val="000000"/>
              </a:buClr>
              <a:buSzPts val="1800"/>
              <a:buFont typeface="Arial"/>
              <a:buNone/>
            </a:pPr>
            <a:r>
              <a:rPr b="0" i="0" lang="en-MY" sz="1800" u="none" cap="none" strike="noStrike">
                <a:solidFill>
                  <a:srgbClr val="000000"/>
                </a:solidFill>
                <a:latin typeface="Arial"/>
                <a:ea typeface="Arial"/>
                <a:cs typeface="Arial"/>
                <a:sym typeface="Arial"/>
              </a:rPr>
              <a:t>Assessment</a:t>
            </a:r>
            <a:endParaRPr b="0" i="0" sz="1400" u="none" cap="none" strike="noStrike">
              <a:solidFill>
                <a:srgbClr val="000000"/>
              </a:solidFill>
              <a:latin typeface="Arial"/>
              <a:ea typeface="Arial"/>
              <a:cs typeface="Arial"/>
              <a:sym typeface="Arial"/>
            </a:endParaRPr>
          </a:p>
        </p:txBody>
      </p:sp>
      <p:sp>
        <p:nvSpPr>
          <p:cNvPr id="383" name="Google Shape;383;g367c2b8f34f_0_229"/>
          <p:cNvSpPr txBox="1"/>
          <p:nvPr/>
        </p:nvSpPr>
        <p:spPr>
          <a:xfrm>
            <a:off x="1004650" y="4329250"/>
            <a:ext cx="4784400" cy="313500"/>
          </a:xfrm>
          <a:prstGeom prst="rect">
            <a:avLst/>
          </a:prstGeom>
          <a:solidFill>
            <a:srgbClr val="FFF2CC"/>
          </a:solidFill>
          <a:ln cap="flat" cmpd="sng" w="19050">
            <a:solidFill>
              <a:srgbClr val="000000"/>
            </a:solidFill>
            <a:prstDash val="solid"/>
            <a:round/>
            <a:headEnd len="sm" w="sm" type="none"/>
            <a:tailEnd len="sm" w="sm" type="none"/>
          </a:ln>
        </p:spPr>
        <p:txBody>
          <a:bodyPr anchorCtr="0" anchor="t" bIns="18000" lIns="91425" spcFirstLastPara="1" rIns="91425" wrap="square" tIns="18000">
            <a:spAutoFit/>
          </a:bodyPr>
          <a:lstStyle/>
          <a:p>
            <a:pPr indent="0" lvl="0" marL="0" marR="0" rtl="0" algn="l">
              <a:lnSpc>
                <a:spcPct val="100000"/>
              </a:lnSpc>
              <a:spcBef>
                <a:spcPts val="0"/>
              </a:spcBef>
              <a:spcAft>
                <a:spcPts val="1000"/>
              </a:spcAft>
              <a:buClr>
                <a:srgbClr val="000000"/>
              </a:buClr>
              <a:buSzPts val="1800"/>
              <a:buFont typeface="Arial"/>
              <a:buNone/>
            </a:pPr>
            <a:r>
              <a:rPr b="0" i="0" lang="en-MY" sz="1800" u="none" cap="none" strike="noStrike">
                <a:solidFill>
                  <a:srgbClr val="000000"/>
                </a:solidFill>
                <a:latin typeface="Arial"/>
                <a:ea typeface="Arial"/>
                <a:cs typeface="Arial"/>
                <a:sym typeface="Arial"/>
              </a:rPr>
              <a:t>Continuous Quality Improvement (CQI)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8" name="Shape 388"/>
        <p:cNvGrpSpPr/>
        <p:nvPr/>
      </p:nvGrpSpPr>
      <p:grpSpPr>
        <a:xfrm>
          <a:off x="0" y="0"/>
          <a:ext cx="0" cy="0"/>
          <a:chOff x="0" y="0"/>
          <a:chExt cx="0" cy="0"/>
        </a:xfrm>
      </p:grpSpPr>
      <p:pic>
        <p:nvPicPr>
          <p:cNvPr id="389" name="Google Shape;389;g367c2b8f34f_0_24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390" name="Google Shape;390;g367c2b8f34f_0_247"/>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391" name="Google Shape;391;g367c2b8f34f_0_247"/>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392" name="Google Shape;392;g367c2b8f34f_0_247"/>
          <p:cNvSpPr txBox="1"/>
          <p:nvPr/>
        </p:nvSpPr>
        <p:spPr>
          <a:xfrm>
            <a:off x="494700" y="995800"/>
            <a:ext cx="7704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3000">
                <a:solidFill>
                  <a:srgbClr val="FD6085"/>
                </a:solidFill>
                <a:latin typeface="Poppins"/>
                <a:ea typeface="Poppins"/>
                <a:cs typeface="Poppins"/>
                <a:sym typeface="Poppins"/>
              </a:rPr>
              <a:t>OBE Process</a:t>
            </a:r>
            <a:endParaRPr b="1" sz="3000">
              <a:solidFill>
                <a:srgbClr val="FD6085"/>
              </a:solidFill>
              <a:latin typeface="Poppins"/>
              <a:ea typeface="Poppins"/>
              <a:cs typeface="Poppins"/>
              <a:sym typeface="Poppins"/>
            </a:endParaRPr>
          </a:p>
        </p:txBody>
      </p:sp>
      <p:grpSp>
        <p:nvGrpSpPr>
          <p:cNvPr id="393" name="Google Shape;393;g367c2b8f34f_0_247"/>
          <p:cNvGrpSpPr/>
          <p:nvPr/>
        </p:nvGrpSpPr>
        <p:grpSpPr>
          <a:xfrm>
            <a:off x="829110" y="1983984"/>
            <a:ext cx="7939384" cy="1632745"/>
            <a:chOff x="238125" y="2506075"/>
            <a:chExt cx="5747346" cy="673075"/>
          </a:xfrm>
        </p:grpSpPr>
        <p:sp>
          <p:nvSpPr>
            <p:cNvPr id="394" name="Google Shape;394;g367c2b8f34f_0_247"/>
            <p:cNvSpPr/>
            <p:nvPr/>
          </p:nvSpPr>
          <p:spPr>
            <a:xfrm>
              <a:off x="238125" y="2506075"/>
              <a:ext cx="1643150" cy="673075"/>
            </a:xfrm>
            <a:custGeom>
              <a:rect b="b" l="l" r="r" t="t"/>
              <a:pathLst>
                <a:path extrusionOk="0" h="26923" w="65726">
                  <a:moveTo>
                    <a:pt x="0" y="0"/>
                  </a:moveTo>
                  <a:lnTo>
                    <a:pt x="10782" y="13477"/>
                  </a:lnTo>
                  <a:lnTo>
                    <a:pt x="0" y="26923"/>
                  </a:lnTo>
                  <a:lnTo>
                    <a:pt x="54943" y="26923"/>
                  </a:lnTo>
                  <a:lnTo>
                    <a:pt x="65725" y="13477"/>
                  </a:lnTo>
                  <a:lnTo>
                    <a:pt x="54943" y="0"/>
                  </a:lnTo>
                  <a:close/>
                </a:path>
              </a:pathLst>
            </a:cu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g367c2b8f34f_0_247"/>
            <p:cNvSpPr/>
            <p:nvPr/>
          </p:nvSpPr>
          <p:spPr>
            <a:xfrm>
              <a:off x="1606190"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EAD1DC"/>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g367c2b8f34f_0_247"/>
            <p:cNvSpPr/>
            <p:nvPr/>
          </p:nvSpPr>
          <p:spPr>
            <a:xfrm>
              <a:off x="2973481" y="2506075"/>
              <a:ext cx="1643925" cy="673075"/>
            </a:xfrm>
            <a:custGeom>
              <a:rect b="b" l="l" r="r" t="t"/>
              <a:pathLst>
                <a:path extrusionOk="0" h="26923" w="65757">
                  <a:moveTo>
                    <a:pt x="0" y="0"/>
                  </a:moveTo>
                  <a:lnTo>
                    <a:pt x="10782" y="13477"/>
                  </a:lnTo>
                  <a:lnTo>
                    <a:pt x="0" y="26923"/>
                  </a:lnTo>
                  <a:lnTo>
                    <a:pt x="54975" y="26923"/>
                  </a:lnTo>
                  <a:lnTo>
                    <a:pt x="65757" y="13477"/>
                  </a:lnTo>
                  <a:lnTo>
                    <a:pt x="54975" y="0"/>
                  </a:lnTo>
                  <a:close/>
                </a:path>
              </a:pathLst>
            </a:custGeom>
            <a:solidFill>
              <a:srgbClr val="EA9999"/>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g367c2b8f34f_0_247"/>
            <p:cNvSpPr/>
            <p:nvPr/>
          </p:nvSpPr>
          <p:spPr>
            <a:xfrm>
              <a:off x="4342321" y="2506075"/>
              <a:ext cx="1643150" cy="673075"/>
            </a:xfrm>
            <a:custGeom>
              <a:rect b="b" l="l" r="r" t="t"/>
              <a:pathLst>
                <a:path extrusionOk="0" h="26923" w="65726">
                  <a:moveTo>
                    <a:pt x="1" y="0"/>
                  </a:moveTo>
                  <a:lnTo>
                    <a:pt x="10751" y="13477"/>
                  </a:lnTo>
                  <a:lnTo>
                    <a:pt x="1" y="26923"/>
                  </a:lnTo>
                  <a:lnTo>
                    <a:pt x="54944" y="26923"/>
                  </a:lnTo>
                  <a:lnTo>
                    <a:pt x="65726" y="13477"/>
                  </a:lnTo>
                  <a:lnTo>
                    <a:pt x="54944" y="0"/>
                  </a:lnTo>
                  <a:close/>
                </a:path>
              </a:pathLst>
            </a:custGeom>
            <a:solidFill>
              <a:srgbClr val="D9EAD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8" name="Google Shape;398;g367c2b8f34f_0_247"/>
          <p:cNvSpPr txBox="1"/>
          <p:nvPr/>
        </p:nvSpPr>
        <p:spPr>
          <a:xfrm>
            <a:off x="1203975" y="2263950"/>
            <a:ext cx="1498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MY" sz="1800" u="none" cap="none" strike="noStrike">
                <a:solidFill>
                  <a:srgbClr val="000000"/>
                </a:solidFill>
                <a:latin typeface="Arial"/>
                <a:ea typeface="Arial"/>
                <a:cs typeface="Arial"/>
                <a:sym typeface="Arial"/>
              </a:rPr>
              <a:t>Desired Outcomes</a:t>
            </a:r>
            <a:endParaRPr b="1" i="0" sz="1800" u="none" cap="none" strike="noStrike">
              <a:solidFill>
                <a:srgbClr val="000000"/>
              </a:solidFill>
              <a:latin typeface="Arial"/>
              <a:ea typeface="Arial"/>
              <a:cs typeface="Arial"/>
              <a:sym typeface="Arial"/>
            </a:endParaRPr>
          </a:p>
        </p:txBody>
      </p:sp>
      <p:sp>
        <p:nvSpPr>
          <p:cNvPr id="399" name="Google Shape;399;g367c2b8f34f_0_247"/>
          <p:cNvSpPr txBox="1"/>
          <p:nvPr/>
        </p:nvSpPr>
        <p:spPr>
          <a:xfrm>
            <a:off x="3141725" y="2263950"/>
            <a:ext cx="1498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MY" sz="1800" u="none" cap="none" strike="noStrike">
                <a:solidFill>
                  <a:srgbClr val="000000"/>
                </a:solidFill>
                <a:latin typeface="Arial"/>
                <a:ea typeface="Arial"/>
                <a:cs typeface="Arial"/>
                <a:sym typeface="Arial"/>
              </a:rPr>
              <a:t>Curriculum Designs</a:t>
            </a:r>
            <a:endParaRPr b="1" i="0" sz="1800" u="none" cap="none" strike="noStrike">
              <a:solidFill>
                <a:srgbClr val="000000"/>
              </a:solidFill>
              <a:latin typeface="Arial"/>
              <a:ea typeface="Arial"/>
              <a:cs typeface="Arial"/>
              <a:sym typeface="Arial"/>
            </a:endParaRPr>
          </a:p>
        </p:txBody>
      </p:sp>
      <p:sp>
        <p:nvSpPr>
          <p:cNvPr id="400" name="Google Shape;400;g367c2b8f34f_0_247"/>
          <p:cNvSpPr txBox="1"/>
          <p:nvPr/>
        </p:nvSpPr>
        <p:spPr>
          <a:xfrm>
            <a:off x="4888200" y="2263950"/>
            <a:ext cx="1767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MY" sz="1800" u="none" cap="none" strike="noStrike">
                <a:solidFill>
                  <a:srgbClr val="000000"/>
                </a:solidFill>
                <a:latin typeface="Arial"/>
                <a:ea typeface="Arial"/>
                <a:cs typeface="Arial"/>
                <a:sym typeface="Arial"/>
              </a:rPr>
              <a:t>Assessments</a:t>
            </a:r>
            <a:endParaRPr b="1" i="0" sz="1800" u="none" cap="none" strike="noStrike">
              <a:solidFill>
                <a:srgbClr val="000000"/>
              </a:solidFill>
              <a:latin typeface="Arial"/>
              <a:ea typeface="Arial"/>
              <a:cs typeface="Arial"/>
              <a:sym typeface="Arial"/>
            </a:endParaRPr>
          </a:p>
        </p:txBody>
      </p:sp>
      <p:sp>
        <p:nvSpPr>
          <p:cNvPr id="401" name="Google Shape;401;g367c2b8f34f_0_247"/>
          <p:cNvSpPr txBox="1"/>
          <p:nvPr/>
        </p:nvSpPr>
        <p:spPr>
          <a:xfrm>
            <a:off x="6962850" y="2292450"/>
            <a:ext cx="17109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MY" sz="1800" u="none" cap="none" strike="noStrike">
                <a:solidFill>
                  <a:srgbClr val="000000"/>
                </a:solidFill>
                <a:latin typeface="Arial"/>
                <a:ea typeface="Arial"/>
                <a:cs typeface="Arial"/>
                <a:sym typeface="Arial"/>
              </a:rPr>
              <a:t>Continual Quality Improvement</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6" name="Shape 406"/>
        <p:cNvGrpSpPr/>
        <p:nvPr/>
      </p:nvGrpSpPr>
      <p:grpSpPr>
        <a:xfrm>
          <a:off x="0" y="0"/>
          <a:ext cx="0" cy="0"/>
          <a:chOff x="0" y="0"/>
          <a:chExt cx="0" cy="0"/>
        </a:xfrm>
      </p:grpSpPr>
      <p:pic>
        <p:nvPicPr>
          <p:cNvPr id="407" name="Google Shape;407;g367c2b8f34f_0_254"/>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408" name="Google Shape;408;g367c2b8f34f_0_254"/>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409" name="Google Shape;409;g367c2b8f34f_0_254"/>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410" name="Google Shape;410;g367c2b8f34f_0_254"/>
          <p:cNvSpPr txBox="1"/>
          <p:nvPr/>
        </p:nvSpPr>
        <p:spPr>
          <a:xfrm>
            <a:off x="803750" y="2041575"/>
            <a:ext cx="7620000" cy="159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MY" sz="5000">
                <a:solidFill>
                  <a:srgbClr val="043980"/>
                </a:solidFill>
                <a:latin typeface="Poppins"/>
                <a:ea typeface="Poppins"/>
                <a:cs typeface="Poppins"/>
                <a:sym typeface="Poppins"/>
              </a:rPr>
              <a:t>PDCA Cycle in OBE</a:t>
            </a:r>
            <a:endParaRPr b="1" sz="5000">
              <a:solidFill>
                <a:srgbClr val="FD6085"/>
              </a:solidFill>
              <a:latin typeface="Poppins"/>
              <a:ea typeface="Poppins"/>
              <a:cs typeface="Poppins"/>
              <a:sym typeface="Poppins"/>
            </a:endParaRPr>
          </a:p>
        </p:txBody>
      </p:sp>
      <p:sp>
        <p:nvSpPr>
          <p:cNvPr id="411" name="Google Shape;411;g367c2b8f34f_0_254"/>
          <p:cNvSpPr txBox="1"/>
          <p:nvPr/>
        </p:nvSpPr>
        <p:spPr>
          <a:xfrm>
            <a:off x="803750" y="1116700"/>
            <a:ext cx="1377900" cy="1006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MY" sz="6000">
                <a:solidFill>
                  <a:srgbClr val="FD6085"/>
                </a:solidFill>
                <a:latin typeface="Poppins"/>
                <a:ea typeface="Poppins"/>
                <a:cs typeface="Poppins"/>
                <a:sym typeface="Poppins"/>
              </a:rPr>
              <a:t>2.2</a:t>
            </a:r>
            <a:endParaRPr b="1" sz="6000">
              <a:solidFill>
                <a:srgbClr val="FD6085"/>
              </a:solidFill>
              <a:latin typeface="Poppins"/>
              <a:ea typeface="Poppins"/>
              <a:cs typeface="Poppins"/>
              <a:sym typeface="Poppi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6" name="Shape 416"/>
        <p:cNvGrpSpPr/>
        <p:nvPr/>
      </p:nvGrpSpPr>
      <p:grpSpPr>
        <a:xfrm>
          <a:off x="0" y="0"/>
          <a:ext cx="0" cy="0"/>
          <a:chOff x="0" y="0"/>
          <a:chExt cx="0" cy="0"/>
        </a:xfrm>
      </p:grpSpPr>
      <p:pic>
        <p:nvPicPr>
          <p:cNvPr id="417" name="Google Shape;417;g367c2b8f34f_0_261"/>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418" name="Google Shape;418;g367c2b8f34f_0_261"/>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419" name="Google Shape;419;g367c2b8f34f_0_261"/>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420" name="Google Shape;420;g367c2b8f34f_0_261"/>
          <p:cNvSpPr txBox="1"/>
          <p:nvPr/>
        </p:nvSpPr>
        <p:spPr>
          <a:xfrm>
            <a:off x="494700" y="919600"/>
            <a:ext cx="7704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3000">
                <a:solidFill>
                  <a:srgbClr val="FD6085"/>
                </a:solidFill>
                <a:latin typeface="Poppins"/>
                <a:ea typeface="Poppins"/>
                <a:cs typeface="Poppins"/>
                <a:sym typeface="Poppins"/>
              </a:rPr>
              <a:t>PDCA Cycle</a:t>
            </a:r>
            <a:endParaRPr b="1" sz="3000">
              <a:solidFill>
                <a:srgbClr val="FD6085"/>
              </a:solidFill>
              <a:latin typeface="Poppins"/>
              <a:ea typeface="Poppins"/>
              <a:cs typeface="Poppins"/>
              <a:sym typeface="Poppins"/>
            </a:endParaRPr>
          </a:p>
        </p:txBody>
      </p:sp>
      <p:sp>
        <p:nvSpPr>
          <p:cNvPr id="421" name="Google Shape;421;g367c2b8f34f_0_261"/>
          <p:cNvSpPr txBox="1"/>
          <p:nvPr/>
        </p:nvSpPr>
        <p:spPr>
          <a:xfrm>
            <a:off x="450475" y="1565150"/>
            <a:ext cx="5146200" cy="3433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Arial"/>
              <a:buChar char="●"/>
            </a:pPr>
            <a:r>
              <a:rPr lang="en-MY" sz="1800">
                <a:latin typeface="Poppins"/>
                <a:ea typeface="Poppins"/>
                <a:cs typeface="Poppins"/>
                <a:sym typeface="Poppins"/>
              </a:rPr>
              <a:t>The Plan-Do-Check-Act cycle, a</a:t>
            </a:r>
            <a:r>
              <a:rPr lang="en-MY" sz="1800">
                <a:highlight>
                  <a:srgbClr val="FFFFFF"/>
                </a:highlight>
                <a:latin typeface="Poppins"/>
                <a:ea typeface="Poppins"/>
                <a:cs typeface="Poppins"/>
                <a:sym typeface="Poppins"/>
              </a:rPr>
              <a:t>lso known as PDSA, the "</a:t>
            </a:r>
            <a:r>
              <a:rPr b="1" lang="en-MY" sz="1800">
                <a:highlight>
                  <a:srgbClr val="FFFFFF"/>
                </a:highlight>
                <a:latin typeface="Poppins"/>
                <a:ea typeface="Poppins"/>
                <a:cs typeface="Poppins"/>
                <a:sym typeface="Poppins"/>
              </a:rPr>
              <a:t>Deming Wheel</a:t>
            </a:r>
            <a:r>
              <a:rPr lang="en-MY" sz="1800">
                <a:highlight>
                  <a:srgbClr val="FFFFFF"/>
                </a:highlight>
                <a:latin typeface="Poppins"/>
                <a:ea typeface="Poppins"/>
                <a:cs typeface="Poppins"/>
                <a:sym typeface="Poppins"/>
              </a:rPr>
              <a:t>," and "</a:t>
            </a:r>
            <a:r>
              <a:rPr b="1" lang="en-MY" sz="1800">
                <a:highlight>
                  <a:srgbClr val="FFFFFF"/>
                </a:highlight>
                <a:latin typeface="Poppins"/>
                <a:ea typeface="Poppins"/>
                <a:cs typeface="Poppins"/>
                <a:sym typeface="Poppins"/>
              </a:rPr>
              <a:t>Shewhart Cycle</a:t>
            </a:r>
            <a:r>
              <a:rPr lang="en-MY" sz="1800">
                <a:highlight>
                  <a:srgbClr val="FFFFFF"/>
                </a:highlight>
                <a:latin typeface="Poppins"/>
                <a:ea typeface="Poppins"/>
                <a:cs typeface="Poppins"/>
                <a:sym typeface="Poppins"/>
              </a:rPr>
              <a:t>", is a </a:t>
            </a:r>
            <a:r>
              <a:rPr lang="en-MY" sz="1800" u="sng">
                <a:solidFill>
                  <a:srgbClr val="FF0000"/>
                </a:solidFill>
                <a:highlight>
                  <a:srgbClr val="FFFFFF"/>
                </a:highlight>
                <a:latin typeface="Poppins"/>
                <a:ea typeface="Poppins"/>
                <a:cs typeface="Poppins"/>
                <a:sym typeface="Poppins"/>
              </a:rPr>
              <a:t>strategy tool</a:t>
            </a:r>
            <a:r>
              <a:rPr lang="en-MY" sz="1800">
                <a:highlight>
                  <a:srgbClr val="FFFFFF"/>
                </a:highlight>
                <a:latin typeface="Poppins"/>
                <a:ea typeface="Poppins"/>
                <a:cs typeface="Poppins"/>
                <a:sym typeface="Poppins"/>
              </a:rPr>
              <a:t> pioneered by </a:t>
            </a:r>
            <a:r>
              <a:rPr b="1" i="1" lang="en-MY" sz="1800">
                <a:highlight>
                  <a:srgbClr val="FFFFFF"/>
                </a:highlight>
                <a:latin typeface="Poppins"/>
                <a:ea typeface="Poppins"/>
                <a:cs typeface="Poppins"/>
                <a:sym typeface="Poppins"/>
              </a:rPr>
              <a:t>Dr William Edwards Deming </a:t>
            </a:r>
            <a:r>
              <a:rPr lang="en-MY" sz="1800">
                <a:highlight>
                  <a:srgbClr val="FFFFFF"/>
                </a:highlight>
                <a:latin typeface="Poppins"/>
                <a:ea typeface="Poppins"/>
                <a:cs typeface="Poppins"/>
                <a:sym typeface="Poppins"/>
              </a:rPr>
              <a:t>to formulate theories about what needs to change, and then test them in a "continuous feedback loop." </a:t>
            </a:r>
            <a:endParaRPr sz="1800">
              <a:highlight>
                <a:srgbClr val="FFFFFF"/>
              </a:highlight>
              <a:latin typeface="Poppins"/>
              <a:ea typeface="Poppins"/>
              <a:cs typeface="Poppins"/>
              <a:sym typeface="Poppins"/>
            </a:endParaRPr>
          </a:p>
          <a:p>
            <a:pPr indent="-342900" lvl="0" marL="457200" rtl="0" algn="l">
              <a:spcBef>
                <a:spcPts val="1000"/>
              </a:spcBef>
              <a:spcAft>
                <a:spcPts val="1000"/>
              </a:spcAft>
              <a:buClr>
                <a:srgbClr val="000000"/>
              </a:buClr>
              <a:buSzPts val="1800"/>
              <a:buFont typeface="Poppins"/>
              <a:buChar char="●"/>
            </a:pPr>
            <a:r>
              <a:rPr lang="en-MY" sz="1800">
                <a:highlight>
                  <a:srgbClr val="FFFFFF"/>
                </a:highlight>
                <a:latin typeface="Poppins"/>
                <a:ea typeface="Poppins"/>
                <a:cs typeface="Poppins"/>
                <a:sym typeface="Poppins"/>
              </a:rPr>
              <a:t>It’s a </a:t>
            </a:r>
            <a:r>
              <a:rPr lang="en-MY" sz="1800">
                <a:latin typeface="Poppins"/>
                <a:ea typeface="Poppins"/>
                <a:cs typeface="Poppins"/>
                <a:sym typeface="Poppins"/>
              </a:rPr>
              <a:t>problem-solving iterative method for improving processes, services or products continuously.</a:t>
            </a:r>
            <a:endParaRPr sz="1800">
              <a:latin typeface="Poppins"/>
              <a:ea typeface="Poppins"/>
              <a:cs typeface="Poppins"/>
              <a:sym typeface="Poppins"/>
            </a:endParaRPr>
          </a:p>
        </p:txBody>
      </p:sp>
      <p:pic>
        <p:nvPicPr>
          <p:cNvPr id="422" name="Google Shape;422;g367c2b8f34f_0_261"/>
          <p:cNvPicPr preferRelativeResize="0"/>
          <p:nvPr/>
        </p:nvPicPr>
        <p:blipFill rotWithShape="1">
          <a:blip r:embed="rId5">
            <a:alphaModFix/>
          </a:blip>
          <a:srcRect b="0" l="21179" r="18721" t="3772"/>
          <a:stretch/>
        </p:blipFill>
        <p:spPr>
          <a:xfrm>
            <a:off x="5596675" y="1129425"/>
            <a:ext cx="3389275" cy="3433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7" name="Shape 427"/>
        <p:cNvGrpSpPr/>
        <p:nvPr/>
      </p:nvGrpSpPr>
      <p:grpSpPr>
        <a:xfrm>
          <a:off x="0" y="0"/>
          <a:ext cx="0" cy="0"/>
          <a:chOff x="0" y="0"/>
          <a:chExt cx="0" cy="0"/>
        </a:xfrm>
      </p:grpSpPr>
      <p:pic>
        <p:nvPicPr>
          <p:cNvPr id="428" name="Google Shape;428;g367c2b8f34f_0_26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429" name="Google Shape;429;g367c2b8f34f_0_268"/>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430" name="Google Shape;430;g367c2b8f34f_0_268"/>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431" name="Google Shape;431;g367c2b8f34f_0_268"/>
          <p:cNvSpPr txBox="1"/>
          <p:nvPr/>
        </p:nvSpPr>
        <p:spPr>
          <a:xfrm>
            <a:off x="494700" y="995800"/>
            <a:ext cx="7704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3000">
                <a:solidFill>
                  <a:srgbClr val="FD6085"/>
                </a:solidFill>
                <a:latin typeface="Fredoka"/>
                <a:ea typeface="Fredoka"/>
                <a:cs typeface="Fredoka"/>
                <a:sym typeface="Fredoka"/>
              </a:rPr>
              <a:t>(1) Plan</a:t>
            </a:r>
            <a:endParaRPr b="1" sz="3000">
              <a:solidFill>
                <a:srgbClr val="FD6085"/>
              </a:solidFill>
              <a:latin typeface="Fredoka"/>
              <a:ea typeface="Fredoka"/>
              <a:cs typeface="Fredoka"/>
              <a:sym typeface="Fredoka"/>
            </a:endParaRPr>
          </a:p>
        </p:txBody>
      </p:sp>
      <p:sp>
        <p:nvSpPr>
          <p:cNvPr id="432" name="Google Shape;432;g367c2b8f34f_0_268"/>
          <p:cNvSpPr txBox="1"/>
          <p:nvPr/>
        </p:nvSpPr>
        <p:spPr>
          <a:xfrm>
            <a:off x="556750" y="1641350"/>
            <a:ext cx="3605100" cy="3433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Arial"/>
              <a:buChar char="●"/>
            </a:pPr>
            <a:r>
              <a:rPr lang="en-MY" sz="1800"/>
              <a:t>The desired outcomes are determined first.</a:t>
            </a:r>
            <a:endParaRPr sz="1800"/>
          </a:p>
        </p:txBody>
      </p:sp>
      <p:pic>
        <p:nvPicPr>
          <p:cNvPr id="433" name="Google Shape;433;g367c2b8f34f_0_268"/>
          <p:cNvPicPr preferRelativeResize="0"/>
          <p:nvPr/>
        </p:nvPicPr>
        <p:blipFill rotWithShape="1">
          <a:blip r:embed="rId5">
            <a:alphaModFix/>
          </a:blip>
          <a:srcRect b="0" l="0" r="0" t="0"/>
          <a:stretch/>
        </p:blipFill>
        <p:spPr>
          <a:xfrm>
            <a:off x="4572001" y="1802301"/>
            <a:ext cx="3931650" cy="3111300"/>
          </a:xfrm>
          <a:prstGeom prst="rect">
            <a:avLst/>
          </a:prstGeom>
          <a:noFill/>
          <a:ln>
            <a:noFill/>
          </a:ln>
        </p:spPr>
      </p:pic>
      <p:sp>
        <p:nvSpPr>
          <p:cNvPr id="434" name="Google Shape;434;g367c2b8f34f_0_268"/>
          <p:cNvSpPr/>
          <p:nvPr/>
        </p:nvSpPr>
        <p:spPr>
          <a:xfrm>
            <a:off x="5068275" y="1115050"/>
            <a:ext cx="2939100" cy="505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400">
                <a:latin typeface="Poppins"/>
                <a:ea typeface="Poppins"/>
                <a:cs typeface="Poppins"/>
                <a:sym typeface="Poppins"/>
              </a:rPr>
              <a:t>Outcomes</a:t>
            </a:r>
            <a:endParaRPr b="1" sz="2400">
              <a:latin typeface="Poppins"/>
              <a:ea typeface="Poppins"/>
              <a:cs typeface="Poppins"/>
              <a:sym typeface="Poppi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9" name="Shape 439"/>
        <p:cNvGrpSpPr/>
        <p:nvPr/>
      </p:nvGrpSpPr>
      <p:grpSpPr>
        <a:xfrm>
          <a:off x="0" y="0"/>
          <a:ext cx="0" cy="0"/>
          <a:chOff x="0" y="0"/>
          <a:chExt cx="0" cy="0"/>
        </a:xfrm>
      </p:grpSpPr>
      <p:pic>
        <p:nvPicPr>
          <p:cNvPr id="440" name="Google Shape;440;g367c2b8f34f_0_27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441" name="Google Shape;441;g367c2b8f34f_0_275"/>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442" name="Google Shape;442;g367c2b8f34f_0_275"/>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443" name="Google Shape;443;g367c2b8f34f_0_275"/>
          <p:cNvSpPr txBox="1"/>
          <p:nvPr/>
        </p:nvSpPr>
        <p:spPr>
          <a:xfrm>
            <a:off x="494700" y="919600"/>
            <a:ext cx="7704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3000">
                <a:solidFill>
                  <a:srgbClr val="FD6085"/>
                </a:solidFill>
                <a:latin typeface="Poppins"/>
                <a:ea typeface="Poppins"/>
                <a:cs typeface="Poppins"/>
                <a:sym typeface="Poppins"/>
              </a:rPr>
              <a:t>(2) DO</a:t>
            </a:r>
            <a:endParaRPr b="1" sz="3000">
              <a:solidFill>
                <a:srgbClr val="FD6085"/>
              </a:solidFill>
              <a:latin typeface="Poppins"/>
              <a:ea typeface="Poppins"/>
              <a:cs typeface="Poppins"/>
              <a:sym typeface="Poppins"/>
            </a:endParaRPr>
          </a:p>
        </p:txBody>
      </p:sp>
      <p:sp>
        <p:nvSpPr>
          <p:cNvPr id="444" name="Google Shape;444;g367c2b8f34f_0_275"/>
          <p:cNvSpPr txBox="1"/>
          <p:nvPr/>
        </p:nvSpPr>
        <p:spPr>
          <a:xfrm>
            <a:off x="556750" y="1565150"/>
            <a:ext cx="3605100" cy="3433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Poppins"/>
              <a:buChar char="●"/>
            </a:pPr>
            <a:r>
              <a:rPr lang="en-MY" sz="1800">
                <a:latin typeface="Poppins"/>
                <a:ea typeface="Poppins"/>
                <a:cs typeface="Poppins"/>
                <a:sym typeface="Poppins"/>
              </a:rPr>
              <a:t>The programme curriculum, teaching and learning methodology and supporting facilities are designed to support the intended outcomes.</a:t>
            </a:r>
            <a:endParaRPr sz="1800">
              <a:latin typeface="Poppins"/>
              <a:ea typeface="Poppins"/>
              <a:cs typeface="Poppins"/>
              <a:sym typeface="Poppins"/>
            </a:endParaRPr>
          </a:p>
        </p:txBody>
      </p:sp>
      <p:pic>
        <p:nvPicPr>
          <p:cNvPr id="445" name="Google Shape;445;g367c2b8f34f_0_275"/>
          <p:cNvPicPr preferRelativeResize="0"/>
          <p:nvPr/>
        </p:nvPicPr>
        <p:blipFill rotWithShape="1">
          <a:blip r:embed="rId5">
            <a:alphaModFix/>
          </a:blip>
          <a:srcRect b="0" l="0" r="0" t="0"/>
          <a:stretch/>
        </p:blipFill>
        <p:spPr>
          <a:xfrm>
            <a:off x="4460450" y="2036900"/>
            <a:ext cx="4213300" cy="2457075"/>
          </a:xfrm>
          <a:prstGeom prst="rect">
            <a:avLst/>
          </a:prstGeom>
          <a:noFill/>
          <a:ln>
            <a:noFill/>
          </a:ln>
        </p:spPr>
      </p:pic>
      <p:sp>
        <p:nvSpPr>
          <p:cNvPr id="446" name="Google Shape;446;g367c2b8f34f_0_275"/>
          <p:cNvSpPr/>
          <p:nvPr/>
        </p:nvSpPr>
        <p:spPr>
          <a:xfrm>
            <a:off x="4648425" y="1115050"/>
            <a:ext cx="3689700" cy="740400"/>
          </a:xfrm>
          <a:prstGeom prst="rect">
            <a:avLst/>
          </a:prstGeom>
          <a:solidFill>
            <a:srgbClr val="0097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300">
                <a:solidFill>
                  <a:schemeClr val="lt1"/>
                </a:solidFill>
                <a:latin typeface="Poppins"/>
                <a:ea typeface="Poppins"/>
                <a:cs typeface="Poppins"/>
                <a:sym typeface="Poppins"/>
              </a:rPr>
              <a:t>Teaching and Learning Process</a:t>
            </a:r>
            <a:endParaRPr b="1" sz="2200">
              <a:solidFill>
                <a:schemeClr val="lt1"/>
              </a:solidFill>
              <a:latin typeface="Poppins"/>
              <a:ea typeface="Poppins"/>
              <a:cs typeface="Poppins"/>
              <a:sym typeface="Poppi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1" name="Shape 451"/>
        <p:cNvGrpSpPr/>
        <p:nvPr/>
      </p:nvGrpSpPr>
      <p:grpSpPr>
        <a:xfrm>
          <a:off x="0" y="0"/>
          <a:ext cx="0" cy="0"/>
          <a:chOff x="0" y="0"/>
          <a:chExt cx="0" cy="0"/>
        </a:xfrm>
      </p:grpSpPr>
      <p:pic>
        <p:nvPicPr>
          <p:cNvPr id="452" name="Google Shape;452;g367c2b8f34f_0_28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453" name="Google Shape;453;g367c2b8f34f_0_282"/>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454" name="Google Shape;454;g367c2b8f34f_0_282"/>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455" name="Google Shape;455;g367c2b8f34f_0_282"/>
          <p:cNvSpPr txBox="1"/>
          <p:nvPr/>
        </p:nvSpPr>
        <p:spPr>
          <a:xfrm>
            <a:off x="494700" y="995800"/>
            <a:ext cx="7704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3000">
                <a:solidFill>
                  <a:srgbClr val="FD6085"/>
                </a:solidFill>
                <a:latin typeface="Poppins"/>
                <a:ea typeface="Poppins"/>
                <a:cs typeface="Poppins"/>
                <a:sym typeface="Poppins"/>
              </a:rPr>
              <a:t>(3) Check</a:t>
            </a:r>
            <a:endParaRPr b="1" sz="3000">
              <a:solidFill>
                <a:srgbClr val="FD6085"/>
              </a:solidFill>
              <a:latin typeface="Poppins"/>
              <a:ea typeface="Poppins"/>
              <a:cs typeface="Poppins"/>
              <a:sym typeface="Poppins"/>
            </a:endParaRPr>
          </a:p>
        </p:txBody>
      </p:sp>
      <p:sp>
        <p:nvSpPr>
          <p:cNvPr id="456" name="Google Shape;456;g367c2b8f34f_0_282"/>
          <p:cNvSpPr txBox="1"/>
          <p:nvPr/>
        </p:nvSpPr>
        <p:spPr>
          <a:xfrm>
            <a:off x="556750" y="1641350"/>
            <a:ext cx="3605100" cy="3433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Poppins"/>
              <a:buChar char="●"/>
            </a:pPr>
            <a:r>
              <a:rPr lang="en-MY" sz="1800">
                <a:latin typeface="Poppins"/>
                <a:ea typeface="Poppins"/>
                <a:cs typeface="Poppins"/>
                <a:sym typeface="Poppins"/>
              </a:rPr>
              <a:t>The students’ achievements of the outcomes are measured during the course of the study and after the students have graduated and work in industry.</a:t>
            </a:r>
            <a:endParaRPr sz="1800">
              <a:latin typeface="Poppins"/>
              <a:ea typeface="Poppins"/>
              <a:cs typeface="Poppins"/>
              <a:sym typeface="Poppins"/>
            </a:endParaRPr>
          </a:p>
        </p:txBody>
      </p:sp>
      <p:pic>
        <p:nvPicPr>
          <p:cNvPr id="457" name="Google Shape;457;g367c2b8f34f_0_282"/>
          <p:cNvPicPr preferRelativeResize="0"/>
          <p:nvPr/>
        </p:nvPicPr>
        <p:blipFill rotWithShape="1">
          <a:blip r:embed="rId5">
            <a:alphaModFix/>
          </a:blip>
          <a:srcRect b="0" l="0" r="0" t="0"/>
          <a:stretch/>
        </p:blipFill>
        <p:spPr>
          <a:xfrm>
            <a:off x="4356750" y="1641350"/>
            <a:ext cx="4495800" cy="2524125"/>
          </a:xfrm>
          <a:prstGeom prst="rect">
            <a:avLst/>
          </a:prstGeom>
          <a:noFill/>
          <a:ln>
            <a:noFill/>
          </a:ln>
        </p:spPr>
      </p:pic>
      <p:sp>
        <p:nvSpPr>
          <p:cNvPr id="458" name="Google Shape;458;g367c2b8f34f_0_282"/>
          <p:cNvSpPr/>
          <p:nvPr/>
        </p:nvSpPr>
        <p:spPr>
          <a:xfrm>
            <a:off x="5068275" y="1115050"/>
            <a:ext cx="2939100" cy="5058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400">
                <a:latin typeface="Poppins"/>
                <a:ea typeface="Poppins"/>
                <a:cs typeface="Poppins"/>
                <a:sym typeface="Poppins"/>
              </a:rPr>
              <a:t>Assessment</a:t>
            </a:r>
            <a:endParaRPr b="1" sz="2400">
              <a:latin typeface="Poppins"/>
              <a:ea typeface="Poppins"/>
              <a:cs typeface="Poppins"/>
              <a:sym typeface="Poppi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3" name="Shape 463"/>
        <p:cNvGrpSpPr/>
        <p:nvPr/>
      </p:nvGrpSpPr>
      <p:grpSpPr>
        <a:xfrm>
          <a:off x="0" y="0"/>
          <a:ext cx="0" cy="0"/>
          <a:chOff x="0" y="0"/>
          <a:chExt cx="0" cy="0"/>
        </a:xfrm>
      </p:grpSpPr>
      <p:pic>
        <p:nvPicPr>
          <p:cNvPr id="464" name="Google Shape;464;g367c2b8f34f_0_17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465" name="Google Shape;465;g367c2b8f34f_0_170"/>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466" name="Google Shape;466;g367c2b8f34f_0_170"/>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467" name="Google Shape;467;g367c2b8f34f_0_170"/>
          <p:cNvSpPr txBox="1"/>
          <p:nvPr/>
        </p:nvSpPr>
        <p:spPr>
          <a:xfrm>
            <a:off x="418500" y="995800"/>
            <a:ext cx="7704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3000">
                <a:solidFill>
                  <a:srgbClr val="FD6085"/>
                </a:solidFill>
                <a:latin typeface="Poppins"/>
                <a:ea typeface="Poppins"/>
                <a:cs typeface="Poppins"/>
                <a:sym typeface="Poppins"/>
              </a:rPr>
              <a:t>(4) Act</a:t>
            </a:r>
            <a:endParaRPr b="1" sz="3000">
              <a:solidFill>
                <a:srgbClr val="FD6085"/>
              </a:solidFill>
              <a:latin typeface="Poppins"/>
              <a:ea typeface="Poppins"/>
              <a:cs typeface="Poppins"/>
              <a:sym typeface="Poppins"/>
            </a:endParaRPr>
          </a:p>
        </p:txBody>
      </p:sp>
      <p:sp>
        <p:nvSpPr>
          <p:cNvPr id="468" name="Google Shape;468;g367c2b8f34f_0_170"/>
          <p:cNvSpPr txBox="1"/>
          <p:nvPr/>
        </p:nvSpPr>
        <p:spPr>
          <a:xfrm>
            <a:off x="480550" y="1641350"/>
            <a:ext cx="3605100" cy="3433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Poppins"/>
              <a:buChar char="●"/>
            </a:pPr>
            <a:r>
              <a:rPr lang="en-MY" sz="1800">
                <a:latin typeface="Poppins"/>
                <a:ea typeface="Poppins"/>
                <a:cs typeface="Poppins"/>
                <a:sym typeface="Poppins"/>
              </a:rPr>
              <a:t>Data are collected and analysed for Continual Quality Improvement (CQI).</a:t>
            </a:r>
            <a:endParaRPr sz="1800">
              <a:latin typeface="Poppins"/>
              <a:ea typeface="Poppins"/>
              <a:cs typeface="Poppins"/>
              <a:sym typeface="Poppins"/>
            </a:endParaRPr>
          </a:p>
          <a:p>
            <a:pPr indent="0" lvl="0" marL="0" rtl="0" algn="l">
              <a:spcBef>
                <a:spcPts val="1000"/>
              </a:spcBef>
              <a:spcAft>
                <a:spcPts val="1000"/>
              </a:spcAft>
              <a:buNone/>
            </a:pPr>
            <a:r>
              <a:t/>
            </a:r>
            <a:endParaRPr sz="1800">
              <a:latin typeface="Poppins"/>
              <a:ea typeface="Poppins"/>
              <a:cs typeface="Poppins"/>
              <a:sym typeface="Poppins"/>
            </a:endParaRPr>
          </a:p>
        </p:txBody>
      </p:sp>
      <p:pic>
        <p:nvPicPr>
          <p:cNvPr id="469" name="Google Shape;469;g367c2b8f34f_0_170"/>
          <p:cNvPicPr preferRelativeResize="0"/>
          <p:nvPr/>
        </p:nvPicPr>
        <p:blipFill rotWithShape="1">
          <a:blip r:embed="rId5">
            <a:alphaModFix/>
          </a:blip>
          <a:srcRect b="0" l="0" r="0" t="0"/>
          <a:stretch/>
        </p:blipFill>
        <p:spPr>
          <a:xfrm>
            <a:off x="4085650" y="2103475"/>
            <a:ext cx="4829750" cy="1660788"/>
          </a:xfrm>
          <a:prstGeom prst="rect">
            <a:avLst/>
          </a:prstGeom>
          <a:noFill/>
          <a:ln>
            <a:noFill/>
          </a:ln>
        </p:spPr>
      </p:pic>
      <p:sp>
        <p:nvSpPr>
          <p:cNvPr id="470" name="Google Shape;470;g367c2b8f34f_0_170"/>
          <p:cNvSpPr/>
          <p:nvPr/>
        </p:nvSpPr>
        <p:spPr>
          <a:xfrm>
            <a:off x="4827725" y="1265638"/>
            <a:ext cx="2939100" cy="505800"/>
          </a:xfrm>
          <a:prstGeom prst="rect">
            <a:avLst/>
          </a:prstGeom>
          <a:solidFill>
            <a:srgbClr val="B4A7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MY" sz="2400">
                <a:latin typeface="Poppins"/>
                <a:ea typeface="Poppins"/>
                <a:cs typeface="Poppins"/>
                <a:sym typeface="Poppins"/>
              </a:rPr>
              <a:t>Improvement</a:t>
            </a:r>
            <a:endParaRPr b="1" sz="2400">
              <a:latin typeface="Poppins"/>
              <a:ea typeface="Poppins"/>
              <a:cs typeface="Poppins"/>
              <a:sym typeface="Poppi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5" name="Shape 475"/>
        <p:cNvGrpSpPr/>
        <p:nvPr/>
      </p:nvGrpSpPr>
      <p:grpSpPr>
        <a:xfrm>
          <a:off x="0" y="0"/>
          <a:ext cx="0" cy="0"/>
          <a:chOff x="0" y="0"/>
          <a:chExt cx="0" cy="0"/>
        </a:xfrm>
      </p:grpSpPr>
      <p:pic>
        <p:nvPicPr>
          <p:cNvPr id="476" name="Google Shape;476;g367c2b8f34f_0_325"/>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477" name="Google Shape;477;g367c2b8f34f_0_325"/>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rtl="0" algn="r">
              <a:lnSpc>
                <a:spcPct val="90000"/>
              </a:lnSpc>
              <a:spcBef>
                <a:spcPts val="0"/>
              </a:spcBef>
              <a:spcAft>
                <a:spcPts val="0"/>
              </a:spcAft>
              <a:buClr>
                <a:schemeClr val="dk1"/>
              </a:buClr>
              <a:buSzPts val="1100"/>
              <a:buFont typeface="Arial"/>
              <a:buNone/>
            </a:pPr>
            <a:r>
              <a:rPr b="1" lang="en-MY" sz="2600">
                <a:solidFill>
                  <a:schemeClr val="lt1"/>
                </a:solidFill>
                <a:latin typeface="Poppins"/>
                <a:ea typeface="Poppins"/>
                <a:cs typeface="Poppins"/>
                <a:sym typeface="Poppins"/>
              </a:rPr>
              <a:t>PDCA Cycle in OBE</a:t>
            </a:r>
            <a:endParaRPr b="1" sz="2600">
              <a:solidFill>
                <a:schemeClr val="lt1"/>
              </a:solidFill>
              <a:latin typeface="Poppins"/>
              <a:ea typeface="Poppins"/>
              <a:cs typeface="Poppins"/>
              <a:sym typeface="Poppins"/>
            </a:endParaRPr>
          </a:p>
        </p:txBody>
      </p:sp>
      <p:sp>
        <p:nvSpPr>
          <p:cNvPr id="478" name="Google Shape;478;g367c2b8f34f_0_325"/>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pic>
        <p:nvPicPr>
          <p:cNvPr id="479" name="Google Shape;479;g367c2b8f34f_0_325"/>
          <p:cNvPicPr preferRelativeResize="0"/>
          <p:nvPr/>
        </p:nvPicPr>
        <p:blipFill rotWithShape="1">
          <a:blip r:embed="rId5">
            <a:alphaModFix/>
          </a:blip>
          <a:srcRect b="0" l="0" r="0" t="0"/>
          <a:stretch/>
        </p:blipFill>
        <p:spPr>
          <a:xfrm>
            <a:off x="927600" y="979487"/>
            <a:ext cx="7502400" cy="39189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4" name="Shape 484"/>
        <p:cNvGrpSpPr/>
        <p:nvPr/>
      </p:nvGrpSpPr>
      <p:grpSpPr>
        <a:xfrm>
          <a:off x="0" y="0"/>
          <a:ext cx="0" cy="0"/>
          <a:chOff x="0" y="0"/>
          <a:chExt cx="0" cy="0"/>
        </a:xfrm>
      </p:grpSpPr>
      <p:pic>
        <p:nvPicPr>
          <p:cNvPr id="485" name="Google Shape;485;g367c2b8f34f_0_33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486" name="Google Shape;486;g367c2b8f34f_0_332"/>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487" name="Google Shape;487;g367c2b8f34f_0_332"/>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488" name="Google Shape;488;g367c2b8f34f_0_332"/>
          <p:cNvSpPr txBox="1"/>
          <p:nvPr/>
        </p:nvSpPr>
        <p:spPr>
          <a:xfrm>
            <a:off x="803750" y="2041575"/>
            <a:ext cx="7620000" cy="223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MY" sz="5000">
                <a:solidFill>
                  <a:srgbClr val="043980"/>
                </a:solidFill>
                <a:latin typeface="Poppins"/>
                <a:ea typeface="Poppins"/>
                <a:cs typeface="Poppins"/>
                <a:sym typeface="Poppins"/>
              </a:rPr>
              <a:t>Constructive Alignment:</a:t>
            </a:r>
            <a:endParaRPr b="1" sz="5000">
              <a:solidFill>
                <a:srgbClr val="043980"/>
              </a:solidFill>
              <a:latin typeface="Poppins"/>
              <a:ea typeface="Poppins"/>
              <a:cs typeface="Poppins"/>
              <a:sym typeface="Poppins"/>
            </a:endParaRPr>
          </a:p>
          <a:p>
            <a:pPr indent="0" lvl="0" marL="0" rtl="0" algn="l">
              <a:spcBef>
                <a:spcPts val="0"/>
              </a:spcBef>
              <a:spcAft>
                <a:spcPts val="0"/>
              </a:spcAft>
              <a:buNone/>
            </a:pPr>
            <a:r>
              <a:rPr lang="en-MY" sz="4000">
                <a:solidFill>
                  <a:srgbClr val="043980"/>
                </a:solidFill>
                <a:latin typeface="Poppins"/>
                <a:ea typeface="Poppins"/>
                <a:cs typeface="Poppins"/>
                <a:sym typeface="Poppins"/>
              </a:rPr>
              <a:t>Mapping Outcomes</a:t>
            </a:r>
            <a:endParaRPr sz="4000">
              <a:solidFill>
                <a:srgbClr val="043980"/>
              </a:solidFill>
              <a:latin typeface="Poppins"/>
              <a:ea typeface="Poppins"/>
              <a:cs typeface="Poppins"/>
              <a:sym typeface="Poppins"/>
            </a:endParaRPr>
          </a:p>
        </p:txBody>
      </p:sp>
      <p:sp>
        <p:nvSpPr>
          <p:cNvPr id="489" name="Google Shape;489;g367c2b8f34f_0_332"/>
          <p:cNvSpPr txBox="1"/>
          <p:nvPr/>
        </p:nvSpPr>
        <p:spPr>
          <a:xfrm>
            <a:off x="803750" y="1116700"/>
            <a:ext cx="1377900" cy="1006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MY" sz="6000">
                <a:solidFill>
                  <a:srgbClr val="FD6085"/>
                </a:solidFill>
                <a:latin typeface="Poppins"/>
                <a:ea typeface="Poppins"/>
                <a:cs typeface="Poppins"/>
                <a:sym typeface="Poppins"/>
              </a:rPr>
              <a:t>2.3</a:t>
            </a:r>
            <a:endParaRPr b="1" sz="6000">
              <a:solidFill>
                <a:srgbClr val="FD6085"/>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pic>
        <p:nvPicPr>
          <p:cNvPr id="91" name="Google Shape;91;g3608a75b683_0_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92" name="Google Shape;92;g3608a75b683_0_9"/>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93" name="Google Shape;93;g3608a75b683_0_9"/>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94" name="Google Shape;94;g3608a75b683_0_9"/>
          <p:cNvSpPr txBox="1"/>
          <p:nvPr/>
        </p:nvSpPr>
        <p:spPr>
          <a:xfrm>
            <a:off x="803758" y="2041567"/>
            <a:ext cx="5656200" cy="84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MY" sz="5000">
                <a:solidFill>
                  <a:srgbClr val="043980"/>
                </a:solidFill>
                <a:latin typeface="Poppins"/>
                <a:ea typeface="Poppins"/>
                <a:cs typeface="Poppins"/>
                <a:sym typeface="Poppins"/>
              </a:rPr>
              <a:t>What is OBE?</a:t>
            </a:r>
            <a:endParaRPr b="1" sz="5000">
              <a:solidFill>
                <a:srgbClr val="FD6085"/>
              </a:solidFill>
              <a:latin typeface="Poppins"/>
              <a:ea typeface="Poppins"/>
              <a:cs typeface="Poppins"/>
              <a:sym typeface="Poppins"/>
            </a:endParaRPr>
          </a:p>
        </p:txBody>
      </p:sp>
      <p:sp>
        <p:nvSpPr>
          <p:cNvPr id="95" name="Google Shape;95;g3608a75b683_0_9"/>
          <p:cNvSpPr txBox="1"/>
          <p:nvPr/>
        </p:nvSpPr>
        <p:spPr>
          <a:xfrm>
            <a:off x="803750" y="1116700"/>
            <a:ext cx="1196100" cy="1006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MY" sz="6000">
                <a:solidFill>
                  <a:srgbClr val="FD6085"/>
                </a:solidFill>
                <a:latin typeface="Poppins"/>
                <a:ea typeface="Poppins"/>
                <a:cs typeface="Poppins"/>
                <a:sym typeface="Poppins"/>
              </a:rPr>
              <a:t>1.1</a:t>
            </a:r>
            <a:endParaRPr b="1" sz="6000">
              <a:solidFill>
                <a:srgbClr val="FD6085"/>
              </a:solidFill>
              <a:latin typeface="Poppins"/>
              <a:ea typeface="Poppins"/>
              <a:cs typeface="Poppins"/>
              <a:sym typeface="Poppi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4" name="Shape 494"/>
        <p:cNvGrpSpPr/>
        <p:nvPr/>
      </p:nvGrpSpPr>
      <p:grpSpPr>
        <a:xfrm>
          <a:off x="0" y="0"/>
          <a:ext cx="0" cy="0"/>
          <a:chOff x="0" y="0"/>
          <a:chExt cx="0" cy="0"/>
        </a:xfrm>
      </p:grpSpPr>
      <p:pic>
        <p:nvPicPr>
          <p:cNvPr id="495" name="Google Shape;495;g367c2b8f34f_0_33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496" name="Google Shape;496;g367c2b8f34f_0_339"/>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497" name="Google Shape;497;g367c2b8f34f_0_339"/>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498" name="Google Shape;498;g367c2b8f34f_0_339"/>
          <p:cNvSpPr txBox="1"/>
          <p:nvPr/>
        </p:nvSpPr>
        <p:spPr>
          <a:xfrm>
            <a:off x="576950" y="969125"/>
            <a:ext cx="1860600" cy="24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2900" u="sng">
                <a:solidFill>
                  <a:srgbClr val="FD6085"/>
                </a:solidFill>
                <a:latin typeface="Poppins"/>
                <a:ea typeface="Poppins"/>
                <a:cs typeface="Poppins"/>
                <a:sym typeface="Poppins"/>
              </a:rPr>
              <a:t>Activity:</a:t>
            </a:r>
            <a:endParaRPr b="1" sz="2900" u="sng">
              <a:solidFill>
                <a:srgbClr val="FD6085"/>
              </a:solidFill>
              <a:latin typeface="Poppins"/>
              <a:ea typeface="Poppins"/>
              <a:cs typeface="Poppins"/>
              <a:sym typeface="Poppins"/>
            </a:endParaRPr>
          </a:p>
          <a:p>
            <a:pPr indent="0" lvl="0" marL="0" rtl="0" algn="l">
              <a:spcBef>
                <a:spcPts val="0"/>
              </a:spcBef>
              <a:spcAft>
                <a:spcPts val="0"/>
              </a:spcAft>
              <a:buNone/>
            </a:pPr>
            <a:r>
              <a:rPr lang="en-MY" sz="2900">
                <a:latin typeface="Poppins"/>
                <a:ea typeface="Poppins"/>
                <a:cs typeface="Poppins"/>
                <a:sym typeface="Poppins"/>
              </a:rPr>
              <a:t>Mapping PLOs to PEOs</a:t>
            </a:r>
            <a:endParaRPr sz="2900">
              <a:latin typeface="Poppins"/>
              <a:ea typeface="Poppins"/>
              <a:cs typeface="Poppins"/>
              <a:sym typeface="Poppins"/>
            </a:endParaRPr>
          </a:p>
          <a:p>
            <a:pPr indent="0" lvl="0" marL="0" rtl="0" algn="l">
              <a:spcBef>
                <a:spcPts val="0"/>
              </a:spcBef>
              <a:spcAft>
                <a:spcPts val="0"/>
              </a:spcAft>
              <a:buNone/>
            </a:pPr>
            <a:r>
              <a:t/>
            </a:r>
            <a:endParaRPr sz="2900">
              <a:latin typeface="Poppins"/>
              <a:ea typeface="Poppins"/>
              <a:cs typeface="Poppins"/>
              <a:sym typeface="Poppins"/>
            </a:endParaRPr>
          </a:p>
          <a:p>
            <a:pPr indent="0" lvl="0" marL="0" rtl="0" algn="l">
              <a:spcBef>
                <a:spcPts val="0"/>
              </a:spcBef>
              <a:spcAft>
                <a:spcPts val="0"/>
              </a:spcAft>
              <a:buNone/>
            </a:pPr>
            <a:r>
              <a:rPr b="1" i="1" lang="en-MY" sz="1800">
                <a:solidFill>
                  <a:srgbClr val="FF0000"/>
                </a:solidFill>
                <a:latin typeface="Poppins"/>
                <a:ea typeface="Poppins"/>
                <a:cs typeface="Poppins"/>
                <a:sym typeface="Poppins"/>
              </a:rPr>
              <a:t>Note: </a:t>
            </a:r>
            <a:r>
              <a:rPr i="1" lang="en-MY" sz="1800">
                <a:latin typeface="Poppins"/>
                <a:ea typeface="Poppins"/>
                <a:cs typeface="Poppins"/>
                <a:sym typeface="Poppins"/>
              </a:rPr>
              <a:t>Answer is on the next slide</a:t>
            </a:r>
            <a:endParaRPr i="1" sz="1800">
              <a:latin typeface="Poppins"/>
              <a:ea typeface="Poppins"/>
              <a:cs typeface="Poppins"/>
              <a:sym typeface="Poppins"/>
            </a:endParaRPr>
          </a:p>
        </p:txBody>
      </p:sp>
      <p:pic>
        <p:nvPicPr>
          <p:cNvPr id="499" name="Google Shape;499;g367c2b8f34f_0_339"/>
          <p:cNvPicPr preferRelativeResize="0"/>
          <p:nvPr/>
        </p:nvPicPr>
        <p:blipFill rotWithShape="1">
          <a:blip r:embed="rId5">
            <a:alphaModFix/>
          </a:blip>
          <a:srcRect b="0" l="0" r="0" t="0"/>
          <a:stretch/>
        </p:blipFill>
        <p:spPr>
          <a:xfrm>
            <a:off x="2670307" y="969125"/>
            <a:ext cx="6112792" cy="430592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4" name="Shape 504"/>
        <p:cNvGrpSpPr/>
        <p:nvPr/>
      </p:nvGrpSpPr>
      <p:grpSpPr>
        <a:xfrm>
          <a:off x="0" y="0"/>
          <a:ext cx="0" cy="0"/>
          <a:chOff x="0" y="0"/>
          <a:chExt cx="0" cy="0"/>
        </a:xfrm>
      </p:grpSpPr>
      <p:pic>
        <p:nvPicPr>
          <p:cNvPr id="505" name="Google Shape;505;g367c2b8f34f_0_35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506" name="Google Shape;506;g367c2b8f34f_0_357"/>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pic>
        <p:nvPicPr>
          <p:cNvPr id="507" name="Google Shape;507;g367c2b8f34f_0_357"/>
          <p:cNvPicPr preferRelativeResize="0"/>
          <p:nvPr/>
        </p:nvPicPr>
        <p:blipFill rotWithShape="1">
          <a:blip r:embed="rId5">
            <a:alphaModFix/>
          </a:blip>
          <a:srcRect b="0" l="0" r="0" t="0"/>
          <a:stretch/>
        </p:blipFill>
        <p:spPr>
          <a:xfrm>
            <a:off x="1354575" y="978400"/>
            <a:ext cx="6434850" cy="41651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2" name="Shape 512"/>
        <p:cNvGrpSpPr/>
        <p:nvPr/>
      </p:nvGrpSpPr>
      <p:grpSpPr>
        <a:xfrm>
          <a:off x="0" y="0"/>
          <a:ext cx="0" cy="0"/>
          <a:chOff x="0" y="0"/>
          <a:chExt cx="0" cy="0"/>
        </a:xfrm>
      </p:grpSpPr>
      <p:pic>
        <p:nvPicPr>
          <p:cNvPr id="513" name="Google Shape;513;g367c2b8f34f_0_36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514" name="Google Shape;514;g367c2b8f34f_0_367"/>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515" name="Google Shape;515;g367c2b8f34f_0_367"/>
          <p:cNvSpPr txBox="1"/>
          <p:nvPr/>
        </p:nvSpPr>
        <p:spPr>
          <a:xfrm>
            <a:off x="803750" y="1972000"/>
            <a:ext cx="7979400" cy="230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MY" sz="5000">
                <a:solidFill>
                  <a:srgbClr val="043980"/>
                </a:solidFill>
                <a:latin typeface="Poppins"/>
                <a:ea typeface="Poppins"/>
                <a:cs typeface="Poppins"/>
                <a:sym typeface="Poppins"/>
              </a:rPr>
              <a:t>Constructive Alignment:</a:t>
            </a:r>
            <a:endParaRPr b="1" sz="5000">
              <a:solidFill>
                <a:srgbClr val="043980"/>
              </a:solidFill>
              <a:latin typeface="Poppins"/>
              <a:ea typeface="Poppins"/>
              <a:cs typeface="Poppins"/>
              <a:sym typeface="Poppins"/>
            </a:endParaRPr>
          </a:p>
          <a:p>
            <a:pPr indent="0" lvl="0" marL="0" rtl="0" algn="l">
              <a:spcBef>
                <a:spcPts val="0"/>
              </a:spcBef>
              <a:spcAft>
                <a:spcPts val="0"/>
              </a:spcAft>
              <a:buNone/>
            </a:pPr>
            <a:r>
              <a:rPr lang="en-MY" sz="4000">
                <a:solidFill>
                  <a:srgbClr val="043980"/>
                </a:solidFill>
                <a:latin typeface="Poppins"/>
                <a:ea typeface="Poppins"/>
                <a:cs typeface="Poppins"/>
                <a:sym typeface="Poppins"/>
              </a:rPr>
              <a:t>Mapping CLOs to Assessments</a:t>
            </a:r>
            <a:endParaRPr sz="4000">
              <a:solidFill>
                <a:srgbClr val="043980"/>
              </a:solidFill>
              <a:latin typeface="Poppins"/>
              <a:ea typeface="Poppins"/>
              <a:cs typeface="Poppins"/>
              <a:sym typeface="Poppins"/>
            </a:endParaRPr>
          </a:p>
        </p:txBody>
      </p:sp>
      <p:sp>
        <p:nvSpPr>
          <p:cNvPr id="516" name="Google Shape;516;g367c2b8f34f_0_367"/>
          <p:cNvSpPr txBox="1"/>
          <p:nvPr/>
        </p:nvSpPr>
        <p:spPr>
          <a:xfrm>
            <a:off x="803750" y="1116700"/>
            <a:ext cx="1443000" cy="1006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MY" sz="6000">
                <a:solidFill>
                  <a:srgbClr val="FD6085"/>
                </a:solidFill>
                <a:latin typeface="Poppins"/>
                <a:ea typeface="Poppins"/>
                <a:cs typeface="Poppins"/>
                <a:sym typeface="Poppins"/>
              </a:rPr>
              <a:t>2.4</a:t>
            </a:r>
            <a:endParaRPr b="1" sz="6000">
              <a:solidFill>
                <a:srgbClr val="FD6085"/>
              </a:solidFill>
              <a:latin typeface="Poppins"/>
              <a:ea typeface="Poppins"/>
              <a:cs typeface="Poppins"/>
              <a:sym typeface="Poppin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1" name="Shape 521"/>
        <p:cNvGrpSpPr/>
        <p:nvPr/>
      </p:nvGrpSpPr>
      <p:grpSpPr>
        <a:xfrm>
          <a:off x="0" y="0"/>
          <a:ext cx="0" cy="0"/>
          <a:chOff x="0" y="0"/>
          <a:chExt cx="0" cy="0"/>
        </a:xfrm>
      </p:grpSpPr>
      <p:pic>
        <p:nvPicPr>
          <p:cNvPr id="522" name="Google Shape;522;g367c2b8f34f_0_374"/>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523" name="Google Shape;523;g367c2b8f34f_0_374"/>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pic>
        <p:nvPicPr>
          <p:cNvPr id="524" name="Google Shape;524;g367c2b8f34f_0_374"/>
          <p:cNvPicPr preferRelativeResize="0"/>
          <p:nvPr/>
        </p:nvPicPr>
        <p:blipFill rotWithShape="1">
          <a:blip r:embed="rId5">
            <a:alphaModFix/>
          </a:blip>
          <a:srcRect b="0" l="0" r="0" t="0"/>
          <a:stretch/>
        </p:blipFill>
        <p:spPr>
          <a:xfrm>
            <a:off x="2250963" y="772488"/>
            <a:ext cx="5683124" cy="1203925"/>
          </a:xfrm>
          <a:prstGeom prst="rect">
            <a:avLst/>
          </a:prstGeom>
          <a:noFill/>
          <a:ln cap="flat" cmpd="sng" w="9525">
            <a:solidFill>
              <a:srgbClr val="000000"/>
            </a:solidFill>
            <a:prstDash val="solid"/>
            <a:round/>
            <a:headEnd len="sm" w="sm" type="none"/>
            <a:tailEnd len="sm" w="sm" type="none"/>
          </a:ln>
        </p:spPr>
      </p:pic>
      <p:pic>
        <p:nvPicPr>
          <p:cNvPr id="525" name="Google Shape;525;g367c2b8f34f_0_374"/>
          <p:cNvPicPr preferRelativeResize="0"/>
          <p:nvPr/>
        </p:nvPicPr>
        <p:blipFill rotWithShape="1">
          <a:blip r:embed="rId6">
            <a:alphaModFix/>
          </a:blip>
          <a:srcRect b="0" l="0" r="0" t="0"/>
          <a:stretch/>
        </p:blipFill>
        <p:spPr>
          <a:xfrm>
            <a:off x="1322550" y="2588825"/>
            <a:ext cx="6780300" cy="2419200"/>
          </a:xfrm>
          <a:prstGeom prst="rect">
            <a:avLst/>
          </a:prstGeom>
          <a:noFill/>
          <a:ln>
            <a:noFill/>
          </a:ln>
        </p:spPr>
      </p:pic>
      <p:sp>
        <p:nvSpPr>
          <p:cNvPr id="526" name="Google Shape;526;g367c2b8f34f_0_374"/>
          <p:cNvSpPr/>
          <p:nvPr/>
        </p:nvSpPr>
        <p:spPr>
          <a:xfrm>
            <a:off x="6429975" y="2108050"/>
            <a:ext cx="489000" cy="572700"/>
          </a:xfrm>
          <a:prstGeom prst="downArrow">
            <a:avLst>
              <a:gd fmla="val 50000" name="adj1"/>
              <a:gd fmla="val 50000" name="adj2"/>
            </a:avLst>
          </a:prstGeom>
          <a:solidFill>
            <a:srgbClr val="FFFF00"/>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g367c2b8f34f_0_374"/>
          <p:cNvSpPr txBox="1"/>
          <p:nvPr/>
        </p:nvSpPr>
        <p:spPr>
          <a:xfrm>
            <a:off x="1463275" y="2041525"/>
            <a:ext cx="4295100" cy="615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i="0" lang="en-MY" sz="1400" u="none" cap="none" strike="noStrike">
                <a:solidFill>
                  <a:srgbClr val="FF0000"/>
                </a:solidFill>
                <a:latin typeface="Poppins"/>
                <a:ea typeface="Poppins"/>
                <a:cs typeface="Poppins"/>
                <a:sym typeface="Poppins"/>
              </a:rPr>
              <a:t>Check the constructive alignment between CLOs and Assessment Method</a:t>
            </a:r>
            <a:endParaRPr i="0" sz="1400" u="none" cap="none" strike="noStrike">
              <a:solidFill>
                <a:srgbClr val="FF0000"/>
              </a:solidFill>
              <a:latin typeface="Poppins"/>
              <a:ea typeface="Poppins"/>
              <a:cs typeface="Poppins"/>
              <a:sym typeface="Poppin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2" name="Shape 532"/>
        <p:cNvGrpSpPr/>
        <p:nvPr/>
      </p:nvGrpSpPr>
      <p:grpSpPr>
        <a:xfrm>
          <a:off x="0" y="0"/>
          <a:ext cx="0" cy="0"/>
          <a:chOff x="0" y="0"/>
          <a:chExt cx="0" cy="0"/>
        </a:xfrm>
      </p:grpSpPr>
      <p:pic>
        <p:nvPicPr>
          <p:cNvPr id="533" name="Google Shape;533;g367c2b8f34f_0_38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534" name="Google Shape;534;g367c2b8f34f_0_383"/>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pic>
        <p:nvPicPr>
          <p:cNvPr id="535" name="Google Shape;535;g367c2b8f34f_0_383"/>
          <p:cNvPicPr preferRelativeResize="0"/>
          <p:nvPr/>
        </p:nvPicPr>
        <p:blipFill rotWithShape="1">
          <a:blip r:embed="rId5">
            <a:alphaModFix/>
          </a:blip>
          <a:srcRect b="0" l="0" r="0" t="0"/>
          <a:stretch/>
        </p:blipFill>
        <p:spPr>
          <a:xfrm>
            <a:off x="1861625" y="1009800"/>
            <a:ext cx="5734127" cy="40705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pic>
        <p:nvPicPr>
          <p:cNvPr id="540" name="Google Shape;540;g36dd4e0d3ef_0_0"/>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541" name="Google Shape;541;g36dd4e0d3ef_0_0"/>
          <p:cNvSpPr txBox="1"/>
          <p:nvPr/>
        </p:nvSpPr>
        <p:spPr>
          <a:xfrm>
            <a:off x="172350" y="921350"/>
            <a:ext cx="3389400" cy="2105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Creative Commons Attribution-</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NonCommercial-</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ShareAlike 4.0 International</a:t>
            </a:r>
            <a:endParaRPr b="1" i="0" sz="1100" u="none" cap="none" strike="noStrike">
              <a:solidFill>
                <a:srgbClr val="000000"/>
              </a:solidFill>
              <a:latin typeface="Century Gothic"/>
              <a:ea typeface="Century Gothic"/>
              <a:cs typeface="Century Gothic"/>
              <a:sym typeface="Century Gothic"/>
            </a:endParaRPr>
          </a:p>
        </p:txBody>
      </p:sp>
      <p:pic>
        <p:nvPicPr>
          <p:cNvPr id="542" name="Google Shape;542;g36dd4e0d3ef_0_0"/>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543" name="Google Shape;543;g36dd4e0d3ef_0_0"/>
          <p:cNvSpPr/>
          <p:nvPr/>
        </p:nvSpPr>
        <p:spPr>
          <a:xfrm>
            <a:off x="3561875" y="479200"/>
            <a:ext cx="5276400" cy="2304300"/>
          </a:xfrm>
          <a:prstGeom prst="rect">
            <a:avLst/>
          </a:prstGeom>
          <a:noFill/>
          <a:ln>
            <a:noFill/>
          </a:ln>
        </p:spPr>
        <p:txBody>
          <a:bodyPr anchorCtr="0" anchor="t" bIns="45700" lIns="91425" spcFirstLastPara="1" rIns="91425" wrap="square" tIns="45700">
            <a:noAutofit/>
          </a:bodyPr>
          <a:lstStyle/>
          <a:p>
            <a:pPr indent="0" lvl="0" marL="0" marR="0" rtl="0" algn="just">
              <a:lnSpc>
                <a:spcPct val="87272"/>
              </a:lnSpc>
              <a:spcBef>
                <a:spcPts val="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You are free to:</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t>
            </a:r>
            <a:r>
              <a:rPr b="0" i="0" lang="en-MY" sz="1600" u="none" cap="none" strike="noStrike">
                <a:solidFill>
                  <a:schemeClr val="dk1"/>
                </a:solidFill>
                <a:latin typeface="Poppins Light"/>
                <a:ea typeface="Poppins Light"/>
                <a:cs typeface="Poppins Light"/>
                <a:sym typeface="Poppins Light"/>
              </a:rPr>
              <a:t> — copy and redistribute the material in any medium or format</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Adapt</a:t>
            </a:r>
            <a:r>
              <a:rPr b="0" i="0" lang="en-MY" sz="1600" u="none" cap="none" strike="noStrike">
                <a:solidFill>
                  <a:schemeClr val="dk1"/>
                </a:solidFill>
                <a:latin typeface="Poppins Light"/>
                <a:ea typeface="Poppins Light"/>
                <a:cs typeface="Poppins Light"/>
                <a:sym typeface="Poppins Light"/>
              </a:rPr>
              <a:t> — remix, transform, and build upon the material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Under the following terms:</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Attribution</a:t>
            </a:r>
            <a:r>
              <a:rPr b="0" i="0" lang="en-MY" sz="1600" u="none" cap="none" strike="noStrike">
                <a:solidFill>
                  <a:schemeClr val="dk1"/>
                </a:solidFill>
                <a:latin typeface="Poppins Light"/>
                <a:ea typeface="Poppins Light"/>
                <a:cs typeface="Poppins Light"/>
                <a:sym typeface="Poppins Light"/>
              </a:rPr>
              <a:t> — You must give appropriate credit , provide a link to the license, and indicate if changes were made . You may do so in any reasonable manner, but not in any way that suggests the licensor endorses you or your use</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NonCommercial</a:t>
            </a:r>
            <a:r>
              <a:rPr b="0" i="0" lang="en-MY" sz="1600" u="none" cap="none" strike="noStrike">
                <a:solidFill>
                  <a:schemeClr val="dk1"/>
                </a:solidFill>
                <a:latin typeface="Poppins Light"/>
                <a:ea typeface="Poppins Light"/>
                <a:cs typeface="Poppins Light"/>
                <a:sym typeface="Poppins Light"/>
              </a:rPr>
              <a:t> — You may not use the material for commercial purposes .</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ShareAlike </a:t>
            </a:r>
            <a:r>
              <a:rPr b="0" i="0" lang="en-MY" sz="1600" u="none" cap="none" strike="noStrike">
                <a:solidFill>
                  <a:schemeClr val="dk1"/>
                </a:solidFill>
                <a:latin typeface="Poppins Light"/>
                <a:ea typeface="Poppins Light"/>
                <a:cs typeface="Poppins Light"/>
                <a:sym typeface="Poppins Light"/>
              </a:rPr>
              <a:t>— If you remix, transform, or build upon the material, you must distribute your contributions under the same license as the original.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544" name="Google Shape;544;g36dd4e0d3ef_0_0"/>
          <p:cNvSpPr txBox="1"/>
          <p:nvPr/>
        </p:nvSpPr>
        <p:spPr>
          <a:xfrm>
            <a:off x="3561875" y="-1250"/>
            <a:ext cx="2767200" cy="57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MY" sz="1800" u="sng" cap="none" strike="noStrike">
                <a:solidFill>
                  <a:srgbClr val="0097A7"/>
                </a:solidFill>
                <a:latin typeface="Poppins"/>
                <a:ea typeface="Poppins"/>
                <a:cs typeface="Poppins"/>
                <a:sym typeface="Poppins"/>
                <a:hlinkClick r:id="rId5">
                  <a:extLst>
                    <a:ext uri="{A12FA001-AC4F-418D-AE19-62706E023703}">
                      <ahyp:hlinkClr val="tx"/>
                    </a:ext>
                  </a:extLst>
                </a:hlinkClick>
              </a:rPr>
              <a:t>License Deed</a:t>
            </a:r>
            <a:endParaRPr b="0" i="0" sz="1800" u="none" cap="none" strike="noStrike">
              <a:solidFill>
                <a:srgbClr val="0097A7"/>
              </a:solidFill>
              <a:latin typeface="Poppins"/>
              <a:ea typeface="Poppins"/>
              <a:cs typeface="Poppins"/>
              <a:sym typeface="Poppi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pic>
        <p:nvPicPr>
          <p:cNvPr id="549" name="Google Shape;549;g36dd4e0d3ef_0_8"/>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550" name="Google Shape;550;g36dd4e0d3ef_0_8"/>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License Declaration</a:t>
            </a:r>
            <a:endParaRPr b="1" sz="2700">
              <a:solidFill>
                <a:srgbClr val="FFFFFF"/>
              </a:solidFill>
              <a:latin typeface="Poppins"/>
              <a:ea typeface="Poppins"/>
              <a:cs typeface="Poppins"/>
              <a:sym typeface="Poppins"/>
            </a:endParaRPr>
          </a:p>
        </p:txBody>
      </p:sp>
      <p:pic>
        <p:nvPicPr>
          <p:cNvPr id="551" name="Google Shape;551;g36dd4e0d3ef_0_8"/>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552" name="Google Shape;552;g36dd4e0d3ef_0_8"/>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553" name="Google Shape;553;g36dd4e0d3ef_0_8"/>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554" name="Google Shape;554;g36dd4e0d3ef_0_8"/>
          <p:cNvSpPr txBox="1"/>
          <p:nvPr/>
        </p:nvSpPr>
        <p:spPr>
          <a:xfrm>
            <a:off x="3505200" y="968275"/>
            <a:ext cx="5534400" cy="207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MY" sz="1800">
                <a:solidFill>
                  <a:schemeClr val="dk1"/>
                </a:solidFill>
                <a:latin typeface="Poppins"/>
                <a:ea typeface="Poppins"/>
                <a:cs typeface="Poppins"/>
                <a:sym typeface="Poppins"/>
              </a:rPr>
              <a:t>2023 Quest International University </a:t>
            </a:r>
            <a:r>
              <a:rPr i="1" lang="en-MY" sz="1800" u="sng">
                <a:solidFill>
                  <a:schemeClr val="hlink"/>
                </a:solidFill>
                <a:latin typeface="Poppins"/>
                <a:ea typeface="Poppins"/>
                <a:cs typeface="Poppins"/>
                <a:sym typeface="Poppins"/>
                <a:hlinkClick r:id="rId6"/>
              </a:rPr>
              <a:t>Outcome-Based Education (OBE)</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Chin Sook Fui</a:t>
            </a:r>
            <a:r>
              <a:rPr lang="en-MY" sz="1800">
                <a:solidFill>
                  <a:schemeClr val="dk1"/>
                </a:solidFill>
                <a:latin typeface="Poppins"/>
                <a:ea typeface="Poppins"/>
                <a:cs typeface="Poppins"/>
                <a:sym typeface="Poppins"/>
              </a:rPr>
              <a:t>. Except where otherwise noted, this work is licensed under the terms of the</a:t>
            </a:r>
            <a:r>
              <a:rPr lang="en-MY" sz="1800">
                <a:solidFill>
                  <a:schemeClr val="dk2"/>
                </a:solidFill>
                <a:latin typeface="Poppins"/>
                <a:ea typeface="Poppins"/>
                <a:cs typeface="Poppins"/>
                <a:sym typeface="Poppins"/>
              </a:rPr>
              <a:t> </a:t>
            </a:r>
            <a:r>
              <a:rPr i="0" lang="en-MY" sz="1800" u="sng" cap="none" strike="noStrike">
                <a:solidFill>
                  <a:schemeClr val="hlink"/>
                </a:solidFill>
                <a:latin typeface="Poppins"/>
                <a:ea typeface="Poppins"/>
                <a:cs typeface="Poppins"/>
                <a:sym typeface="Poppins"/>
                <a:hlinkClick r:id="rId7"/>
                <a:extLst>
                  <a:ext uri="http://customooxmlschemas.google.com/">
                    <go:slidesCustomData xmlns:go="http://customooxmlschemas.google.com/" textRoundtripDataId="0"/>
                  </a:ext>
                </a:extLst>
              </a:rPr>
              <a:t>Creative Commons Attribution 4.0 International License</a:t>
            </a:r>
            <a:endParaRPr i="0" sz="1800" u="none" cap="none" strike="noStrike">
              <a:solidFill>
                <a:schemeClr val="dk2"/>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i="0" sz="1800" u="none" cap="none" strike="noStrike">
              <a:solidFill>
                <a:schemeClr val="dk2"/>
              </a:solidFill>
              <a:latin typeface="Poppins"/>
              <a:ea typeface="Poppins"/>
              <a:cs typeface="Poppins"/>
              <a:sym typeface="Poppins"/>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pic>
        <p:nvPicPr>
          <p:cNvPr id="559" name="Google Shape;559;g36dd4e0d3ef_0_17"/>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560" name="Google Shape;560;g36dd4e0d3ef_0_17"/>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Attribution Statement</a:t>
            </a:r>
            <a:endParaRPr b="1" sz="2700">
              <a:solidFill>
                <a:srgbClr val="FFFFFF"/>
              </a:solidFill>
              <a:latin typeface="Poppins"/>
              <a:ea typeface="Poppins"/>
              <a:cs typeface="Poppins"/>
              <a:sym typeface="Poppins"/>
            </a:endParaRPr>
          </a:p>
        </p:txBody>
      </p:sp>
      <p:pic>
        <p:nvPicPr>
          <p:cNvPr id="561" name="Google Shape;561;g36dd4e0d3ef_0_17"/>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562" name="Google Shape;562;g36dd4e0d3ef_0_17"/>
          <p:cNvSpPr txBox="1"/>
          <p:nvPr/>
        </p:nvSpPr>
        <p:spPr>
          <a:xfrm>
            <a:off x="3646950" y="570525"/>
            <a:ext cx="5388300" cy="3509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If you have modified or adapted this OER, explicitly state that your version is an adaptation or derivative, and </a:t>
            </a:r>
            <a:r>
              <a:rPr lang="en-MY" sz="1800">
                <a:solidFill>
                  <a:schemeClr val="dk1"/>
                </a:solidFill>
                <a:highlight>
                  <a:srgbClr val="FFFF00"/>
                </a:highlight>
                <a:latin typeface="Poppins"/>
                <a:ea typeface="Poppins"/>
                <a:cs typeface="Poppins"/>
                <a:sym typeface="Poppins"/>
              </a:rPr>
              <a:t>optionally describe the nature of your changes.</a:t>
            </a:r>
            <a:endParaRPr sz="1800">
              <a:solidFill>
                <a:schemeClr val="dk1"/>
              </a:solidFill>
              <a:highlight>
                <a:srgbClr val="FFFF00"/>
              </a:highlight>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Example:</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This slide is adapted from </a:t>
            </a:r>
            <a:r>
              <a:rPr i="1" lang="en-MY" sz="1800" u="sng">
                <a:solidFill>
                  <a:schemeClr val="hlink"/>
                </a:solidFill>
                <a:latin typeface="Poppins"/>
                <a:ea typeface="Poppins"/>
                <a:cs typeface="Poppins"/>
                <a:sym typeface="Poppins"/>
                <a:hlinkClick r:id="rId5"/>
              </a:rPr>
              <a:t>Outcome-Based Education (OBE)</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by Chin Sook Fui, licensed under a Creative Commons Attribution 4.0 International License (</a:t>
            </a:r>
            <a:r>
              <a:rPr lang="en-MY" sz="1800" u="sng">
                <a:solidFill>
                  <a:srgbClr val="0097A7"/>
                </a:solidFill>
                <a:latin typeface="Poppins"/>
                <a:ea typeface="Poppins"/>
                <a:cs typeface="Poppins"/>
                <a:sym typeface="Poppins"/>
                <a:hlinkClick r:id="rId6">
                  <a:extLst>
                    <a:ext uri="{A12FA001-AC4F-418D-AE19-62706E023703}">
                      <ahyp:hlinkClr val="tx"/>
                    </a:ext>
                  </a:extLst>
                </a:hlinkClick>
              </a:rPr>
              <a:t>CC BY-NC-SA</a:t>
            </a:r>
            <a:r>
              <a:rPr lang="en-MY" sz="1800">
                <a:solidFill>
                  <a:schemeClr val="dk1"/>
                </a:solidFill>
                <a:latin typeface="Poppins"/>
                <a:ea typeface="Poppins"/>
                <a:cs typeface="Poppins"/>
                <a:sym typeface="Poppins"/>
              </a:rPr>
              <a:t>). </a:t>
            </a:r>
            <a:r>
              <a:rPr lang="en-MY" sz="1800">
                <a:solidFill>
                  <a:schemeClr val="dk1"/>
                </a:solidFill>
                <a:highlight>
                  <a:srgbClr val="FFFF00"/>
                </a:highlight>
                <a:latin typeface="Poppins"/>
                <a:ea typeface="Poppins"/>
                <a:cs typeface="Poppins"/>
                <a:sym typeface="Poppins"/>
              </a:rPr>
              <a:t>Changes include …</a:t>
            </a:r>
            <a:endParaRPr i="0" sz="1800" u="none" cap="none" strike="noStrike">
              <a:solidFill>
                <a:schemeClr val="dk1"/>
              </a:solidFill>
              <a:highlight>
                <a:srgbClr val="FFFF00"/>
              </a:highlight>
              <a:latin typeface="Poppins"/>
              <a:ea typeface="Poppins"/>
              <a:cs typeface="Poppins"/>
              <a:sym typeface="Poppins"/>
            </a:endParaRPr>
          </a:p>
        </p:txBody>
      </p:sp>
      <p:sp>
        <p:nvSpPr>
          <p:cNvPr id="563" name="Google Shape;563;g36dd4e0d3ef_0_17"/>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564" name="Google Shape;564;g36dd4e0d3ef_0_17"/>
          <p:cNvPicPr preferRelativeResize="0"/>
          <p:nvPr/>
        </p:nvPicPr>
        <p:blipFill rotWithShape="1">
          <a:blip r:embed="rId7">
            <a:alphaModFix/>
          </a:blip>
          <a:srcRect b="216129" l="18980" r="-18980" t="-216129"/>
          <a:stretch/>
        </p:blipFill>
        <p:spPr>
          <a:xfrm>
            <a:off x="-297025" y="673503"/>
            <a:ext cx="9143999" cy="110674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pic>
        <p:nvPicPr>
          <p:cNvPr id="569" name="Google Shape;569;g36dd4e0d3ef_0_26"/>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570" name="Google Shape;570;g36dd4e0d3ef_0_26"/>
          <p:cNvSpPr txBox="1"/>
          <p:nvPr/>
        </p:nvSpPr>
        <p:spPr>
          <a:xfrm>
            <a:off x="237300" y="968275"/>
            <a:ext cx="3150300" cy="5172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700" u="none" cap="none" strike="noStrike">
                <a:solidFill>
                  <a:srgbClr val="FFFFFF"/>
                </a:solidFill>
                <a:latin typeface="Poppins"/>
                <a:ea typeface="Poppins"/>
                <a:cs typeface="Poppins"/>
                <a:sym typeface="Poppins"/>
              </a:rPr>
              <a:t>Disclaimer</a:t>
            </a:r>
            <a:endParaRPr b="1" i="0" sz="1200" u="none" cap="none" strike="noStrike">
              <a:solidFill>
                <a:srgbClr val="000000"/>
              </a:solidFill>
              <a:latin typeface="Century Gothic"/>
              <a:ea typeface="Century Gothic"/>
              <a:cs typeface="Century Gothic"/>
              <a:sym typeface="Century Gothic"/>
            </a:endParaRPr>
          </a:p>
        </p:txBody>
      </p:sp>
      <p:pic>
        <p:nvPicPr>
          <p:cNvPr id="571" name="Google Shape;571;g36dd4e0d3ef_0_26"/>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572" name="Google Shape;572;g36dd4e0d3ef_0_26"/>
          <p:cNvSpPr txBox="1"/>
          <p:nvPr/>
        </p:nvSpPr>
        <p:spPr>
          <a:xfrm>
            <a:off x="3772950" y="1276750"/>
            <a:ext cx="5388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3" name="Google Shape;573;g36dd4e0d3ef_0_26"/>
          <p:cNvSpPr txBox="1"/>
          <p:nvPr/>
        </p:nvSpPr>
        <p:spPr>
          <a:xfrm>
            <a:off x="3322650" y="76200"/>
            <a:ext cx="5671800" cy="3140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The materials provided in this institutional Open Educational Resource (iOER) are intended solely for educational and training (Learning &amp; Development) purposes. Quest International University assumes no responsibility for any misuse, misinterpretation, or unintended application of the content. The views and opinions expressed within these materials are those of the individual authors and do not necessarily reflect the official stance or policy of Quest International University.</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120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No derivative works may use the name, logo, or official branding of Quest International University without prior written approval. </a:t>
            </a:r>
            <a:endParaRPr b="0" i="0" sz="1300" u="none" cap="none" strike="noStrike">
              <a:solidFill>
                <a:schemeClr val="dk2"/>
              </a:solidFill>
              <a:latin typeface="Poppins"/>
              <a:ea typeface="Poppins"/>
              <a:cs typeface="Poppins"/>
              <a:sym typeface="Poppins"/>
            </a:endParaRPr>
          </a:p>
        </p:txBody>
      </p:sp>
      <p:pic>
        <p:nvPicPr>
          <p:cNvPr id="574" name="Google Shape;574;g36dd4e0d3ef_0_26"/>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575" name="Google Shape;575;g36dd4e0d3ef_0_26"/>
          <p:cNvSpPr txBox="1"/>
          <p:nvPr/>
        </p:nvSpPr>
        <p:spPr>
          <a:xfrm>
            <a:off x="3489575" y="4309675"/>
            <a:ext cx="4877700" cy="3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none" cap="none" strike="noStrike">
                <a:solidFill>
                  <a:schemeClr val="dk2"/>
                </a:solidFill>
                <a:latin typeface="Arial"/>
                <a:ea typeface="Arial"/>
                <a:cs typeface="Arial"/>
                <a:sym typeface="Arial"/>
              </a:rPr>
              <a:t>For any enquiries, kindly email Academic Affairs Division (AAD) at </a:t>
            </a:r>
            <a:r>
              <a:rPr b="0" i="0" lang="en-MY" sz="1400" u="sng" cap="none" strike="noStrike">
                <a:solidFill>
                  <a:schemeClr val="hlink"/>
                </a:solidFill>
                <a:latin typeface="Arial"/>
                <a:ea typeface="Arial"/>
                <a:cs typeface="Arial"/>
                <a:sym typeface="Arial"/>
                <a:hlinkClick r:id="rId6"/>
              </a:rPr>
              <a:t>aad@qiu.edu.my</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pic>
        <p:nvPicPr>
          <p:cNvPr id="101" name="Google Shape;101;g3608a75b683_0_1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02" name="Google Shape;102;g3608a75b683_0_16"/>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03" name="Google Shape;103;g3608a75b683_0_16"/>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104" name="Google Shape;104;g3608a75b683_0_16"/>
          <p:cNvSpPr txBox="1"/>
          <p:nvPr/>
        </p:nvSpPr>
        <p:spPr>
          <a:xfrm>
            <a:off x="494700" y="1148200"/>
            <a:ext cx="82884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3000">
                <a:solidFill>
                  <a:srgbClr val="043980"/>
                </a:solidFill>
                <a:latin typeface="Poppins"/>
                <a:ea typeface="Poppins"/>
                <a:cs typeface="Poppins"/>
                <a:sym typeface="Poppins"/>
              </a:rPr>
              <a:t>WHAT IS </a:t>
            </a:r>
            <a:r>
              <a:rPr b="1" lang="en-MY" sz="3000">
                <a:solidFill>
                  <a:srgbClr val="FD6085"/>
                </a:solidFill>
                <a:latin typeface="Poppins"/>
                <a:ea typeface="Poppins"/>
                <a:cs typeface="Poppins"/>
                <a:sym typeface="Poppins"/>
              </a:rPr>
              <a:t>OUTCOME-BASED EDUCATION</a:t>
            </a:r>
            <a:r>
              <a:rPr b="1" lang="en-MY" sz="3000">
                <a:solidFill>
                  <a:srgbClr val="043980"/>
                </a:solidFill>
                <a:latin typeface="Poppins"/>
                <a:ea typeface="Poppins"/>
                <a:cs typeface="Poppins"/>
                <a:sym typeface="Poppins"/>
              </a:rPr>
              <a:t> ?</a:t>
            </a:r>
            <a:endParaRPr b="1" sz="3000">
              <a:solidFill>
                <a:srgbClr val="FD6085"/>
              </a:solidFill>
              <a:latin typeface="Poppins"/>
              <a:ea typeface="Poppins"/>
              <a:cs typeface="Poppins"/>
              <a:sym typeface="Poppins"/>
            </a:endParaRPr>
          </a:p>
        </p:txBody>
      </p:sp>
      <p:pic>
        <p:nvPicPr>
          <p:cNvPr id="105" name="Google Shape;105;g3608a75b683_0_16"/>
          <p:cNvPicPr preferRelativeResize="0"/>
          <p:nvPr/>
        </p:nvPicPr>
        <p:blipFill rotWithShape="1">
          <a:blip r:embed="rId5">
            <a:alphaModFix/>
          </a:blip>
          <a:srcRect b="0" l="0" r="0" t="0"/>
          <a:stretch/>
        </p:blipFill>
        <p:spPr>
          <a:xfrm>
            <a:off x="1464613" y="1937000"/>
            <a:ext cx="6220676" cy="2696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pic>
        <p:nvPicPr>
          <p:cNvPr id="111" name="Google Shape;111;g3608a75b683_0_2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12" name="Google Shape;112;g3608a75b683_0_23"/>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13" name="Google Shape;113;g3608a75b683_0_23"/>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114" name="Google Shape;114;g3608a75b683_0_23"/>
          <p:cNvSpPr txBox="1"/>
          <p:nvPr/>
        </p:nvSpPr>
        <p:spPr>
          <a:xfrm>
            <a:off x="494700" y="1072000"/>
            <a:ext cx="8203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3000">
                <a:solidFill>
                  <a:srgbClr val="043980"/>
                </a:solidFill>
                <a:latin typeface="Poppins"/>
                <a:ea typeface="Poppins"/>
                <a:cs typeface="Poppins"/>
                <a:sym typeface="Poppins"/>
              </a:rPr>
              <a:t>WHAT IS </a:t>
            </a:r>
            <a:r>
              <a:rPr b="1" lang="en-MY" sz="3000">
                <a:solidFill>
                  <a:srgbClr val="FD6085"/>
                </a:solidFill>
                <a:latin typeface="Poppins"/>
                <a:ea typeface="Poppins"/>
                <a:cs typeface="Poppins"/>
                <a:sym typeface="Poppins"/>
              </a:rPr>
              <a:t>OUTCOME-BASED EDUCATION</a:t>
            </a:r>
            <a:r>
              <a:rPr b="1" lang="en-MY" sz="3000">
                <a:solidFill>
                  <a:srgbClr val="043980"/>
                </a:solidFill>
                <a:latin typeface="Poppins"/>
                <a:ea typeface="Poppins"/>
                <a:cs typeface="Poppins"/>
                <a:sym typeface="Poppins"/>
              </a:rPr>
              <a:t> ?</a:t>
            </a:r>
            <a:endParaRPr b="1" sz="3000">
              <a:solidFill>
                <a:srgbClr val="FD6085"/>
              </a:solidFill>
              <a:latin typeface="Poppins"/>
              <a:ea typeface="Poppins"/>
              <a:cs typeface="Poppins"/>
              <a:sym typeface="Poppins"/>
            </a:endParaRPr>
          </a:p>
        </p:txBody>
      </p:sp>
      <p:sp>
        <p:nvSpPr>
          <p:cNvPr id="115" name="Google Shape;115;g3608a75b683_0_23"/>
          <p:cNvSpPr txBox="1"/>
          <p:nvPr/>
        </p:nvSpPr>
        <p:spPr>
          <a:xfrm>
            <a:off x="561350" y="1717550"/>
            <a:ext cx="8503800" cy="3281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Font typeface="Manrope"/>
              <a:buChar char="●"/>
            </a:pPr>
            <a:r>
              <a:rPr lang="en-MY" sz="1800">
                <a:latin typeface="Poppins"/>
                <a:ea typeface="Poppins"/>
                <a:cs typeface="Poppins"/>
                <a:sym typeface="Poppins"/>
              </a:rPr>
              <a:t>OBE is an approach that focuses on the </a:t>
            </a:r>
            <a:r>
              <a:rPr b="1" lang="en-MY" sz="1800">
                <a:latin typeface="Poppins"/>
                <a:ea typeface="Poppins"/>
                <a:cs typeface="Poppins"/>
                <a:sym typeface="Poppins"/>
              </a:rPr>
              <a:t>attainment of intended learning outcomes</a:t>
            </a:r>
            <a:r>
              <a:rPr lang="en-MY" sz="1800">
                <a:latin typeface="Poppins"/>
                <a:ea typeface="Poppins"/>
                <a:cs typeface="Poppins"/>
                <a:sym typeface="Poppins"/>
              </a:rPr>
              <a:t> where students develop behaviours that are authentic to their discipline and are </a:t>
            </a:r>
            <a:r>
              <a:rPr b="1" lang="en-MY" sz="1800">
                <a:latin typeface="Poppins"/>
                <a:ea typeface="Poppins"/>
                <a:cs typeface="Poppins"/>
                <a:sym typeface="Poppins"/>
              </a:rPr>
              <a:t>assessed holistically</a:t>
            </a:r>
            <a:r>
              <a:rPr lang="en-MY" sz="1800">
                <a:latin typeface="Poppins"/>
                <a:ea typeface="Poppins"/>
                <a:cs typeface="Poppins"/>
                <a:sym typeface="Poppins"/>
              </a:rPr>
              <a:t> within the context of their learning. </a:t>
            </a:r>
            <a:endParaRPr sz="1800">
              <a:latin typeface="Poppins"/>
              <a:ea typeface="Poppins"/>
              <a:cs typeface="Poppins"/>
              <a:sym typeface="Poppins"/>
            </a:endParaRPr>
          </a:p>
          <a:p>
            <a:pPr indent="-342900" lvl="0" marL="457200" rtl="0" algn="l">
              <a:lnSpc>
                <a:spcPct val="115000"/>
              </a:lnSpc>
              <a:spcBef>
                <a:spcPts val="1000"/>
              </a:spcBef>
              <a:spcAft>
                <a:spcPts val="0"/>
              </a:spcAft>
              <a:buClr>
                <a:srgbClr val="000000"/>
              </a:buClr>
              <a:buSzPts val="1800"/>
              <a:buFont typeface="Manrope"/>
              <a:buChar char="●"/>
            </a:pPr>
            <a:r>
              <a:rPr lang="en-MY" sz="1800">
                <a:latin typeface="Poppins"/>
                <a:ea typeface="Poppins"/>
                <a:cs typeface="Poppins"/>
                <a:sym typeface="Poppins"/>
              </a:rPr>
              <a:t>It </a:t>
            </a:r>
            <a:r>
              <a:rPr b="1" lang="en-MY" sz="1800">
                <a:latin typeface="Poppins"/>
                <a:ea typeface="Poppins"/>
                <a:cs typeface="Poppins"/>
                <a:sym typeface="Poppins"/>
              </a:rPr>
              <a:t>clearly specifies what students are expected to learn</a:t>
            </a:r>
            <a:r>
              <a:rPr lang="en-MY" sz="1800">
                <a:latin typeface="Poppins"/>
                <a:ea typeface="Poppins"/>
                <a:cs typeface="Poppins"/>
                <a:sym typeface="Poppins"/>
              </a:rPr>
              <a:t> and arranges the curriculum such that these intended outcomes are achieved (Harden, 2007).</a:t>
            </a:r>
            <a:endParaRPr sz="1800">
              <a:latin typeface="Poppins"/>
              <a:ea typeface="Poppins"/>
              <a:cs typeface="Poppins"/>
              <a:sym typeface="Poppins"/>
            </a:endParaRPr>
          </a:p>
          <a:p>
            <a:pPr indent="0" lvl="0" marL="0" rtl="0" algn="l">
              <a:lnSpc>
                <a:spcPct val="115000"/>
              </a:lnSpc>
              <a:spcBef>
                <a:spcPts val="1000"/>
              </a:spcBef>
              <a:spcAft>
                <a:spcPts val="1000"/>
              </a:spcAft>
              <a:buNone/>
            </a:pPr>
            <a:r>
              <a:t/>
            </a:r>
            <a:endParaRPr sz="1800">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pic>
        <p:nvPicPr>
          <p:cNvPr id="121" name="Google Shape;121;g3608a75b683_0_3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22" name="Google Shape;122;g3608a75b683_0_30"/>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23" name="Google Shape;123;g3608a75b683_0_30"/>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124" name="Google Shape;124;g3608a75b683_0_30"/>
          <p:cNvSpPr txBox="1"/>
          <p:nvPr/>
        </p:nvSpPr>
        <p:spPr>
          <a:xfrm>
            <a:off x="380375" y="1241300"/>
            <a:ext cx="8503800" cy="328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latin typeface="Poppins"/>
              <a:ea typeface="Poppins"/>
              <a:cs typeface="Poppins"/>
              <a:sym typeface="Poppins"/>
            </a:endParaRPr>
          </a:p>
          <a:p>
            <a:pPr indent="-342900" lvl="0" marL="457200" rtl="0" algn="l">
              <a:lnSpc>
                <a:spcPct val="115000"/>
              </a:lnSpc>
              <a:spcBef>
                <a:spcPts val="1000"/>
              </a:spcBef>
              <a:spcAft>
                <a:spcPts val="0"/>
              </a:spcAft>
              <a:buClr>
                <a:srgbClr val="000000"/>
              </a:buClr>
              <a:buSzPts val="1800"/>
              <a:buFont typeface="Poppins"/>
              <a:buAutoNum type="arabicPeriod"/>
            </a:pPr>
            <a:r>
              <a:rPr lang="en-MY" sz="1800">
                <a:latin typeface="Poppins"/>
                <a:ea typeface="Poppins"/>
                <a:cs typeface="Poppins"/>
                <a:sym typeface="Poppins"/>
              </a:rPr>
              <a:t>Defines </a:t>
            </a:r>
            <a:r>
              <a:rPr b="1" lang="en-MY" sz="1800">
                <a:latin typeface="Poppins"/>
                <a:ea typeface="Poppins"/>
                <a:cs typeface="Poppins"/>
                <a:sym typeface="Poppins"/>
              </a:rPr>
              <a:t>course outcomes</a:t>
            </a:r>
            <a:r>
              <a:rPr lang="en-MY" sz="1800">
                <a:latin typeface="Poppins"/>
                <a:ea typeface="Poppins"/>
                <a:cs typeface="Poppins"/>
                <a:sym typeface="Poppins"/>
              </a:rPr>
              <a:t> to explicate what a student is expected to know, understand or do;</a:t>
            </a:r>
            <a:endParaRPr sz="1800">
              <a:latin typeface="Poppins"/>
              <a:ea typeface="Poppins"/>
              <a:cs typeface="Poppins"/>
              <a:sym typeface="Poppins"/>
            </a:endParaRPr>
          </a:p>
          <a:p>
            <a:pPr indent="-342900" lvl="0" marL="457200" rtl="0" algn="l">
              <a:lnSpc>
                <a:spcPct val="115000"/>
              </a:lnSpc>
              <a:spcBef>
                <a:spcPts val="1000"/>
              </a:spcBef>
              <a:spcAft>
                <a:spcPts val="0"/>
              </a:spcAft>
              <a:buClr>
                <a:srgbClr val="000000"/>
              </a:buClr>
              <a:buSzPts val="1800"/>
              <a:buFont typeface="Arial"/>
              <a:buAutoNum type="arabicPeriod"/>
            </a:pPr>
            <a:r>
              <a:rPr lang="en-MY" sz="1800">
                <a:latin typeface="Poppins"/>
                <a:ea typeface="Poppins"/>
                <a:cs typeface="Poppins"/>
                <a:sym typeface="Poppins"/>
              </a:rPr>
              <a:t>Provides </a:t>
            </a:r>
            <a:r>
              <a:rPr b="1" lang="en-MY" sz="1800">
                <a:latin typeface="Poppins"/>
                <a:ea typeface="Poppins"/>
                <a:cs typeface="Poppins"/>
                <a:sym typeface="Poppins"/>
              </a:rPr>
              <a:t>learning activities </a:t>
            </a:r>
            <a:r>
              <a:rPr lang="en-MY" sz="1800">
                <a:latin typeface="Poppins"/>
                <a:ea typeface="Poppins"/>
                <a:cs typeface="Poppins"/>
                <a:sym typeface="Poppins"/>
              </a:rPr>
              <a:t>that help students attain these outcomes;</a:t>
            </a:r>
            <a:endParaRPr sz="1800">
              <a:latin typeface="Poppins"/>
              <a:ea typeface="Poppins"/>
              <a:cs typeface="Poppins"/>
              <a:sym typeface="Poppins"/>
            </a:endParaRPr>
          </a:p>
          <a:p>
            <a:pPr indent="-342900" lvl="0" marL="457200" rtl="0" algn="l">
              <a:lnSpc>
                <a:spcPct val="115000"/>
              </a:lnSpc>
              <a:spcBef>
                <a:spcPts val="1000"/>
              </a:spcBef>
              <a:spcAft>
                <a:spcPts val="0"/>
              </a:spcAft>
              <a:buClr>
                <a:srgbClr val="000000"/>
              </a:buClr>
              <a:buSzPts val="1800"/>
              <a:buFont typeface="Arial"/>
              <a:buAutoNum type="arabicPeriod"/>
            </a:pPr>
            <a:r>
              <a:rPr lang="en-MY" sz="1800">
                <a:latin typeface="Poppins"/>
                <a:ea typeface="Poppins"/>
                <a:cs typeface="Poppins"/>
                <a:sym typeface="Poppins"/>
              </a:rPr>
              <a:t>Assesses the extent to which students achieve these outcomes through the use of explicit </a:t>
            </a:r>
            <a:r>
              <a:rPr b="1" lang="en-MY" sz="1800">
                <a:latin typeface="Poppins"/>
                <a:ea typeface="Poppins"/>
                <a:cs typeface="Poppins"/>
                <a:sym typeface="Poppins"/>
              </a:rPr>
              <a:t>assessment criteria</a:t>
            </a:r>
            <a:r>
              <a:rPr lang="en-MY" sz="1800">
                <a:latin typeface="Poppins"/>
                <a:ea typeface="Poppins"/>
                <a:cs typeface="Poppins"/>
                <a:sym typeface="Poppins"/>
              </a:rPr>
              <a:t> as performance indicator.</a:t>
            </a:r>
            <a:endParaRPr sz="1800">
              <a:latin typeface="Poppins"/>
              <a:ea typeface="Poppins"/>
              <a:cs typeface="Poppins"/>
              <a:sym typeface="Poppins"/>
            </a:endParaRPr>
          </a:p>
          <a:p>
            <a:pPr indent="0" lvl="0" marL="0" rtl="0" algn="l">
              <a:lnSpc>
                <a:spcPct val="115000"/>
              </a:lnSpc>
              <a:spcBef>
                <a:spcPts val="1000"/>
              </a:spcBef>
              <a:spcAft>
                <a:spcPts val="1000"/>
              </a:spcAft>
              <a:buNone/>
            </a:pPr>
            <a:r>
              <a:t/>
            </a:r>
            <a:endParaRPr sz="1800">
              <a:latin typeface="Poppins"/>
              <a:ea typeface="Poppins"/>
              <a:cs typeface="Poppins"/>
              <a:sym typeface="Poppins"/>
            </a:endParaRPr>
          </a:p>
        </p:txBody>
      </p:sp>
      <p:sp>
        <p:nvSpPr>
          <p:cNvPr id="125" name="Google Shape;125;g3608a75b683_0_30"/>
          <p:cNvSpPr txBox="1"/>
          <p:nvPr/>
        </p:nvSpPr>
        <p:spPr>
          <a:xfrm>
            <a:off x="342300" y="995800"/>
            <a:ext cx="7704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3000">
                <a:solidFill>
                  <a:srgbClr val="FD6085"/>
                </a:solidFill>
                <a:latin typeface="Poppins"/>
                <a:ea typeface="Poppins"/>
                <a:cs typeface="Poppins"/>
                <a:sym typeface="Poppins"/>
              </a:rPr>
              <a:t>OBE….</a:t>
            </a:r>
            <a:endParaRPr b="1" sz="3000">
              <a:solidFill>
                <a:srgbClr val="FD6085"/>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pic>
        <p:nvPicPr>
          <p:cNvPr id="131" name="Google Shape;131;g367c2b8f34f_0_1"/>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32" name="Google Shape;132;g367c2b8f34f_0_1"/>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33" name="Google Shape;133;g367c2b8f34f_0_1"/>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134" name="Google Shape;134;g367c2b8f34f_0_1"/>
          <p:cNvSpPr txBox="1"/>
          <p:nvPr/>
        </p:nvSpPr>
        <p:spPr>
          <a:xfrm>
            <a:off x="803758" y="2041567"/>
            <a:ext cx="5656200" cy="84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MY" sz="5000">
                <a:solidFill>
                  <a:srgbClr val="043980"/>
                </a:solidFill>
                <a:latin typeface="Poppins"/>
                <a:ea typeface="Poppins"/>
                <a:cs typeface="Poppins"/>
                <a:sym typeface="Poppins"/>
              </a:rPr>
              <a:t>Why OBE?</a:t>
            </a:r>
            <a:endParaRPr b="1" sz="5000">
              <a:solidFill>
                <a:srgbClr val="FD6085"/>
              </a:solidFill>
              <a:latin typeface="Poppins"/>
              <a:ea typeface="Poppins"/>
              <a:cs typeface="Poppins"/>
              <a:sym typeface="Poppins"/>
            </a:endParaRPr>
          </a:p>
        </p:txBody>
      </p:sp>
      <p:sp>
        <p:nvSpPr>
          <p:cNvPr id="135" name="Google Shape;135;g367c2b8f34f_0_1"/>
          <p:cNvSpPr txBox="1"/>
          <p:nvPr/>
        </p:nvSpPr>
        <p:spPr>
          <a:xfrm>
            <a:off x="803750" y="1116700"/>
            <a:ext cx="1196100" cy="1006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MY" sz="6000">
                <a:solidFill>
                  <a:srgbClr val="FD6085"/>
                </a:solidFill>
                <a:latin typeface="Poppins"/>
                <a:ea typeface="Poppins"/>
                <a:cs typeface="Poppins"/>
                <a:sym typeface="Poppins"/>
              </a:rPr>
              <a:t>1.2</a:t>
            </a:r>
            <a:endParaRPr b="1" sz="6000">
              <a:solidFill>
                <a:srgbClr val="FD6085"/>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pic>
        <p:nvPicPr>
          <p:cNvPr id="141" name="Google Shape;141;g367c2b8f34f_0_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42" name="Google Shape;142;g367c2b8f34f_0_8"/>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dk1"/>
              </a:buClr>
              <a:buSzPts val="1100"/>
              <a:buFont typeface="Arial"/>
              <a:buNone/>
            </a:pPr>
            <a:r>
              <a:t/>
            </a:r>
            <a:endParaRPr b="1" i="0" sz="2300" u="none" cap="none" strike="noStrike">
              <a:solidFill>
                <a:schemeClr val="lt1"/>
              </a:solidFill>
              <a:latin typeface="Poppins"/>
              <a:ea typeface="Poppins"/>
              <a:cs typeface="Poppins"/>
              <a:sym typeface="Poppins"/>
            </a:endParaRPr>
          </a:p>
        </p:txBody>
      </p:sp>
      <p:sp>
        <p:nvSpPr>
          <p:cNvPr id="143" name="Google Shape;143;g367c2b8f34f_0_8"/>
          <p:cNvSpPr/>
          <p:nvPr/>
        </p:nvSpPr>
        <p:spPr>
          <a:xfrm>
            <a:off x="470250" y="1150350"/>
            <a:ext cx="8203500" cy="3577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Poppins"/>
              <a:ea typeface="Poppins"/>
              <a:cs typeface="Poppins"/>
              <a:sym typeface="Poppins"/>
            </a:endParaRPr>
          </a:p>
        </p:txBody>
      </p:sp>
      <p:sp>
        <p:nvSpPr>
          <p:cNvPr id="144" name="Google Shape;144;g367c2b8f34f_0_8"/>
          <p:cNvSpPr txBox="1"/>
          <p:nvPr/>
        </p:nvSpPr>
        <p:spPr>
          <a:xfrm>
            <a:off x="3460377" y="933600"/>
            <a:ext cx="3871800" cy="5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3000">
                <a:solidFill>
                  <a:srgbClr val="FD6085"/>
                </a:solidFill>
                <a:latin typeface="Poppins"/>
                <a:ea typeface="Poppins"/>
                <a:cs typeface="Poppins"/>
                <a:sym typeface="Poppins"/>
              </a:rPr>
              <a:t>Why OBE?</a:t>
            </a:r>
            <a:endParaRPr b="1" sz="3000">
              <a:solidFill>
                <a:srgbClr val="FD6085"/>
              </a:solidFill>
              <a:latin typeface="Poppins"/>
              <a:ea typeface="Poppins"/>
              <a:cs typeface="Poppins"/>
              <a:sym typeface="Poppins"/>
            </a:endParaRPr>
          </a:p>
        </p:txBody>
      </p:sp>
      <p:pic>
        <p:nvPicPr>
          <p:cNvPr id="145" name="Google Shape;145;g367c2b8f34f_0_8"/>
          <p:cNvPicPr preferRelativeResize="0"/>
          <p:nvPr/>
        </p:nvPicPr>
        <p:blipFill rotWithShape="1">
          <a:blip r:embed="rId5">
            <a:alphaModFix/>
          </a:blip>
          <a:srcRect b="0" l="0" r="0" t="0"/>
          <a:stretch/>
        </p:blipFill>
        <p:spPr>
          <a:xfrm>
            <a:off x="656532" y="1564497"/>
            <a:ext cx="7045882" cy="3058083"/>
          </a:xfrm>
          <a:prstGeom prst="rect">
            <a:avLst/>
          </a:prstGeom>
          <a:noFill/>
          <a:ln cap="flat" cmpd="sng" w="9525">
            <a:solidFill>
              <a:srgbClr val="617A86"/>
            </a:solidFill>
            <a:prstDash val="solid"/>
            <a:round/>
            <a:headEnd len="sm" w="sm" type="none"/>
            <a:tailEnd len="sm" w="sm" type="none"/>
          </a:ln>
        </p:spPr>
      </p:pic>
      <p:sp>
        <p:nvSpPr>
          <p:cNvPr id="146" name="Google Shape;146;g367c2b8f34f_0_8"/>
          <p:cNvSpPr txBox="1"/>
          <p:nvPr/>
        </p:nvSpPr>
        <p:spPr>
          <a:xfrm>
            <a:off x="562225" y="4625884"/>
            <a:ext cx="7551300" cy="46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0"/>
              </a:spcBef>
              <a:spcAft>
                <a:spcPts val="0"/>
              </a:spcAft>
              <a:buClr>
                <a:srgbClr val="000000"/>
              </a:buClr>
              <a:buSzPts val="1400"/>
              <a:buFont typeface="Arial"/>
              <a:buNone/>
            </a:pPr>
            <a:r>
              <a:rPr b="0" i="0" lang="en-MY" sz="1400" u="sng" cap="none" strike="noStrike">
                <a:solidFill>
                  <a:srgbClr val="0000FF"/>
                </a:solidFill>
                <a:latin typeface="Poppins Medium"/>
                <a:ea typeface="Poppins Medium"/>
                <a:cs typeface="Poppins Medium"/>
                <a:sym typeface="Poppins Medium"/>
                <a:hlinkClick r:id="rId6">
                  <a:extLst>
                    <a:ext uri="{A12FA001-AC4F-418D-AE19-62706E023703}">
                      <ahyp:hlinkClr val="tx"/>
                    </a:ext>
                  </a:extLst>
                </a:hlinkClick>
              </a:rPr>
              <a:t>Code of Practice for Programme Accreditation (COPPA) (p.8)</a:t>
            </a:r>
            <a:endParaRPr b="0" i="0" sz="1400" u="none" cap="none" strike="noStrike">
              <a:solidFill>
                <a:srgbClr val="0000FF"/>
              </a:solidFill>
              <a:latin typeface="Poppins Medium"/>
              <a:ea typeface="Poppins Medium"/>
              <a:cs typeface="Poppins Medium"/>
              <a:sym typeface="Poppins Medium"/>
            </a:endParaRPr>
          </a:p>
        </p:txBody>
      </p:sp>
      <p:cxnSp>
        <p:nvCxnSpPr>
          <p:cNvPr id="147" name="Google Shape;147;g367c2b8f34f_0_8"/>
          <p:cNvCxnSpPr/>
          <p:nvPr/>
        </p:nvCxnSpPr>
        <p:spPr>
          <a:xfrm>
            <a:off x="1677546" y="3091714"/>
            <a:ext cx="3108600" cy="3600"/>
          </a:xfrm>
          <a:prstGeom prst="straightConnector1">
            <a:avLst/>
          </a:prstGeom>
          <a:noFill/>
          <a:ln cap="flat" cmpd="sng" w="38100">
            <a:solidFill>
              <a:srgbClr val="FF00FF"/>
            </a:solidFill>
            <a:prstDash val="solid"/>
            <a:round/>
            <a:headEnd len="sm" w="sm" type="none"/>
            <a:tailEnd len="sm" w="sm" type="none"/>
          </a:ln>
        </p:spPr>
      </p:cxnSp>
      <p:cxnSp>
        <p:nvCxnSpPr>
          <p:cNvPr id="148" name="Google Shape;148;g367c2b8f34f_0_8"/>
          <p:cNvCxnSpPr/>
          <p:nvPr/>
        </p:nvCxnSpPr>
        <p:spPr>
          <a:xfrm>
            <a:off x="1895569" y="3394270"/>
            <a:ext cx="3309300" cy="1800"/>
          </a:xfrm>
          <a:prstGeom prst="straightConnector1">
            <a:avLst/>
          </a:prstGeom>
          <a:noFill/>
          <a:ln cap="flat" cmpd="sng" w="38100">
            <a:solidFill>
              <a:srgbClr val="FF00FF"/>
            </a:solidFill>
            <a:prstDash val="solid"/>
            <a:round/>
            <a:headEnd len="sm" w="sm" type="none"/>
            <a:tailEnd len="sm" w="sm" type="none"/>
          </a:ln>
        </p:spPr>
      </p:cxnSp>
      <p:sp>
        <p:nvSpPr>
          <p:cNvPr id="149" name="Google Shape;149;g367c2b8f34f_0_8"/>
          <p:cNvSpPr txBox="1"/>
          <p:nvPr/>
        </p:nvSpPr>
        <p:spPr>
          <a:xfrm>
            <a:off x="6248186" y="4313110"/>
            <a:ext cx="29376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MY" sz="2000" u="none" cap="none" strike="noStrike">
                <a:solidFill>
                  <a:srgbClr val="000000"/>
                </a:solidFill>
                <a:highlight>
                  <a:srgbClr val="FFFF00"/>
                </a:highlight>
                <a:latin typeface="Poppins"/>
                <a:ea typeface="Poppins"/>
                <a:cs typeface="Poppins"/>
                <a:sym typeface="Poppins"/>
              </a:rPr>
              <a:t>No OBE, </a:t>
            </a:r>
            <a:endParaRPr b="1" i="0" sz="2000" u="none" cap="none" strike="noStrike">
              <a:solidFill>
                <a:srgbClr val="000000"/>
              </a:solidFill>
              <a:highlight>
                <a:srgbClr val="FFFF00"/>
              </a:highlight>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b="1" i="0" lang="en-MY" sz="2000" u="none" cap="none" strike="noStrike">
                <a:solidFill>
                  <a:srgbClr val="000000"/>
                </a:solidFill>
                <a:highlight>
                  <a:srgbClr val="FFFF00"/>
                </a:highlight>
                <a:latin typeface="Poppins"/>
                <a:ea typeface="Poppins"/>
                <a:cs typeface="Poppins"/>
                <a:sym typeface="Poppins"/>
              </a:rPr>
              <a:t>No Accreditation!</a:t>
            </a:r>
            <a:endParaRPr b="1" i="0" sz="2000" u="none" cap="none" strike="noStrike">
              <a:solidFill>
                <a:srgbClr val="000000"/>
              </a:solidFill>
              <a:highlight>
                <a:srgbClr val="FFFF00"/>
              </a:highlight>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