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Lst>
  <p:sldSz cy="5143500" cx="9144000"/>
  <p:notesSz cx="6858000" cy="9144000"/>
  <p:embeddedFontLst>
    <p:embeddedFont>
      <p:font typeface="Poppins"/>
      <p:regular r:id="rId32"/>
      <p:bold r:id="rId33"/>
      <p:italic r:id="rId34"/>
      <p:boldItalic r:id="rId35"/>
    </p:embeddedFont>
    <p:embeddedFont>
      <p:font typeface="Poppins Light"/>
      <p:regular r:id="rId36"/>
      <p:bold r:id="rId37"/>
      <p:italic r:id="rId38"/>
      <p:boldItalic r:id="rId39"/>
    </p:embeddedFont>
    <p:embeddedFont>
      <p:font typeface="Poppins ExtraBold"/>
      <p:bold r:id="rId40"/>
      <p:boldItalic r:id="rId41"/>
    </p:embeddedFont>
    <p:embeddedFont>
      <p:font typeface="Century Gothic"/>
      <p:regular r:id="rId42"/>
      <p:bold r:id="rId43"/>
      <p:italic r:id="rId44"/>
      <p:boldItalic r:id="rId4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GoogleSlidesCustomDataVersion2">
      <go:slidesCustomData xmlns:go="http://customooxmlschemas.google.com/" r:id="rId46" roundtripDataSignature="AMtx7mhkpO1CUi/e6l+m/CwcJ9E4tY8fN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9A0C4D0C-AE76-4459-847B-FB3283157C4F}">
  <a:tblStyle styleId="{9A0C4D0C-AE76-4459-847B-FB3283157C4F}"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PoppinsExtraBold-bold.fntdata"/><Relationship Id="rId20" Type="http://schemas.openxmlformats.org/officeDocument/2006/relationships/slide" Target="slides/slide14.xml"/><Relationship Id="rId42" Type="http://schemas.openxmlformats.org/officeDocument/2006/relationships/font" Target="fonts/CenturyGothic-regular.fntdata"/><Relationship Id="rId41" Type="http://schemas.openxmlformats.org/officeDocument/2006/relationships/font" Target="fonts/PoppinsExtraBold-boldItalic.fntdata"/><Relationship Id="rId22" Type="http://schemas.openxmlformats.org/officeDocument/2006/relationships/slide" Target="slides/slide16.xml"/><Relationship Id="rId44" Type="http://schemas.openxmlformats.org/officeDocument/2006/relationships/font" Target="fonts/CenturyGothic-italic.fntdata"/><Relationship Id="rId21" Type="http://schemas.openxmlformats.org/officeDocument/2006/relationships/slide" Target="slides/slide15.xml"/><Relationship Id="rId43" Type="http://schemas.openxmlformats.org/officeDocument/2006/relationships/font" Target="fonts/CenturyGothic-bold.fntdata"/><Relationship Id="rId24" Type="http://schemas.openxmlformats.org/officeDocument/2006/relationships/slide" Target="slides/slide18.xml"/><Relationship Id="rId46" Type="http://customschemas.google.com/relationships/presentationmetadata" Target="metadata"/><Relationship Id="rId23" Type="http://schemas.openxmlformats.org/officeDocument/2006/relationships/slide" Target="slides/slide17.xml"/><Relationship Id="rId45" Type="http://schemas.openxmlformats.org/officeDocument/2006/relationships/font" Target="fonts/CenturyGothic-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font" Target="fonts/Poppins-bold.fntdata"/><Relationship Id="rId10" Type="http://schemas.openxmlformats.org/officeDocument/2006/relationships/slide" Target="slides/slide4.xml"/><Relationship Id="rId32" Type="http://schemas.openxmlformats.org/officeDocument/2006/relationships/font" Target="fonts/Poppins-regular.fntdata"/><Relationship Id="rId13" Type="http://schemas.openxmlformats.org/officeDocument/2006/relationships/slide" Target="slides/slide7.xml"/><Relationship Id="rId35" Type="http://schemas.openxmlformats.org/officeDocument/2006/relationships/font" Target="fonts/Poppins-boldItalic.fntdata"/><Relationship Id="rId12" Type="http://schemas.openxmlformats.org/officeDocument/2006/relationships/slide" Target="slides/slide6.xml"/><Relationship Id="rId34" Type="http://schemas.openxmlformats.org/officeDocument/2006/relationships/font" Target="fonts/Poppins-italic.fntdata"/><Relationship Id="rId15" Type="http://schemas.openxmlformats.org/officeDocument/2006/relationships/slide" Target="slides/slide9.xml"/><Relationship Id="rId37" Type="http://schemas.openxmlformats.org/officeDocument/2006/relationships/font" Target="fonts/PoppinsLight-bold.fntdata"/><Relationship Id="rId14" Type="http://schemas.openxmlformats.org/officeDocument/2006/relationships/slide" Target="slides/slide8.xml"/><Relationship Id="rId36" Type="http://schemas.openxmlformats.org/officeDocument/2006/relationships/font" Target="fonts/PoppinsLight-regular.fntdata"/><Relationship Id="rId17" Type="http://schemas.openxmlformats.org/officeDocument/2006/relationships/slide" Target="slides/slide11.xml"/><Relationship Id="rId39" Type="http://schemas.openxmlformats.org/officeDocument/2006/relationships/font" Target="fonts/PoppinsLight-boldItalic.fntdata"/><Relationship Id="rId16" Type="http://schemas.openxmlformats.org/officeDocument/2006/relationships/slide" Target="slides/slide10.xml"/><Relationship Id="rId38" Type="http://schemas.openxmlformats.org/officeDocument/2006/relationships/font" Target="fonts/PoppinsLight-italic.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opentextbc.ca/adaptopentextbook/chapter/adaptation-statement/" TargetMode="External"/><Relationship Id="rId3" Type="http://schemas.openxmlformats.org/officeDocument/2006/relationships/hyperlink" Target="https://guides.skylinecollege.edu/c.php?g=1176803&amp;p=8601457" TargetMode="External"/><Relationship Id="rId4" Type="http://schemas.openxmlformats.org/officeDocument/2006/relationships/hyperlink" Target="https://nmoer.pressbooks.pub/facultyguide/chapter/adaptation-statement/" TargetMode="Externa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8" name="Google Shape;58;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36f02e099c3_0_6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4" name="Google Shape;134;g36f02e099c3_0_60: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5" name="Google Shape;135;g36f02e099c3_0_60: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MY"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36f02e099c3_0_6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2" name="Google Shape;142;g36f02e099c3_0_69: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3" name="Google Shape;143;g36f02e099c3_0_69: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MY"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36f02e099c3_0_10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0" name="Google Shape;150;g36f02e099c3_0_103: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1" name="Google Shape;151;g36f02e099c3_0_103: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MY"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36f02e099c3_0_1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8" name="Google Shape;158;g36f02e099c3_0_114: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9" name="Google Shape;159;g36f02e099c3_0_114: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MY"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36f02e099c3_0_1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6" name="Google Shape;166;g36f02e099c3_0_126: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67" name="Google Shape;167;g36f02e099c3_0_126: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MY"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36f02e099c3_0_1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4" name="Google Shape;174;g36f02e099c3_0_138: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75" name="Google Shape;175;g36f02e099c3_0_138: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MY"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36f02e099c3_0_15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2" name="Google Shape;182;g36f02e099c3_0_152: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83" name="Google Shape;183;g36f02e099c3_0_152: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MY"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36f02e099c3_0_16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0" name="Google Shape;190;g36f02e099c3_0_164: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91" name="Google Shape;191;g36f02e099c3_0_164: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MY"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36f02e099c3_0_17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8" name="Google Shape;198;g36f02e099c3_0_175: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99" name="Google Shape;199;g36f02e099c3_0_175: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MY"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36f02e099c3_0_18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6" name="Google Shape;206;g36f02e099c3_0_182: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07" name="Google Shape;207;g36f02e099c3_0_182: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MY"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34ba173c4b2_3_6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0" name="Google Shape;70;g34ba173c4b2_3_67: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1" name="Google Shape;71;g34ba173c4b2_3_67: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MY"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g36f02e099c3_0_19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4" name="Google Shape;214;g36f02e099c3_0_195: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15" name="Google Shape;215;g36f02e099c3_0_195: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MY"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g36f02e099c3_0_20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2" name="Google Shape;222;g36f02e099c3_0_208: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23" name="Google Shape;223;g36f02e099c3_0_208: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MY"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36dd4c4c94d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0" name="Google Shape;230;g36dd4c4c94d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g36dd4c4c94d_0_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9" name="Google Shape;239;g36dd4c4c94d_0_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g36dd4c4c94d_0_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9" name="Google Shape;249;g36dd4c4c94d_0_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MY" u="sng">
                <a:solidFill>
                  <a:schemeClr val="hlink"/>
                </a:solidFill>
                <a:hlinkClick r:id="rId2"/>
              </a:rPr>
              <a:t>https://opentextbc.ca/adaptopentextbook/chapter/adaptation-statement/</a:t>
            </a:r>
            <a:endParaRPr/>
          </a:p>
          <a:p>
            <a:pPr indent="0" lvl="0" marL="0" rtl="0" algn="l">
              <a:lnSpc>
                <a:spcPct val="100000"/>
              </a:lnSpc>
              <a:spcBef>
                <a:spcPts val="0"/>
              </a:spcBef>
              <a:spcAft>
                <a:spcPts val="0"/>
              </a:spcAft>
              <a:buSzPts val="1100"/>
              <a:buNone/>
            </a:pPr>
            <a:r>
              <a:rPr lang="en-MY" u="sng">
                <a:solidFill>
                  <a:schemeClr val="hlink"/>
                </a:solidFill>
                <a:hlinkClick r:id="rId3"/>
              </a:rPr>
              <a:t>https://guides.skylinecollege.edu/c.php?g=1176803&amp;p=8601457</a:t>
            </a:r>
            <a:endParaRPr/>
          </a:p>
          <a:p>
            <a:pPr indent="0" lvl="0" marL="0" rtl="0" algn="l">
              <a:lnSpc>
                <a:spcPct val="100000"/>
              </a:lnSpc>
              <a:spcBef>
                <a:spcPts val="0"/>
              </a:spcBef>
              <a:spcAft>
                <a:spcPts val="0"/>
              </a:spcAft>
              <a:buSzPts val="1100"/>
              <a:buNone/>
            </a:pPr>
            <a:r>
              <a:rPr lang="en-MY" u="sng">
                <a:solidFill>
                  <a:schemeClr val="hlink"/>
                </a:solidFill>
                <a:hlinkClick r:id="rId4"/>
              </a:rPr>
              <a:t>https://nmoer.pressbooks.pub/facultyguide/chapter/adaptation-statement/</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g36dd4c4c94d_0_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9" name="Google Shape;259;g36dd4c4c94d_0_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3669291de5f_0_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8" name="Google Shape;78;g3669291de5f_0_11: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9" name="Google Shape;79;g3669291de5f_0_11: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MY"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36dd646cc89_0_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6" name="Google Shape;86;g36dd646cc89_0_9: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7" name="Google Shape;87;g36dd646cc89_0_9: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MY"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36f02e099c3_0_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4" name="Google Shape;94;g36f02e099c3_0_9: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5" name="Google Shape;95;g36f02e099c3_0_9: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MY"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36f02e099c3_0_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2" name="Google Shape;102;g36f02e099c3_0_18: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3" name="Google Shape;103;g36f02e099c3_0_18: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MY"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36f02e099c3_0_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0" name="Google Shape;110;g36f02e099c3_0_30: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1" name="Google Shape;111;g36f02e099c3_0_30: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MY"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36f02e099c3_0_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8" name="Google Shape;118;g36f02e099c3_0_41: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9" name="Google Shape;119;g36f02e099c3_0_41: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MY"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36f02e099c3_0_5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6" name="Google Shape;126;g36f02e099c3_0_50: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7" name="Google Shape;127;g36f02e099c3_0_50: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MY"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9" name="Shape 9"/>
        <p:cNvGrpSpPr/>
        <p:nvPr/>
      </p:nvGrpSpPr>
      <p:grpSpPr>
        <a:xfrm>
          <a:off x="0" y="0"/>
          <a:ext cx="0" cy="0"/>
          <a:chOff x="0" y="0"/>
          <a:chExt cx="0" cy="0"/>
        </a:xfrm>
      </p:grpSpPr>
      <p:sp>
        <p:nvSpPr>
          <p:cNvPr id="10" name="Google Shape;10;p9"/>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1" name="Google Shape;11;p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MY"/>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3" name="Shape 43"/>
        <p:cNvGrpSpPr/>
        <p:nvPr/>
      </p:nvGrpSpPr>
      <p:grpSpPr>
        <a:xfrm>
          <a:off x="0" y="0"/>
          <a:ext cx="0" cy="0"/>
          <a:chOff x="0" y="0"/>
          <a:chExt cx="0" cy="0"/>
        </a:xfrm>
      </p:grpSpPr>
      <p:sp>
        <p:nvSpPr>
          <p:cNvPr id="44" name="Google Shape;44;p17"/>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 name="Google Shape;45;p17"/>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46" name="Google Shape;46;p17"/>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7" name="Google Shape;47;p17"/>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48" name="Google Shape;48;p1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MY"/>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9" name="Shape 49"/>
        <p:cNvGrpSpPr/>
        <p:nvPr/>
      </p:nvGrpSpPr>
      <p:grpSpPr>
        <a:xfrm>
          <a:off x="0" y="0"/>
          <a:ext cx="0" cy="0"/>
          <a:chOff x="0" y="0"/>
          <a:chExt cx="0" cy="0"/>
        </a:xfrm>
      </p:grpSpPr>
      <p:sp>
        <p:nvSpPr>
          <p:cNvPr id="50" name="Google Shape;50;p18"/>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800"/>
              <a:buNone/>
              <a:defRPr/>
            </a:lvl1pPr>
          </a:lstStyle>
          <a:p/>
        </p:txBody>
      </p:sp>
      <p:sp>
        <p:nvSpPr>
          <p:cNvPr id="51" name="Google Shape;51;p1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MY"/>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2" name="Shape 52"/>
        <p:cNvGrpSpPr/>
        <p:nvPr/>
      </p:nvGrpSpPr>
      <p:grpSpPr>
        <a:xfrm>
          <a:off x="0" y="0"/>
          <a:ext cx="0" cy="0"/>
          <a:chOff x="0" y="0"/>
          <a:chExt cx="0" cy="0"/>
        </a:xfrm>
      </p:grpSpPr>
      <p:sp>
        <p:nvSpPr>
          <p:cNvPr id="53" name="Google Shape;53;p19"/>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54" name="Google Shape;54;p19"/>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55" name="Google Shape;55;p1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MY"/>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 name="Shape 12"/>
        <p:cNvGrpSpPr/>
        <p:nvPr/>
      </p:nvGrpSpPr>
      <p:grpSpPr>
        <a:xfrm>
          <a:off x="0" y="0"/>
          <a:ext cx="0" cy="0"/>
          <a:chOff x="0" y="0"/>
          <a:chExt cx="0" cy="0"/>
        </a:xfrm>
      </p:grpSpPr>
      <p:sp>
        <p:nvSpPr>
          <p:cNvPr id="13" name="Google Shape;13;p1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MY"/>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4" name="Shape 14"/>
        <p:cNvGrpSpPr/>
        <p:nvPr/>
      </p:nvGrpSpPr>
      <p:grpSpPr>
        <a:xfrm>
          <a:off x="0" y="0"/>
          <a:ext cx="0" cy="0"/>
          <a:chOff x="0" y="0"/>
          <a:chExt cx="0" cy="0"/>
        </a:xfrm>
      </p:grpSpPr>
      <p:sp>
        <p:nvSpPr>
          <p:cNvPr id="15" name="Google Shape;15;p8"/>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6" name="Google Shape;16;p8"/>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7" name="Google Shape;17;p8"/>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9pPr>
          </a:lstStyle>
          <a:p/>
        </p:txBody>
      </p:sp>
      <p:sp>
        <p:nvSpPr>
          <p:cNvPr id="18" name="Google Shape;18;p8"/>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marR="0" rtl="0" algn="ctr">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9pPr>
          </a:lstStyle>
          <a:p/>
        </p:txBody>
      </p:sp>
      <p:sp>
        <p:nvSpPr>
          <p:cNvPr id="19" name="Google Shape;19;p8"/>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MY"/>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0" name="Shape 20"/>
        <p:cNvGrpSpPr/>
        <p:nvPr/>
      </p:nvGrpSpPr>
      <p:grpSpPr>
        <a:xfrm>
          <a:off x="0" y="0"/>
          <a:ext cx="0" cy="0"/>
          <a:chOff x="0" y="0"/>
          <a:chExt cx="0" cy="0"/>
        </a:xfrm>
      </p:grpSpPr>
      <p:sp>
        <p:nvSpPr>
          <p:cNvPr id="21" name="Google Shape;21;p11"/>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22" name="Google Shape;22;p11"/>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23" name="Google Shape;23;p1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MY"/>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4" name="Shape 24"/>
        <p:cNvGrpSpPr/>
        <p:nvPr/>
      </p:nvGrpSpPr>
      <p:grpSpPr>
        <a:xfrm>
          <a:off x="0" y="0"/>
          <a:ext cx="0" cy="0"/>
          <a:chOff x="0" y="0"/>
          <a:chExt cx="0" cy="0"/>
        </a:xfrm>
      </p:grpSpPr>
      <p:sp>
        <p:nvSpPr>
          <p:cNvPr id="25" name="Google Shape;25;p1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6" name="Google Shape;26;p12"/>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27" name="Google Shape;27;p1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MY"/>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8" name="Shape 28"/>
        <p:cNvGrpSpPr/>
        <p:nvPr/>
      </p:nvGrpSpPr>
      <p:grpSpPr>
        <a:xfrm>
          <a:off x="0" y="0"/>
          <a:ext cx="0" cy="0"/>
          <a:chOff x="0" y="0"/>
          <a:chExt cx="0" cy="0"/>
        </a:xfrm>
      </p:grpSpPr>
      <p:sp>
        <p:nvSpPr>
          <p:cNvPr id="29" name="Google Shape;29;p1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0" name="Google Shape;30;p13"/>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1" name="Google Shape;31;p13"/>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2" name="Google Shape;32;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MY"/>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3" name="Shape 33"/>
        <p:cNvGrpSpPr/>
        <p:nvPr/>
      </p:nvGrpSpPr>
      <p:grpSpPr>
        <a:xfrm>
          <a:off x="0" y="0"/>
          <a:ext cx="0" cy="0"/>
          <a:chOff x="0" y="0"/>
          <a:chExt cx="0" cy="0"/>
        </a:xfrm>
      </p:grpSpPr>
      <p:sp>
        <p:nvSpPr>
          <p:cNvPr id="34" name="Google Shape;34;p1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5" name="Google Shape;35;p1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MY"/>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6" name="Shape 36"/>
        <p:cNvGrpSpPr/>
        <p:nvPr/>
      </p:nvGrpSpPr>
      <p:grpSpPr>
        <a:xfrm>
          <a:off x="0" y="0"/>
          <a:ext cx="0" cy="0"/>
          <a:chOff x="0" y="0"/>
          <a:chExt cx="0" cy="0"/>
        </a:xfrm>
      </p:grpSpPr>
      <p:sp>
        <p:nvSpPr>
          <p:cNvPr id="37" name="Google Shape;37;p15"/>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8" name="Google Shape;38;p15"/>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9" name="Google Shape;39;p1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MY"/>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40" name="Shape 40"/>
        <p:cNvGrpSpPr/>
        <p:nvPr/>
      </p:nvGrpSpPr>
      <p:grpSpPr>
        <a:xfrm>
          <a:off x="0" y="0"/>
          <a:ext cx="0" cy="0"/>
          <a:chOff x="0" y="0"/>
          <a:chExt cx="0" cy="0"/>
        </a:xfrm>
      </p:grpSpPr>
      <p:sp>
        <p:nvSpPr>
          <p:cNvPr id="41" name="Google Shape;41;p16"/>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42" name="Google Shape;42;p1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MY"/>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MY"/>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3.png"/><Relationship Id="rId5" Type="http://schemas.openxmlformats.org/officeDocument/2006/relationships/hyperlink" Target="http://www.freepik.com/" TargetMode="External"/><Relationship Id="rId6" Type="http://schemas.openxmlformats.org/officeDocument/2006/relationships/hyperlink" Target="https://creativecommons.org/licenses/by-nc-sa/4.0/" TargetMode="External"/><Relationship Id="rId7" Type="http://schemas.openxmlformats.org/officeDocument/2006/relationships/image" Target="../media/image4.png"/><Relationship Id="rId8" Type="http://schemas.openxmlformats.org/officeDocument/2006/relationships/image" Target="../media/image10.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5.jp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5.jp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5.jp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5.jp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5.jp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5.jp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5.jp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5.jp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5.jp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5.jp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jp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5.jp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5.jp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1.png"/><Relationship Id="rId4" Type="http://schemas.openxmlformats.org/officeDocument/2006/relationships/image" Target="../media/image3.png"/><Relationship Id="rId5" Type="http://schemas.openxmlformats.org/officeDocument/2006/relationships/hyperlink" Target="https://creativecommons.org/licenses/by-nc-sa/4.0/"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1.png"/><Relationship Id="rId4" Type="http://schemas.openxmlformats.org/officeDocument/2006/relationships/image" Target="../media/image3.png"/><Relationship Id="rId5" Type="http://schemas.openxmlformats.org/officeDocument/2006/relationships/image" Target="../media/image9.png"/><Relationship Id="rId6" Type="http://schemas.openxmlformats.org/officeDocument/2006/relationships/hyperlink" Target="https://qiu.edu.my/oer" TargetMode="External"/><Relationship Id="rId7" Type="http://schemas.openxmlformats.org/officeDocument/2006/relationships/hyperlink" Target="https://creativecommons.org/licenses/by-nc-sa/4.0/"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1.png"/><Relationship Id="rId4" Type="http://schemas.openxmlformats.org/officeDocument/2006/relationships/image" Target="../media/image3.png"/><Relationship Id="rId5" Type="http://schemas.openxmlformats.org/officeDocument/2006/relationships/hyperlink" Target="https://qiu.edu.my/oer" TargetMode="External"/><Relationship Id="rId6" Type="http://schemas.openxmlformats.org/officeDocument/2006/relationships/hyperlink" Target="https://creativecommons.org/licenses/by-nc-sa/4.0/" TargetMode="External"/><Relationship Id="rId7" Type="http://schemas.openxmlformats.org/officeDocument/2006/relationships/image" Target="../media/image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1.png"/><Relationship Id="rId4" Type="http://schemas.openxmlformats.org/officeDocument/2006/relationships/image" Target="../media/image3.png"/><Relationship Id="rId5" Type="http://schemas.openxmlformats.org/officeDocument/2006/relationships/image" Target="../media/image9.png"/><Relationship Id="rId6" Type="http://schemas.openxmlformats.org/officeDocument/2006/relationships/hyperlink" Target="mailto:aad@qiu.edu.my"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jp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jp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jp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5.jp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5.jp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5.jp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5.jp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pic>
        <p:nvPicPr>
          <p:cNvPr id="60" name="Google Shape;60;p2"/>
          <p:cNvPicPr preferRelativeResize="0"/>
          <p:nvPr/>
        </p:nvPicPr>
        <p:blipFill rotWithShape="1">
          <a:blip r:embed="rId3">
            <a:alphaModFix/>
          </a:blip>
          <a:srcRect b="0" l="0" r="0" t="0"/>
          <a:stretch/>
        </p:blipFill>
        <p:spPr>
          <a:xfrm>
            <a:off x="0" y="0"/>
            <a:ext cx="3322650" cy="5143500"/>
          </a:xfrm>
          <a:prstGeom prst="rect">
            <a:avLst/>
          </a:prstGeom>
          <a:noFill/>
          <a:ln>
            <a:noFill/>
          </a:ln>
        </p:spPr>
      </p:pic>
      <p:sp>
        <p:nvSpPr>
          <p:cNvPr id="61" name="Google Shape;61;p2"/>
          <p:cNvSpPr txBox="1"/>
          <p:nvPr/>
        </p:nvSpPr>
        <p:spPr>
          <a:xfrm>
            <a:off x="187950" y="1141950"/>
            <a:ext cx="3134700" cy="27060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0"/>
              </a:spcBef>
              <a:spcAft>
                <a:spcPts val="0"/>
              </a:spcAft>
              <a:buClr>
                <a:schemeClr val="dk1"/>
              </a:buClr>
              <a:buSzPts val="2400"/>
              <a:buFont typeface="Arial"/>
              <a:buNone/>
            </a:pPr>
            <a:r>
              <a:rPr lang="en-MY" sz="2600">
                <a:solidFill>
                  <a:schemeClr val="lt1"/>
                </a:solidFill>
                <a:latin typeface="Poppins ExtraBold"/>
                <a:ea typeface="Poppins ExtraBold"/>
                <a:cs typeface="Poppins ExtraBold"/>
                <a:sym typeface="Poppins ExtraBold"/>
              </a:rPr>
              <a:t>Non-Parametric Statistical Tests Using SPSS</a:t>
            </a:r>
            <a:endParaRPr b="0" i="0" sz="2600" u="none" cap="none" strike="noStrike">
              <a:solidFill>
                <a:schemeClr val="lt1"/>
              </a:solidFill>
              <a:latin typeface="Poppins ExtraBold"/>
              <a:ea typeface="Poppins ExtraBold"/>
              <a:cs typeface="Poppins ExtraBold"/>
              <a:sym typeface="Poppins ExtraBold"/>
            </a:endParaRPr>
          </a:p>
          <a:p>
            <a:pPr indent="0" lvl="0" marL="0" marR="0" rtl="0" algn="l">
              <a:lnSpc>
                <a:spcPct val="90000"/>
              </a:lnSpc>
              <a:spcBef>
                <a:spcPts val="0"/>
              </a:spcBef>
              <a:spcAft>
                <a:spcPts val="0"/>
              </a:spcAft>
              <a:buClr>
                <a:schemeClr val="dk1"/>
              </a:buClr>
              <a:buSzPts val="1100"/>
              <a:buFont typeface="Arial"/>
              <a:buNone/>
            </a:pPr>
            <a:r>
              <a:t/>
            </a:r>
            <a:endParaRPr b="0" i="0" sz="2400" u="none" cap="none" strike="noStrike">
              <a:solidFill>
                <a:schemeClr val="lt1"/>
              </a:solidFill>
              <a:latin typeface="Poppins ExtraBold"/>
              <a:ea typeface="Poppins ExtraBold"/>
              <a:cs typeface="Poppins ExtraBold"/>
              <a:sym typeface="Poppins ExtraBold"/>
            </a:endParaRPr>
          </a:p>
          <a:p>
            <a:pPr indent="0" lvl="0" marL="0" marR="0" rtl="0" algn="l">
              <a:lnSpc>
                <a:spcPct val="90000"/>
              </a:lnSpc>
              <a:spcBef>
                <a:spcPts val="0"/>
              </a:spcBef>
              <a:spcAft>
                <a:spcPts val="0"/>
              </a:spcAft>
              <a:buClr>
                <a:schemeClr val="dk1"/>
              </a:buClr>
              <a:buSzPts val="1100"/>
              <a:buFont typeface="Arial"/>
              <a:buNone/>
            </a:pPr>
            <a:r>
              <a:rPr b="0" i="0" lang="en-MY" sz="2000" u="none" cap="none" strike="noStrike">
                <a:solidFill>
                  <a:schemeClr val="lt1"/>
                </a:solidFill>
                <a:latin typeface="Poppins"/>
                <a:ea typeface="Poppins"/>
                <a:cs typeface="Poppins"/>
                <a:sym typeface="Poppins"/>
              </a:rPr>
              <a:t>Author:</a:t>
            </a:r>
            <a:endParaRPr b="0" i="0" sz="2000" u="none" cap="none" strike="noStrike">
              <a:solidFill>
                <a:schemeClr val="lt1"/>
              </a:solidFill>
              <a:latin typeface="Poppins"/>
              <a:ea typeface="Poppins"/>
              <a:cs typeface="Poppins"/>
              <a:sym typeface="Poppins"/>
            </a:endParaRPr>
          </a:p>
          <a:p>
            <a:pPr indent="0" lvl="0" marL="0" marR="0" rtl="0" algn="l">
              <a:lnSpc>
                <a:spcPct val="90000"/>
              </a:lnSpc>
              <a:spcBef>
                <a:spcPts val="0"/>
              </a:spcBef>
              <a:spcAft>
                <a:spcPts val="0"/>
              </a:spcAft>
              <a:buClr>
                <a:srgbClr val="000000"/>
              </a:buClr>
              <a:buSzPts val="2000"/>
              <a:buFont typeface="Arial"/>
              <a:buNone/>
            </a:pPr>
            <a:r>
              <a:rPr b="0" i="0" lang="en-MY" sz="2000" u="none" cap="none" strike="noStrike">
                <a:solidFill>
                  <a:srgbClr val="FFFFFF"/>
                </a:solidFill>
                <a:latin typeface="Poppins"/>
                <a:ea typeface="Poppins"/>
                <a:cs typeface="Poppins"/>
                <a:sym typeface="Poppins"/>
              </a:rPr>
              <a:t>Sandheep Sugathan</a:t>
            </a:r>
            <a:endParaRPr b="0" i="0" sz="2000" u="none" cap="none" strike="noStrike">
              <a:solidFill>
                <a:srgbClr val="FFFFFF"/>
              </a:solidFill>
              <a:latin typeface="Poppins"/>
              <a:ea typeface="Poppins"/>
              <a:cs typeface="Poppins"/>
              <a:sym typeface="Poppins"/>
            </a:endParaRPr>
          </a:p>
          <a:p>
            <a:pPr indent="0" lvl="0" marL="0" marR="0" rtl="0" algn="l">
              <a:lnSpc>
                <a:spcPct val="90000"/>
              </a:lnSpc>
              <a:spcBef>
                <a:spcPts val="0"/>
              </a:spcBef>
              <a:spcAft>
                <a:spcPts val="0"/>
              </a:spcAft>
              <a:buClr>
                <a:srgbClr val="000000"/>
              </a:buClr>
              <a:buSzPts val="2000"/>
              <a:buFont typeface="Arial"/>
              <a:buNone/>
            </a:pPr>
            <a:r>
              <a:t/>
            </a:r>
            <a:endParaRPr b="0" i="0" sz="2000" u="none" cap="none" strike="noStrike">
              <a:solidFill>
                <a:srgbClr val="FFFFFF"/>
              </a:solidFill>
              <a:latin typeface="Poppins"/>
              <a:ea typeface="Poppins"/>
              <a:cs typeface="Poppins"/>
              <a:sym typeface="Poppins"/>
            </a:endParaRPr>
          </a:p>
          <a:p>
            <a:pPr indent="0" lvl="0" marL="0" marR="0" rtl="0" algn="l">
              <a:lnSpc>
                <a:spcPct val="90000"/>
              </a:lnSpc>
              <a:spcBef>
                <a:spcPts val="0"/>
              </a:spcBef>
              <a:spcAft>
                <a:spcPts val="0"/>
              </a:spcAft>
              <a:buClr>
                <a:srgbClr val="000000"/>
              </a:buClr>
              <a:buSzPts val="2000"/>
              <a:buFont typeface="Arial"/>
              <a:buNone/>
            </a:pPr>
            <a:r>
              <a:rPr b="0" i="0" lang="en-MY" sz="2000" u="none" cap="none" strike="noStrike">
                <a:solidFill>
                  <a:srgbClr val="FFFFFF"/>
                </a:solidFill>
                <a:latin typeface="Poppins"/>
                <a:ea typeface="Poppins"/>
                <a:cs typeface="Poppins"/>
                <a:sym typeface="Poppins"/>
              </a:rPr>
              <a:t>Year: 2021</a:t>
            </a:r>
            <a:endParaRPr b="0" i="0" sz="2000" u="none" cap="none" strike="noStrike">
              <a:solidFill>
                <a:srgbClr val="FFFFFF"/>
              </a:solidFill>
              <a:latin typeface="Poppins"/>
              <a:ea typeface="Poppins"/>
              <a:cs typeface="Poppins"/>
              <a:sym typeface="Poppins"/>
            </a:endParaRPr>
          </a:p>
        </p:txBody>
      </p:sp>
      <p:pic>
        <p:nvPicPr>
          <p:cNvPr id="62" name="Google Shape;62;p2"/>
          <p:cNvPicPr preferRelativeResize="0"/>
          <p:nvPr/>
        </p:nvPicPr>
        <p:blipFill rotWithShape="1">
          <a:blip r:embed="rId4">
            <a:alphaModFix/>
          </a:blip>
          <a:srcRect b="0" l="0" r="0" t="0"/>
          <a:stretch/>
        </p:blipFill>
        <p:spPr>
          <a:xfrm>
            <a:off x="315468" y="350184"/>
            <a:ext cx="2326988" cy="357206"/>
          </a:xfrm>
          <a:prstGeom prst="rect">
            <a:avLst/>
          </a:prstGeom>
          <a:noFill/>
          <a:ln>
            <a:noFill/>
          </a:ln>
        </p:spPr>
      </p:pic>
      <p:sp>
        <p:nvSpPr>
          <p:cNvPr id="63" name="Google Shape;63;p2"/>
          <p:cNvSpPr/>
          <p:nvPr/>
        </p:nvSpPr>
        <p:spPr>
          <a:xfrm>
            <a:off x="3624475" y="151150"/>
            <a:ext cx="5034000" cy="2304300"/>
          </a:xfrm>
          <a:prstGeom prst="rect">
            <a:avLst/>
          </a:prstGeom>
          <a:noFill/>
          <a:ln>
            <a:noFill/>
          </a:ln>
        </p:spPr>
        <p:txBody>
          <a:bodyPr anchorCtr="0" anchor="t" bIns="45700" lIns="91425" spcFirstLastPara="1" rIns="91425" wrap="square" tIns="45700">
            <a:noAutofit/>
          </a:bodyPr>
          <a:lstStyle/>
          <a:p>
            <a:pPr indent="0" lvl="0" marL="0" marR="0" rtl="0" algn="l">
              <a:lnSpc>
                <a:spcPct val="87272"/>
              </a:lnSpc>
              <a:spcBef>
                <a:spcPts val="0"/>
              </a:spcBef>
              <a:spcAft>
                <a:spcPts val="0"/>
              </a:spcAft>
              <a:buClr>
                <a:schemeClr val="dk1"/>
              </a:buClr>
              <a:buSzPts val="1100"/>
              <a:buFont typeface="Arial"/>
              <a:buNone/>
            </a:pPr>
            <a:r>
              <a:t/>
            </a:r>
            <a:endParaRPr b="0" i="0" sz="1600" u="none" cap="none" strike="noStrike">
              <a:solidFill>
                <a:schemeClr val="dk1"/>
              </a:solidFill>
              <a:latin typeface="Poppins Light"/>
              <a:ea typeface="Poppins Light"/>
              <a:cs typeface="Poppins Light"/>
              <a:sym typeface="Poppins Light"/>
            </a:endParaRPr>
          </a:p>
          <a:p>
            <a:pPr indent="0" lvl="0" marL="457200" marR="0" rtl="0" algn="l">
              <a:lnSpc>
                <a:spcPct val="87272"/>
              </a:lnSpc>
              <a:spcBef>
                <a:spcPts val="0"/>
              </a:spcBef>
              <a:spcAft>
                <a:spcPts val="0"/>
              </a:spcAft>
              <a:buClr>
                <a:schemeClr val="dk1"/>
              </a:buClr>
              <a:buSzPts val="1100"/>
              <a:buFont typeface="Arial"/>
              <a:buNone/>
            </a:pPr>
            <a:r>
              <a:t/>
            </a:r>
            <a:endParaRPr b="0" i="0" sz="1600" u="none" cap="none" strike="noStrike">
              <a:solidFill>
                <a:schemeClr val="dk1"/>
              </a:solidFill>
              <a:latin typeface="Poppins Light"/>
              <a:ea typeface="Poppins Light"/>
              <a:cs typeface="Poppins Light"/>
              <a:sym typeface="Poppins Light"/>
            </a:endParaRPr>
          </a:p>
          <a:p>
            <a:pPr indent="0" lvl="0" marL="457200" marR="0" rtl="0" algn="l">
              <a:lnSpc>
                <a:spcPct val="87272"/>
              </a:lnSpc>
              <a:spcBef>
                <a:spcPts val="0"/>
              </a:spcBef>
              <a:spcAft>
                <a:spcPts val="0"/>
              </a:spcAft>
              <a:buClr>
                <a:srgbClr val="000000"/>
              </a:buClr>
              <a:buSzPts val="1600"/>
              <a:buFont typeface="Arial"/>
              <a:buNone/>
            </a:pPr>
            <a:r>
              <a:t/>
            </a:r>
            <a:endParaRPr b="0" i="0" sz="1600" u="none" cap="none" strike="noStrike">
              <a:solidFill>
                <a:schemeClr val="dk1"/>
              </a:solidFill>
              <a:latin typeface="Poppins Light"/>
              <a:ea typeface="Poppins Light"/>
              <a:cs typeface="Poppins Light"/>
              <a:sym typeface="Poppins Light"/>
            </a:endParaRPr>
          </a:p>
        </p:txBody>
      </p:sp>
      <p:sp>
        <p:nvSpPr>
          <p:cNvPr id="64" name="Google Shape;64;p2"/>
          <p:cNvSpPr txBox="1"/>
          <p:nvPr/>
        </p:nvSpPr>
        <p:spPr>
          <a:xfrm>
            <a:off x="4144250" y="4413388"/>
            <a:ext cx="2454600" cy="453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0" lang="en-MY" sz="1200" u="none" cap="none" strike="noStrike">
                <a:solidFill>
                  <a:srgbClr val="595959"/>
                </a:solidFill>
                <a:latin typeface="Poppins"/>
                <a:ea typeface="Poppins"/>
                <a:cs typeface="Poppins"/>
                <a:sym typeface="Poppins"/>
              </a:rPr>
              <a:t>Designed by </a:t>
            </a:r>
            <a:r>
              <a:rPr b="0" i="0" lang="en-MY" sz="1200" u="sng" cap="none" strike="noStrike">
                <a:solidFill>
                  <a:srgbClr val="0097A7"/>
                </a:solidFill>
                <a:latin typeface="Poppins"/>
                <a:ea typeface="Poppins"/>
                <a:cs typeface="Poppins"/>
                <a:sym typeface="Poppins"/>
                <a:hlinkClick r:id="rId5">
                  <a:extLst>
                    <a:ext uri="{A12FA001-AC4F-418D-AE19-62706E023703}">
                      <ahyp:hlinkClr val="tx"/>
                    </a:ext>
                  </a:extLst>
                </a:hlinkClick>
              </a:rPr>
              <a:t>Freepik</a:t>
            </a:r>
            <a:endParaRPr b="0" i="0" sz="1200" u="none" cap="none" strike="noStrike">
              <a:solidFill>
                <a:srgbClr val="595959"/>
              </a:solidFill>
              <a:latin typeface="Poppins"/>
              <a:ea typeface="Poppins"/>
              <a:cs typeface="Poppins"/>
              <a:sym typeface="Poppins"/>
            </a:endParaRPr>
          </a:p>
        </p:txBody>
      </p:sp>
      <p:sp>
        <p:nvSpPr>
          <p:cNvPr id="65" name="Google Shape;65;p2"/>
          <p:cNvSpPr txBox="1"/>
          <p:nvPr/>
        </p:nvSpPr>
        <p:spPr>
          <a:xfrm>
            <a:off x="278650" y="3991863"/>
            <a:ext cx="3322500" cy="357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MY" sz="1400" u="sng" cap="none" strike="noStrike">
                <a:solidFill>
                  <a:srgbClr val="FFFFFF"/>
                </a:solidFill>
                <a:latin typeface="Poppins"/>
                <a:ea typeface="Poppins"/>
                <a:cs typeface="Poppins"/>
                <a:sym typeface="Poppins"/>
                <a:hlinkClick r:id="rId6">
                  <a:extLst>
                    <a:ext uri="{A12FA001-AC4F-418D-AE19-62706E023703}">
                      <ahyp:hlinkClr val="tx"/>
                    </a:ext>
                  </a:extLst>
                </a:hlinkClick>
              </a:rPr>
              <a:t>CC BY-NC-SA 4.0</a:t>
            </a:r>
            <a:endParaRPr b="0" i="0" sz="1400" u="none" cap="none" strike="noStrike">
              <a:solidFill>
                <a:srgbClr val="FFFFFF"/>
              </a:solidFill>
              <a:latin typeface="Poppins"/>
              <a:ea typeface="Poppins"/>
              <a:cs typeface="Poppins"/>
              <a:sym typeface="Poppins"/>
            </a:endParaRPr>
          </a:p>
        </p:txBody>
      </p:sp>
      <p:pic>
        <p:nvPicPr>
          <p:cNvPr id="66" name="Google Shape;66;p2"/>
          <p:cNvPicPr preferRelativeResize="0"/>
          <p:nvPr/>
        </p:nvPicPr>
        <p:blipFill rotWithShape="1">
          <a:blip r:embed="rId7">
            <a:alphaModFix/>
          </a:blip>
          <a:srcRect b="0" l="0" r="0" t="0"/>
          <a:stretch/>
        </p:blipFill>
        <p:spPr>
          <a:xfrm>
            <a:off x="355825" y="4349173"/>
            <a:ext cx="1662725" cy="581725"/>
          </a:xfrm>
          <a:prstGeom prst="rect">
            <a:avLst/>
          </a:prstGeom>
          <a:noFill/>
          <a:ln>
            <a:noFill/>
          </a:ln>
        </p:spPr>
      </p:pic>
      <p:pic>
        <p:nvPicPr>
          <p:cNvPr id="67" name="Google Shape;67;p2" title="11669640_20943849.jpg"/>
          <p:cNvPicPr preferRelativeResize="0"/>
          <p:nvPr/>
        </p:nvPicPr>
        <p:blipFill>
          <a:blip r:embed="rId8">
            <a:alphaModFix/>
          </a:blip>
          <a:stretch>
            <a:fillRect/>
          </a:stretch>
        </p:blipFill>
        <p:spPr>
          <a:xfrm>
            <a:off x="4144250" y="151150"/>
            <a:ext cx="4321449" cy="432144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36" name="Shape 136"/>
        <p:cNvGrpSpPr/>
        <p:nvPr/>
      </p:nvGrpSpPr>
      <p:grpSpPr>
        <a:xfrm>
          <a:off x="0" y="0"/>
          <a:ext cx="0" cy="0"/>
          <a:chOff x="0" y="0"/>
          <a:chExt cx="0" cy="0"/>
        </a:xfrm>
      </p:grpSpPr>
      <p:pic>
        <p:nvPicPr>
          <p:cNvPr id="137" name="Google Shape;137;g36f02e099c3_0_60"/>
          <p:cNvPicPr preferRelativeResize="0"/>
          <p:nvPr/>
        </p:nvPicPr>
        <p:blipFill rotWithShape="1">
          <a:blip r:embed="rId4">
            <a:alphaModFix/>
          </a:blip>
          <a:srcRect b="0" l="0" r="0" t="0"/>
          <a:stretch/>
        </p:blipFill>
        <p:spPr>
          <a:xfrm>
            <a:off x="576956" y="350184"/>
            <a:ext cx="2326988" cy="357206"/>
          </a:xfrm>
          <a:prstGeom prst="rect">
            <a:avLst/>
          </a:prstGeom>
          <a:noFill/>
          <a:ln>
            <a:noFill/>
          </a:ln>
        </p:spPr>
      </p:pic>
      <p:sp>
        <p:nvSpPr>
          <p:cNvPr id="138" name="Google Shape;138;g36f02e099c3_0_60"/>
          <p:cNvSpPr txBox="1"/>
          <p:nvPr/>
        </p:nvSpPr>
        <p:spPr>
          <a:xfrm>
            <a:off x="3647875" y="62000"/>
            <a:ext cx="5253000" cy="933600"/>
          </a:xfrm>
          <a:prstGeom prst="rect">
            <a:avLst/>
          </a:prstGeom>
          <a:noFill/>
          <a:ln>
            <a:noFill/>
          </a:ln>
        </p:spPr>
        <p:txBody>
          <a:bodyPr anchorCtr="0" anchor="ctr" bIns="68575" lIns="68575" spcFirstLastPara="1" rIns="68575" wrap="square" tIns="68575">
            <a:normAutofit/>
          </a:bodyPr>
          <a:lstStyle/>
          <a:p>
            <a:pPr indent="0" lvl="0" marL="0" marR="0" rtl="0" algn="r">
              <a:lnSpc>
                <a:spcPct val="90000"/>
              </a:lnSpc>
              <a:spcBef>
                <a:spcPts val="0"/>
              </a:spcBef>
              <a:spcAft>
                <a:spcPts val="0"/>
              </a:spcAft>
              <a:buClr>
                <a:schemeClr val="dk1"/>
              </a:buClr>
              <a:buSzPts val="1100"/>
              <a:buFont typeface="Arial"/>
              <a:buNone/>
            </a:pPr>
            <a:r>
              <a:rPr b="1" lang="en-MY" sz="2300">
                <a:solidFill>
                  <a:schemeClr val="lt1"/>
                </a:solidFill>
                <a:latin typeface="Poppins"/>
                <a:ea typeface="Poppins"/>
                <a:cs typeface="Poppins"/>
                <a:sym typeface="Poppins"/>
              </a:rPr>
              <a:t>Comparing Continuous Variable Against Standard Value </a:t>
            </a:r>
            <a:endParaRPr b="1" i="0" sz="2300" u="none" cap="none" strike="noStrike">
              <a:solidFill>
                <a:schemeClr val="lt1"/>
              </a:solidFill>
              <a:latin typeface="Poppins"/>
              <a:ea typeface="Poppins"/>
              <a:cs typeface="Poppins"/>
              <a:sym typeface="Poppins"/>
            </a:endParaRPr>
          </a:p>
        </p:txBody>
      </p:sp>
      <p:sp>
        <p:nvSpPr>
          <p:cNvPr id="139" name="Google Shape;139;g36f02e099c3_0_60"/>
          <p:cNvSpPr/>
          <p:nvPr/>
        </p:nvSpPr>
        <p:spPr>
          <a:xfrm>
            <a:off x="470250" y="997950"/>
            <a:ext cx="8203500" cy="3577200"/>
          </a:xfrm>
          <a:prstGeom prst="rect">
            <a:avLst/>
          </a:prstGeom>
          <a:noFill/>
          <a:ln>
            <a:noFill/>
          </a:ln>
        </p:spPr>
        <p:txBody>
          <a:bodyPr anchorCtr="0" anchor="t" bIns="34275" lIns="68575" spcFirstLastPara="1" rIns="68575" wrap="square" tIns="34275">
            <a:noAutofit/>
          </a:bodyPr>
          <a:lstStyle/>
          <a:p>
            <a:pPr indent="0" lvl="0" marL="0" rtl="0" algn="l">
              <a:spcBef>
                <a:spcPts val="0"/>
              </a:spcBef>
              <a:spcAft>
                <a:spcPts val="0"/>
              </a:spcAft>
              <a:buClr>
                <a:schemeClr val="dk1"/>
              </a:buClr>
              <a:buSzPts val="1100"/>
              <a:buFont typeface="Arial"/>
              <a:buNone/>
            </a:pPr>
            <a:r>
              <a:rPr lang="en-MY" sz="2000" u="sng">
                <a:latin typeface="Poppins"/>
                <a:ea typeface="Poppins"/>
                <a:cs typeface="Poppins"/>
                <a:sym typeface="Poppins"/>
              </a:rPr>
              <a:t>Objective</a:t>
            </a:r>
            <a:endParaRPr sz="2000" u="sng">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rPr lang="en-MY" sz="2000">
                <a:latin typeface="Poppins"/>
                <a:ea typeface="Poppins"/>
                <a:cs typeface="Poppins"/>
                <a:sym typeface="Poppins"/>
              </a:rPr>
              <a:t>To test whether the FBSBT values of patients are significantly different from a known standard/test value (e.g. 100 mg/dL from textbook/guidelines).</a:t>
            </a:r>
            <a:endParaRPr sz="2000">
              <a:latin typeface="Poppins"/>
              <a:ea typeface="Poppins"/>
              <a:cs typeface="Poppins"/>
              <a:sym typeface="Poppins"/>
            </a:endParaRPr>
          </a:p>
          <a:p>
            <a:pPr indent="0" lvl="0" marL="0" rtl="0" algn="l">
              <a:spcBef>
                <a:spcPts val="0"/>
              </a:spcBef>
              <a:spcAft>
                <a:spcPts val="0"/>
              </a:spcAft>
              <a:buNone/>
            </a:pPr>
            <a:r>
              <a:t/>
            </a:r>
            <a:endParaRPr b="1" sz="2000">
              <a:latin typeface="Poppins"/>
              <a:ea typeface="Poppins"/>
              <a:cs typeface="Poppins"/>
              <a:sym typeface="Poppins"/>
            </a:endParaRPr>
          </a:p>
          <a:p>
            <a:pPr indent="-355600" lvl="0" marL="457200" rtl="0" algn="l">
              <a:spcBef>
                <a:spcPts val="1000"/>
              </a:spcBef>
              <a:spcAft>
                <a:spcPts val="0"/>
              </a:spcAft>
              <a:buClr>
                <a:schemeClr val="dk1"/>
              </a:buClr>
              <a:buSzPts val="2000"/>
              <a:buFont typeface="Poppins"/>
              <a:buAutoNum type="arabicPeriod"/>
            </a:pPr>
            <a:r>
              <a:rPr b="1" lang="en-MY" sz="2000">
                <a:solidFill>
                  <a:schemeClr val="dk1"/>
                </a:solidFill>
                <a:latin typeface="Poppins"/>
                <a:ea typeface="Poppins"/>
                <a:cs typeface="Poppins"/>
                <a:sym typeface="Poppins"/>
              </a:rPr>
              <a:t>Check for Normality</a:t>
            </a:r>
            <a:br>
              <a:rPr lang="en-MY" sz="2000">
                <a:solidFill>
                  <a:schemeClr val="dk1"/>
                </a:solidFill>
                <a:latin typeface="Poppins"/>
                <a:ea typeface="Poppins"/>
                <a:cs typeface="Poppins"/>
                <a:sym typeface="Poppins"/>
              </a:rPr>
            </a:br>
            <a:r>
              <a:rPr lang="en-MY" sz="2000">
                <a:solidFill>
                  <a:schemeClr val="dk1"/>
                </a:solidFill>
                <a:latin typeface="Poppins"/>
                <a:ea typeface="Poppins"/>
                <a:cs typeface="Poppins"/>
                <a:sym typeface="Poppins"/>
              </a:rPr>
              <a:t>Shapiro-Wilk Test</a:t>
            </a:r>
            <a:br>
              <a:rPr lang="en-MY" sz="2000">
                <a:solidFill>
                  <a:schemeClr val="dk1"/>
                </a:solidFill>
                <a:latin typeface="Poppins"/>
                <a:ea typeface="Poppins"/>
                <a:cs typeface="Poppins"/>
                <a:sym typeface="Poppins"/>
              </a:rPr>
            </a:br>
            <a:r>
              <a:rPr lang="en-MY" sz="2000">
                <a:solidFill>
                  <a:schemeClr val="dk1"/>
                </a:solidFill>
                <a:latin typeface="Poppins"/>
                <a:ea typeface="Poppins"/>
                <a:cs typeface="Poppins"/>
                <a:sym typeface="Poppins"/>
              </a:rPr>
              <a:t>→ If p &lt; 0.05, data is not normally distributed</a:t>
            </a:r>
            <a:endParaRPr b="1" sz="2000">
              <a:latin typeface="Poppins"/>
              <a:ea typeface="Poppins"/>
              <a:cs typeface="Poppins"/>
              <a:sym typeface="Poppins"/>
            </a:endParaRPr>
          </a:p>
          <a:p>
            <a:pPr indent="0" lvl="0" marL="0" rtl="0" algn="l">
              <a:spcBef>
                <a:spcPts val="0"/>
              </a:spcBef>
              <a:spcAft>
                <a:spcPts val="0"/>
              </a:spcAft>
              <a:buNone/>
            </a:pPr>
            <a:r>
              <a:t/>
            </a:r>
            <a:endParaRPr sz="2000">
              <a:latin typeface="Poppins"/>
              <a:ea typeface="Poppins"/>
              <a:cs typeface="Poppins"/>
              <a:sym typeface="Poppins"/>
            </a:endParaRPr>
          </a:p>
          <a:p>
            <a:pPr indent="0" lvl="0" marL="0" rtl="0" algn="l">
              <a:spcBef>
                <a:spcPts val="1000"/>
              </a:spcBef>
              <a:spcAft>
                <a:spcPts val="0"/>
              </a:spcAft>
              <a:buNone/>
            </a:pPr>
            <a:r>
              <a:t/>
            </a:r>
            <a:endParaRPr sz="2000">
              <a:latin typeface="Poppins"/>
              <a:ea typeface="Poppins"/>
              <a:cs typeface="Poppins"/>
              <a:sym typeface="Poppins"/>
            </a:endParaRPr>
          </a:p>
          <a:p>
            <a:pPr indent="0" lvl="0" marL="0" rtl="0" algn="l">
              <a:spcBef>
                <a:spcPts val="1000"/>
              </a:spcBef>
              <a:spcAft>
                <a:spcPts val="0"/>
              </a:spcAft>
              <a:buNone/>
            </a:pPr>
            <a:r>
              <a:t/>
            </a:r>
            <a:endParaRPr sz="2000">
              <a:latin typeface="Poppins"/>
              <a:ea typeface="Poppins"/>
              <a:cs typeface="Poppins"/>
              <a:sym typeface="Poppins"/>
            </a:endParaRPr>
          </a:p>
          <a:p>
            <a:pPr indent="0" lvl="0" marL="0" rtl="0" algn="l">
              <a:spcBef>
                <a:spcPts val="1000"/>
              </a:spcBef>
              <a:spcAft>
                <a:spcPts val="0"/>
              </a:spcAft>
              <a:buNone/>
            </a:pPr>
            <a:r>
              <a:t/>
            </a:r>
            <a:endParaRPr b="1" sz="2000">
              <a:latin typeface="Poppins"/>
              <a:ea typeface="Poppins"/>
              <a:cs typeface="Poppins"/>
              <a:sym typeface="Poppins"/>
            </a:endParaRPr>
          </a:p>
          <a:p>
            <a:pPr indent="0" lvl="0" marL="0" rtl="0" algn="l">
              <a:spcBef>
                <a:spcPts val="0"/>
              </a:spcBef>
              <a:spcAft>
                <a:spcPts val="0"/>
              </a:spcAft>
              <a:buNone/>
            </a:pPr>
            <a:r>
              <a:t/>
            </a:r>
            <a:endParaRPr sz="2000">
              <a:latin typeface="Poppins"/>
              <a:ea typeface="Poppins"/>
              <a:cs typeface="Poppins"/>
              <a:sym typeface="Poppins"/>
            </a:endParaRPr>
          </a:p>
          <a:p>
            <a:pPr indent="0" lvl="0" marL="0" rtl="0" algn="l">
              <a:spcBef>
                <a:spcPts val="0"/>
              </a:spcBef>
              <a:spcAft>
                <a:spcPts val="0"/>
              </a:spcAft>
              <a:buNone/>
            </a:pPr>
            <a:r>
              <a:t/>
            </a:r>
            <a:endParaRPr sz="2000">
              <a:latin typeface="Poppins"/>
              <a:ea typeface="Poppins"/>
              <a:cs typeface="Poppins"/>
              <a:sym typeface="Poppins"/>
            </a:endParaRPr>
          </a:p>
          <a:p>
            <a:pPr indent="0" lvl="0" marL="0" rtl="0" algn="l">
              <a:spcBef>
                <a:spcPts val="0"/>
              </a:spcBef>
              <a:spcAft>
                <a:spcPts val="0"/>
              </a:spcAft>
              <a:buNone/>
            </a:pPr>
            <a:r>
              <a:t/>
            </a:r>
            <a:endParaRPr b="1" sz="2000">
              <a:latin typeface="Poppins"/>
              <a:ea typeface="Poppins"/>
              <a:cs typeface="Poppins"/>
              <a:sym typeface="Poppins"/>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44" name="Shape 144"/>
        <p:cNvGrpSpPr/>
        <p:nvPr/>
      </p:nvGrpSpPr>
      <p:grpSpPr>
        <a:xfrm>
          <a:off x="0" y="0"/>
          <a:ext cx="0" cy="0"/>
          <a:chOff x="0" y="0"/>
          <a:chExt cx="0" cy="0"/>
        </a:xfrm>
      </p:grpSpPr>
      <p:pic>
        <p:nvPicPr>
          <p:cNvPr id="145" name="Google Shape;145;g36f02e099c3_0_69"/>
          <p:cNvPicPr preferRelativeResize="0"/>
          <p:nvPr/>
        </p:nvPicPr>
        <p:blipFill rotWithShape="1">
          <a:blip r:embed="rId4">
            <a:alphaModFix/>
          </a:blip>
          <a:srcRect b="0" l="0" r="0" t="0"/>
          <a:stretch/>
        </p:blipFill>
        <p:spPr>
          <a:xfrm>
            <a:off x="576956" y="350184"/>
            <a:ext cx="2326988" cy="357206"/>
          </a:xfrm>
          <a:prstGeom prst="rect">
            <a:avLst/>
          </a:prstGeom>
          <a:noFill/>
          <a:ln>
            <a:noFill/>
          </a:ln>
        </p:spPr>
      </p:pic>
      <p:sp>
        <p:nvSpPr>
          <p:cNvPr id="146" name="Google Shape;146;g36f02e099c3_0_69"/>
          <p:cNvSpPr txBox="1"/>
          <p:nvPr/>
        </p:nvSpPr>
        <p:spPr>
          <a:xfrm>
            <a:off x="4572000" y="0"/>
            <a:ext cx="4211100" cy="933600"/>
          </a:xfrm>
          <a:prstGeom prst="rect">
            <a:avLst/>
          </a:prstGeom>
          <a:noFill/>
          <a:ln>
            <a:noFill/>
          </a:ln>
        </p:spPr>
        <p:txBody>
          <a:bodyPr anchorCtr="0" anchor="ctr" bIns="68575" lIns="68575" spcFirstLastPara="1" rIns="68575" wrap="square" tIns="68575">
            <a:normAutofit/>
          </a:bodyPr>
          <a:lstStyle/>
          <a:p>
            <a:pPr indent="0" lvl="0" marL="0" marR="0" rtl="0" algn="r">
              <a:lnSpc>
                <a:spcPct val="90000"/>
              </a:lnSpc>
              <a:spcBef>
                <a:spcPts val="0"/>
              </a:spcBef>
              <a:spcAft>
                <a:spcPts val="0"/>
              </a:spcAft>
              <a:buClr>
                <a:schemeClr val="dk1"/>
              </a:buClr>
              <a:buSzPts val="1100"/>
              <a:buFont typeface="Arial"/>
              <a:buNone/>
            </a:pPr>
            <a:r>
              <a:t/>
            </a:r>
            <a:endParaRPr b="1" i="0" sz="2300" u="none" cap="none" strike="noStrike">
              <a:solidFill>
                <a:schemeClr val="lt1"/>
              </a:solidFill>
              <a:latin typeface="Poppins"/>
              <a:ea typeface="Poppins"/>
              <a:cs typeface="Poppins"/>
              <a:sym typeface="Poppins"/>
            </a:endParaRPr>
          </a:p>
        </p:txBody>
      </p:sp>
      <p:sp>
        <p:nvSpPr>
          <p:cNvPr id="147" name="Google Shape;147;g36f02e099c3_0_69"/>
          <p:cNvSpPr/>
          <p:nvPr/>
        </p:nvSpPr>
        <p:spPr>
          <a:xfrm>
            <a:off x="470250" y="997950"/>
            <a:ext cx="8203500" cy="3577200"/>
          </a:xfrm>
          <a:prstGeom prst="rect">
            <a:avLst/>
          </a:prstGeom>
          <a:noFill/>
          <a:ln>
            <a:noFill/>
          </a:ln>
        </p:spPr>
        <p:txBody>
          <a:bodyPr anchorCtr="0" anchor="t" bIns="34275" lIns="68575" spcFirstLastPara="1" rIns="68575" wrap="square" tIns="34275">
            <a:noAutofit/>
          </a:bodyPr>
          <a:lstStyle/>
          <a:p>
            <a:pPr indent="-355600" lvl="0" marL="457200" rtl="0" algn="l">
              <a:lnSpc>
                <a:spcPct val="100000"/>
              </a:lnSpc>
              <a:spcBef>
                <a:spcPts val="1000"/>
              </a:spcBef>
              <a:spcAft>
                <a:spcPts val="0"/>
              </a:spcAft>
              <a:buSzPts val="2000"/>
              <a:buFont typeface="Poppins"/>
              <a:buAutoNum type="arabicPeriod" startAt="2"/>
            </a:pPr>
            <a:r>
              <a:rPr b="1" lang="en-MY" sz="2000">
                <a:latin typeface="Poppins"/>
                <a:ea typeface="Poppins"/>
                <a:cs typeface="Poppins"/>
                <a:sym typeface="Poppins"/>
              </a:rPr>
              <a:t>Use Wilcoxon Signed-Rank Test (Non-parametric)</a:t>
            </a:r>
            <a:endParaRPr b="1" sz="2000">
              <a:latin typeface="Poppins"/>
              <a:ea typeface="Poppins"/>
              <a:cs typeface="Poppins"/>
              <a:sym typeface="Poppins"/>
            </a:endParaRPr>
          </a:p>
          <a:p>
            <a:pPr indent="-355600" lvl="1" marL="914400" rtl="0" algn="l">
              <a:lnSpc>
                <a:spcPct val="100000"/>
              </a:lnSpc>
              <a:spcBef>
                <a:spcPts val="1000"/>
              </a:spcBef>
              <a:spcAft>
                <a:spcPts val="0"/>
              </a:spcAft>
              <a:buSzPts val="2000"/>
              <a:buFont typeface="Poppins"/>
              <a:buChar char="●"/>
            </a:pPr>
            <a:r>
              <a:rPr lang="en-MY" sz="2000">
                <a:latin typeface="Poppins"/>
                <a:ea typeface="Poppins"/>
                <a:cs typeface="Poppins"/>
                <a:sym typeface="Poppins"/>
              </a:rPr>
              <a:t>Analyze → Nonparametric Tests → One-Sample</a:t>
            </a:r>
            <a:endParaRPr sz="2000">
              <a:latin typeface="Poppins"/>
              <a:ea typeface="Poppins"/>
              <a:cs typeface="Poppins"/>
              <a:sym typeface="Poppins"/>
            </a:endParaRPr>
          </a:p>
          <a:p>
            <a:pPr indent="-355600" lvl="1" marL="914400" rtl="0" algn="l">
              <a:lnSpc>
                <a:spcPct val="100000"/>
              </a:lnSpc>
              <a:spcBef>
                <a:spcPts val="0"/>
              </a:spcBef>
              <a:spcAft>
                <a:spcPts val="0"/>
              </a:spcAft>
              <a:buSzPts val="2000"/>
              <a:buFont typeface="Poppins"/>
              <a:buChar char="●"/>
            </a:pPr>
            <a:r>
              <a:rPr lang="en-MY" sz="2000">
                <a:latin typeface="Poppins"/>
                <a:ea typeface="Poppins"/>
                <a:cs typeface="Poppins"/>
                <a:sym typeface="Poppins"/>
              </a:rPr>
              <a:t>Add variable (FBSBT) under Fields</a:t>
            </a:r>
            <a:endParaRPr sz="2000">
              <a:latin typeface="Poppins"/>
              <a:ea typeface="Poppins"/>
              <a:cs typeface="Poppins"/>
              <a:sym typeface="Poppins"/>
            </a:endParaRPr>
          </a:p>
          <a:p>
            <a:pPr indent="-355600" lvl="1" marL="914400" rtl="0" algn="l">
              <a:lnSpc>
                <a:spcPct val="100000"/>
              </a:lnSpc>
              <a:spcBef>
                <a:spcPts val="0"/>
              </a:spcBef>
              <a:spcAft>
                <a:spcPts val="0"/>
              </a:spcAft>
              <a:buSzPts val="2000"/>
              <a:buFont typeface="Poppins"/>
              <a:buChar char="●"/>
            </a:pPr>
            <a:r>
              <a:rPr lang="en-MY" sz="2000">
                <a:latin typeface="Poppins"/>
                <a:ea typeface="Poppins"/>
                <a:cs typeface="Poppins"/>
                <a:sym typeface="Poppins"/>
              </a:rPr>
              <a:t>Under Settings:</a:t>
            </a:r>
            <a:br>
              <a:rPr lang="en-MY" sz="2000">
                <a:latin typeface="Poppins"/>
                <a:ea typeface="Poppins"/>
                <a:cs typeface="Poppins"/>
                <a:sym typeface="Poppins"/>
              </a:rPr>
            </a:br>
            <a:r>
              <a:rPr lang="en-MY" sz="2000">
                <a:latin typeface="Poppins"/>
                <a:ea typeface="Poppins"/>
                <a:cs typeface="Poppins"/>
                <a:sym typeface="Poppins"/>
              </a:rPr>
              <a:t>→ Tick Wilcoxon Signed-Rank Test</a:t>
            </a:r>
            <a:br>
              <a:rPr lang="en-MY" sz="2000">
                <a:latin typeface="Poppins"/>
                <a:ea typeface="Poppins"/>
                <a:cs typeface="Poppins"/>
                <a:sym typeface="Poppins"/>
              </a:rPr>
            </a:br>
            <a:r>
              <a:rPr lang="en-MY" sz="2000">
                <a:latin typeface="Poppins"/>
                <a:ea typeface="Poppins"/>
                <a:cs typeface="Poppins"/>
                <a:sym typeface="Poppins"/>
              </a:rPr>
              <a:t>→ Enter Test Value = 100</a:t>
            </a:r>
            <a:endParaRPr sz="2000">
              <a:latin typeface="Poppins"/>
              <a:ea typeface="Poppins"/>
              <a:cs typeface="Poppins"/>
              <a:sym typeface="Poppins"/>
            </a:endParaRPr>
          </a:p>
          <a:p>
            <a:pPr indent="-355600" lvl="1" marL="914400" rtl="0" algn="l">
              <a:lnSpc>
                <a:spcPct val="100000"/>
              </a:lnSpc>
              <a:spcBef>
                <a:spcPts val="0"/>
              </a:spcBef>
              <a:spcAft>
                <a:spcPts val="0"/>
              </a:spcAft>
              <a:buSzPts val="2000"/>
              <a:buFont typeface="Poppins"/>
              <a:buChar char="●"/>
            </a:pPr>
            <a:r>
              <a:rPr lang="en-MY" sz="2000">
                <a:latin typeface="Poppins"/>
                <a:ea typeface="Poppins"/>
                <a:cs typeface="Poppins"/>
                <a:sym typeface="Poppins"/>
              </a:rPr>
              <a:t>Click Run</a:t>
            </a:r>
            <a:br>
              <a:rPr lang="en-MY" sz="2000">
                <a:latin typeface="Poppins"/>
                <a:ea typeface="Poppins"/>
                <a:cs typeface="Poppins"/>
                <a:sym typeface="Poppins"/>
              </a:rPr>
            </a:br>
            <a:endParaRPr sz="2000">
              <a:latin typeface="Poppins"/>
              <a:ea typeface="Poppins"/>
              <a:cs typeface="Poppins"/>
              <a:sym typeface="Poppins"/>
            </a:endParaRPr>
          </a:p>
          <a:p>
            <a:pPr indent="-355600" lvl="0" marL="457200" rtl="0" algn="l">
              <a:spcBef>
                <a:spcPts val="1000"/>
              </a:spcBef>
              <a:spcAft>
                <a:spcPts val="0"/>
              </a:spcAft>
              <a:buClr>
                <a:schemeClr val="dk1"/>
              </a:buClr>
              <a:buSzPts val="2000"/>
              <a:buFont typeface="Poppins"/>
              <a:buAutoNum type="arabicPeriod" startAt="2"/>
            </a:pPr>
            <a:r>
              <a:rPr b="1" lang="en-MY" sz="2000">
                <a:solidFill>
                  <a:schemeClr val="dk1"/>
                </a:solidFill>
                <a:latin typeface="Poppins"/>
                <a:ea typeface="Poppins"/>
                <a:cs typeface="Poppins"/>
                <a:sym typeface="Poppins"/>
              </a:rPr>
              <a:t>Interpret Results</a:t>
            </a:r>
            <a:br>
              <a:rPr b="1" lang="en-MY" sz="2000">
                <a:solidFill>
                  <a:schemeClr val="dk1"/>
                </a:solidFill>
                <a:latin typeface="Poppins"/>
                <a:ea typeface="Poppins"/>
                <a:cs typeface="Poppins"/>
                <a:sym typeface="Poppins"/>
              </a:rPr>
            </a:br>
            <a:r>
              <a:rPr lang="en-MY" sz="2000">
                <a:solidFill>
                  <a:schemeClr val="dk1"/>
                </a:solidFill>
                <a:latin typeface="Poppins"/>
                <a:ea typeface="Poppins"/>
                <a:cs typeface="Poppins"/>
                <a:sym typeface="Poppins"/>
              </a:rPr>
              <a:t>p &lt; 0.05 → Significant difference from standard value</a:t>
            </a:r>
            <a:endParaRPr sz="2000">
              <a:solidFill>
                <a:schemeClr val="dk1"/>
              </a:solidFill>
              <a:latin typeface="Poppins"/>
              <a:ea typeface="Poppins"/>
              <a:cs typeface="Poppins"/>
              <a:sym typeface="Poppins"/>
            </a:endParaRPr>
          </a:p>
          <a:p>
            <a:pPr indent="0" lvl="0" marL="457200" rtl="0" algn="l">
              <a:spcBef>
                <a:spcPts val="1000"/>
              </a:spcBef>
              <a:spcAft>
                <a:spcPts val="0"/>
              </a:spcAft>
              <a:buNone/>
            </a:pPr>
            <a:r>
              <a:rPr lang="en-MY" sz="2000">
                <a:solidFill>
                  <a:schemeClr val="dk1"/>
                </a:solidFill>
                <a:latin typeface="Poppins"/>
                <a:ea typeface="Poppins"/>
                <a:cs typeface="Poppins"/>
                <a:sym typeface="Poppins"/>
              </a:rPr>
              <a:t>p ≥ 0.05 → No significant difference</a:t>
            </a:r>
            <a:endParaRPr sz="2000">
              <a:latin typeface="Poppins"/>
              <a:ea typeface="Poppins"/>
              <a:cs typeface="Poppins"/>
              <a:sym typeface="Poppins"/>
            </a:endParaRPr>
          </a:p>
          <a:p>
            <a:pPr indent="0" lvl="0" marL="457200" rtl="0" algn="l">
              <a:spcBef>
                <a:spcPts val="1000"/>
              </a:spcBef>
              <a:spcAft>
                <a:spcPts val="0"/>
              </a:spcAft>
              <a:buNone/>
            </a:pPr>
            <a:r>
              <a:t/>
            </a:r>
            <a:endParaRPr sz="2000">
              <a:latin typeface="Poppins"/>
              <a:ea typeface="Poppins"/>
              <a:cs typeface="Poppins"/>
              <a:sym typeface="Poppins"/>
            </a:endParaRPr>
          </a:p>
          <a:p>
            <a:pPr indent="0" lvl="0" marL="0" rtl="0" algn="l">
              <a:spcBef>
                <a:spcPts val="0"/>
              </a:spcBef>
              <a:spcAft>
                <a:spcPts val="0"/>
              </a:spcAft>
              <a:buNone/>
            </a:pPr>
            <a:r>
              <a:t/>
            </a:r>
            <a:endParaRPr sz="2000">
              <a:latin typeface="Poppins"/>
              <a:ea typeface="Poppins"/>
              <a:cs typeface="Poppins"/>
              <a:sym typeface="Poppins"/>
            </a:endParaRPr>
          </a:p>
          <a:p>
            <a:pPr indent="0" lvl="0" marL="0" rtl="0" algn="l">
              <a:spcBef>
                <a:spcPts val="0"/>
              </a:spcBef>
              <a:spcAft>
                <a:spcPts val="0"/>
              </a:spcAft>
              <a:buNone/>
            </a:pPr>
            <a:r>
              <a:t/>
            </a:r>
            <a:endParaRPr sz="2000">
              <a:latin typeface="Poppins"/>
              <a:ea typeface="Poppins"/>
              <a:cs typeface="Poppins"/>
              <a:sym typeface="Poppins"/>
            </a:endParaRPr>
          </a:p>
          <a:p>
            <a:pPr indent="0" lvl="0" marL="0" rtl="0" algn="l">
              <a:spcBef>
                <a:spcPts val="0"/>
              </a:spcBef>
              <a:spcAft>
                <a:spcPts val="0"/>
              </a:spcAft>
              <a:buNone/>
            </a:pPr>
            <a:r>
              <a:t/>
            </a:r>
            <a:endParaRPr b="1" sz="2000">
              <a:latin typeface="Poppins"/>
              <a:ea typeface="Poppins"/>
              <a:cs typeface="Poppins"/>
              <a:sym typeface="Poppins"/>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52" name="Shape 152"/>
        <p:cNvGrpSpPr/>
        <p:nvPr/>
      </p:nvGrpSpPr>
      <p:grpSpPr>
        <a:xfrm>
          <a:off x="0" y="0"/>
          <a:ext cx="0" cy="0"/>
          <a:chOff x="0" y="0"/>
          <a:chExt cx="0" cy="0"/>
        </a:xfrm>
      </p:grpSpPr>
      <p:pic>
        <p:nvPicPr>
          <p:cNvPr id="153" name="Google Shape;153;g36f02e099c3_0_103"/>
          <p:cNvPicPr preferRelativeResize="0"/>
          <p:nvPr/>
        </p:nvPicPr>
        <p:blipFill rotWithShape="1">
          <a:blip r:embed="rId4">
            <a:alphaModFix/>
          </a:blip>
          <a:srcRect b="0" l="0" r="0" t="0"/>
          <a:stretch/>
        </p:blipFill>
        <p:spPr>
          <a:xfrm>
            <a:off x="576956" y="350184"/>
            <a:ext cx="2326988" cy="357206"/>
          </a:xfrm>
          <a:prstGeom prst="rect">
            <a:avLst/>
          </a:prstGeom>
          <a:noFill/>
          <a:ln>
            <a:noFill/>
          </a:ln>
        </p:spPr>
      </p:pic>
      <p:sp>
        <p:nvSpPr>
          <p:cNvPr id="154" name="Google Shape;154;g36f02e099c3_0_103"/>
          <p:cNvSpPr txBox="1"/>
          <p:nvPr/>
        </p:nvSpPr>
        <p:spPr>
          <a:xfrm>
            <a:off x="3225750" y="0"/>
            <a:ext cx="5675100" cy="933600"/>
          </a:xfrm>
          <a:prstGeom prst="rect">
            <a:avLst/>
          </a:prstGeom>
          <a:noFill/>
          <a:ln>
            <a:noFill/>
          </a:ln>
        </p:spPr>
        <p:txBody>
          <a:bodyPr anchorCtr="0" anchor="ctr" bIns="68575" lIns="68575" spcFirstLastPara="1" rIns="68575" wrap="square" tIns="68575">
            <a:normAutofit/>
          </a:bodyPr>
          <a:lstStyle/>
          <a:p>
            <a:pPr indent="0" lvl="0" marL="0" marR="0" rtl="0" algn="r">
              <a:lnSpc>
                <a:spcPct val="90000"/>
              </a:lnSpc>
              <a:spcBef>
                <a:spcPts val="0"/>
              </a:spcBef>
              <a:spcAft>
                <a:spcPts val="0"/>
              </a:spcAft>
              <a:buClr>
                <a:schemeClr val="dk1"/>
              </a:buClr>
              <a:buSzPts val="1100"/>
              <a:buFont typeface="Arial"/>
              <a:buNone/>
            </a:pPr>
            <a:r>
              <a:rPr b="1" lang="en-MY" sz="2300">
                <a:solidFill>
                  <a:schemeClr val="lt1"/>
                </a:solidFill>
                <a:latin typeface="Poppins"/>
                <a:ea typeface="Poppins"/>
                <a:cs typeface="Poppins"/>
                <a:sym typeface="Poppins"/>
              </a:rPr>
              <a:t>Comparing Continuous Variable Between Two Independent Groups</a:t>
            </a:r>
            <a:endParaRPr b="1" i="0" sz="2300" u="none" cap="none" strike="noStrike">
              <a:solidFill>
                <a:schemeClr val="lt1"/>
              </a:solidFill>
              <a:latin typeface="Poppins"/>
              <a:ea typeface="Poppins"/>
              <a:cs typeface="Poppins"/>
              <a:sym typeface="Poppins"/>
            </a:endParaRPr>
          </a:p>
        </p:txBody>
      </p:sp>
      <p:sp>
        <p:nvSpPr>
          <p:cNvPr id="155" name="Google Shape;155;g36f02e099c3_0_103"/>
          <p:cNvSpPr/>
          <p:nvPr/>
        </p:nvSpPr>
        <p:spPr>
          <a:xfrm>
            <a:off x="470250" y="997950"/>
            <a:ext cx="8203500" cy="3577200"/>
          </a:xfrm>
          <a:prstGeom prst="rect">
            <a:avLst/>
          </a:prstGeom>
          <a:noFill/>
          <a:ln>
            <a:noFill/>
          </a:ln>
        </p:spPr>
        <p:txBody>
          <a:bodyPr anchorCtr="0" anchor="t" bIns="34275" lIns="68575" spcFirstLastPara="1" rIns="68575" wrap="square" tIns="34275">
            <a:noAutofit/>
          </a:bodyPr>
          <a:lstStyle/>
          <a:p>
            <a:pPr indent="0" lvl="0" marL="0" rtl="0" algn="l">
              <a:spcBef>
                <a:spcPts val="1000"/>
              </a:spcBef>
              <a:spcAft>
                <a:spcPts val="0"/>
              </a:spcAft>
              <a:buClr>
                <a:schemeClr val="dk1"/>
              </a:buClr>
              <a:buSzPts val="1100"/>
              <a:buFont typeface="Arial"/>
              <a:buNone/>
            </a:pPr>
            <a:r>
              <a:rPr lang="en-MY" sz="2000">
                <a:latin typeface="Poppins"/>
                <a:ea typeface="Poppins"/>
                <a:cs typeface="Poppins"/>
                <a:sym typeface="Poppins"/>
              </a:rPr>
              <a:t>Example: FBSBT in Males vs Females</a:t>
            </a:r>
            <a:br>
              <a:rPr lang="en-MY" sz="2000">
                <a:latin typeface="Poppins"/>
                <a:ea typeface="Poppins"/>
                <a:cs typeface="Poppins"/>
                <a:sym typeface="Poppins"/>
              </a:rPr>
            </a:br>
            <a:endParaRPr sz="2000">
              <a:latin typeface="Poppins"/>
              <a:ea typeface="Poppins"/>
              <a:cs typeface="Poppins"/>
              <a:sym typeface="Poppins"/>
            </a:endParaRPr>
          </a:p>
          <a:p>
            <a:pPr indent="0" lvl="0" marL="0" rtl="0" algn="l">
              <a:spcBef>
                <a:spcPts val="0"/>
              </a:spcBef>
              <a:spcAft>
                <a:spcPts val="0"/>
              </a:spcAft>
              <a:buNone/>
            </a:pPr>
            <a:r>
              <a:rPr lang="en-MY" sz="2000" u="sng">
                <a:latin typeface="Poppins"/>
                <a:ea typeface="Poppins"/>
                <a:cs typeface="Poppins"/>
                <a:sym typeface="Poppins"/>
              </a:rPr>
              <a:t>Objective</a:t>
            </a:r>
            <a:endParaRPr sz="2000" u="sng">
              <a:latin typeface="Poppins"/>
              <a:ea typeface="Poppins"/>
              <a:cs typeface="Poppins"/>
              <a:sym typeface="Poppins"/>
            </a:endParaRPr>
          </a:p>
          <a:p>
            <a:pPr indent="0" lvl="0" marL="0" rtl="0" algn="l">
              <a:spcBef>
                <a:spcPts val="0"/>
              </a:spcBef>
              <a:spcAft>
                <a:spcPts val="0"/>
              </a:spcAft>
              <a:buNone/>
            </a:pPr>
            <a:r>
              <a:rPr lang="en-MY" sz="2000">
                <a:latin typeface="Poppins"/>
                <a:ea typeface="Poppins"/>
                <a:cs typeface="Poppins"/>
                <a:sym typeface="Poppins"/>
              </a:rPr>
              <a:t>Test if the FBSBT values differ significantly between two independent groups (e.g. genders).</a:t>
            </a:r>
            <a:br>
              <a:rPr lang="en-MY" sz="2000">
                <a:latin typeface="Poppins"/>
                <a:ea typeface="Poppins"/>
                <a:cs typeface="Poppins"/>
                <a:sym typeface="Poppins"/>
              </a:rPr>
            </a:br>
            <a:endParaRPr sz="2000">
              <a:latin typeface="Poppins"/>
              <a:ea typeface="Poppins"/>
              <a:cs typeface="Poppins"/>
              <a:sym typeface="Poppins"/>
            </a:endParaRPr>
          </a:p>
          <a:p>
            <a:pPr indent="-355600" lvl="0" marL="457200" rtl="0" algn="l">
              <a:spcBef>
                <a:spcPts val="1000"/>
              </a:spcBef>
              <a:spcAft>
                <a:spcPts val="0"/>
              </a:spcAft>
              <a:buSzPts val="2000"/>
              <a:buFont typeface="Poppins"/>
              <a:buAutoNum type="arabicPeriod"/>
            </a:pPr>
            <a:r>
              <a:rPr b="1" lang="en-MY" sz="2000">
                <a:latin typeface="Poppins"/>
                <a:ea typeface="Poppins"/>
                <a:cs typeface="Poppins"/>
                <a:sym typeface="Poppins"/>
              </a:rPr>
              <a:t>Check for Normality</a:t>
            </a:r>
            <a:br>
              <a:rPr lang="en-MY" sz="2000">
                <a:latin typeface="Poppins"/>
                <a:ea typeface="Poppins"/>
                <a:cs typeface="Poppins"/>
                <a:sym typeface="Poppins"/>
              </a:rPr>
            </a:br>
            <a:r>
              <a:rPr lang="en-MY" sz="2000">
                <a:latin typeface="Poppins"/>
                <a:ea typeface="Poppins"/>
                <a:cs typeface="Poppins"/>
                <a:sym typeface="Poppins"/>
              </a:rPr>
              <a:t>Shapiro-Wilk Test</a:t>
            </a:r>
            <a:br>
              <a:rPr lang="en-MY" sz="2000">
                <a:latin typeface="Poppins"/>
                <a:ea typeface="Poppins"/>
                <a:cs typeface="Poppins"/>
                <a:sym typeface="Poppins"/>
              </a:rPr>
            </a:br>
            <a:r>
              <a:rPr lang="en-MY" sz="2000">
                <a:latin typeface="Poppins"/>
                <a:ea typeface="Poppins"/>
                <a:cs typeface="Poppins"/>
                <a:sym typeface="Poppins"/>
              </a:rPr>
              <a:t>→ If p &lt; 0.05, data is not normally distributed</a:t>
            </a:r>
            <a:endParaRPr sz="2000">
              <a:latin typeface="Poppins"/>
              <a:ea typeface="Poppins"/>
              <a:cs typeface="Poppins"/>
              <a:sym typeface="Poppins"/>
            </a:endParaRPr>
          </a:p>
          <a:p>
            <a:pPr indent="0" lvl="0" marL="0" rtl="0" algn="l">
              <a:spcBef>
                <a:spcPts val="1000"/>
              </a:spcBef>
              <a:spcAft>
                <a:spcPts val="0"/>
              </a:spcAft>
              <a:buNone/>
            </a:pPr>
            <a:r>
              <a:t/>
            </a:r>
            <a:endParaRPr sz="2000">
              <a:latin typeface="Poppins"/>
              <a:ea typeface="Poppins"/>
              <a:cs typeface="Poppins"/>
              <a:sym typeface="Poppins"/>
            </a:endParaRPr>
          </a:p>
          <a:p>
            <a:pPr indent="0" lvl="0" marL="457200" rtl="0" algn="l">
              <a:lnSpc>
                <a:spcPct val="100000"/>
              </a:lnSpc>
              <a:spcBef>
                <a:spcPts val="1000"/>
              </a:spcBef>
              <a:spcAft>
                <a:spcPts val="0"/>
              </a:spcAft>
              <a:buNone/>
            </a:pPr>
            <a:r>
              <a:t/>
            </a:r>
            <a:endParaRPr sz="2000">
              <a:latin typeface="Poppins"/>
              <a:ea typeface="Poppins"/>
              <a:cs typeface="Poppins"/>
              <a:sym typeface="Poppins"/>
            </a:endParaRPr>
          </a:p>
          <a:p>
            <a:pPr indent="0" lvl="0" marL="457200" rtl="0" algn="l">
              <a:spcBef>
                <a:spcPts val="1000"/>
              </a:spcBef>
              <a:spcAft>
                <a:spcPts val="0"/>
              </a:spcAft>
              <a:buNone/>
            </a:pPr>
            <a:r>
              <a:t/>
            </a:r>
            <a:endParaRPr sz="2000">
              <a:latin typeface="Poppins"/>
              <a:ea typeface="Poppins"/>
              <a:cs typeface="Poppins"/>
              <a:sym typeface="Poppins"/>
            </a:endParaRPr>
          </a:p>
          <a:p>
            <a:pPr indent="0" lvl="0" marL="0" rtl="0" algn="l">
              <a:spcBef>
                <a:spcPts val="0"/>
              </a:spcBef>
              <a:spcAft>
                <a:spcPts val="0"/>
              </a:spcAft>
              <a:buNone/>
            </a:pPr>
            <a:r>
              <a:t/>
            </a:r>
            <a:endParaRPr sz="2000">
              <a:latin typeface="Poppins"/>
              <a:ea typeface="Poppins"/>
              <a:cs typeface="Poppins"/>
              <a:sym typeface="Poppins"/>
            </a:endParaRPr>
          </a:p>
          <a:p>
            <a:pPr indent="0" lvl="0" marL="0" rtl="0" algn="l">
              <a:spcBef>
                <a:spcPts val="0"/>
              </a:spcBef>
              <a:spcAft>
                <a:spcPts val="0"/>
              </a:spcAft>
              <a:buNone/>
            </a:pPr>
            <a:r>
              <a:t/>
            </a:r>
            <a:endParaRPr sz="2000">
              <a:latin typeface="Poppins"/>
              <a:ea typeface="Poppins"/>
              <a:cs typeface="Poppins"/>
              <a:sym typeface="Poppins"/>
            </a:endParaRPr>
          </a:p>
          <a:p>
            <a:pPr indent="0" lvl="0" marL="0" rtl="0" algn="l">
              <a:spcBef>
                <a:spcPts val="0"/>
              </a:spcBef>
              <a:spcAft>
                <a:spcPts val="0"/>
              </a:spcAft>
              <a:buNone/>
            </a:pPr>
            <a:r>
              <a:t/>
            </a:r>
            <a:endParaRPr b="1" sz="2000">
              <a:latin typeface="Poppins"/>
              <a:ea typeface="Poppins"/>
              <a:cs typeface="Poppins"/>
              <a:sym typeface="Poppins"/>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60" name="Shape 160"/>
        <p:cNvGrpSpPr/>
        <p:nvPr/>
      </p:nvGrpSpPr>
      <p:grpSpPr>
        <a:xfrm>
          <a:off x="0" y="0"/>
          <a:ext cx="0" cy="0"/>
          <a:chOff x="0" y="0"/>
          <a:chExt cx="0" cy="0"/>
        </a:xfrm>
      </p:grpSpPr>
      <p:pic>
        <p:nvPicPr>
          <p:cNvPr id="161" name="Google Shape;161;g36f02e099c3_0_114"/>
          <p:cNvPicPr preferRelativeResize="0"/>
          <p:nvPr/>
        </p:nvPicPr>
        <p:blipFill rotWithShape="1">
          <a:blip r:embed="rId4">
            <a:alphaModFix/>
          </a:blip>
          <a:srcRect b="0" l="0" r="0" t="0"/>
          <a:stretch/>
        </p:blipFill>
        <p:spPr>
          <a:xfrm>
            <a:off x="576956" y="350184"/>
            <a:ext cx="2326988" cy="357206"/>
          </a:xfrm>
          <a:prstGeom prst="rect">
            <a:avLst/>
          </a:prstGeom>
          <a:noFill/>
          <a:ln>
            <a:noFill/>
          </a:ln>
        </p:spPr>
      </p:pic>
      <p:sp>
        <p:nvSpPr>
          <p:cNvPr id="162" name="Google Shape;162;g36f02e099c3_0_114"/>
          <p:cNvSpPr txBox="1"/>
          <p:nvPr/>
        </p:nvSpPr>
        <p:spPr>
          <a:xfrm>
            <a:off x="4572000" y="0"/>
            <a:ext cx="4211100" cy="933600"/>
          </a:xfrm>
          <a:prstGeom prst="rect">
            <a:avLst/>
          </a:prstGeom>
          <a:noFill/>
          <a:ln>
            <a:noFill/>
          </a:ln>
        </p:spPr>
        <p:txBody>
          <a:bodyPr anchorCtr="0" anchor="ctr" bIns="68575" lIns="68575" spcFirstLastPara="1" rIns="68575" wrap="square" tIns="68575">
            <a:normAutofit/>
          </a:bodyPr>
          <a:lstStyle/>
          <a:p>
            <a:pPr indent="0" lvl="0" marL="0" marR="0" rtl="0" algn="r">
              <a:lnSpc>
                <a:spcPct val="90000"/>
              </a:lnSpc>
              <a:spcBef>
                <a:spcPts val="0"/>
              </a:spcBef>
              <a:spcAft>
                <a:spcPts val="0"/>
              </a:spcAft>
              <a:buClr>
                <a:schemeClr val="dk1"/>
              </a:buClr>
              <a:buSzPts val="1100"/>
              <a:buFont typeface="Arial"/>
              <a:buNone/>
            </a:pPr>
            <a:r>
              <a:t/>
            </a:r>
            <a:endParaRPr b="1" i="0" sz="2300" u="none" cap="none" strike="noStrike">
              <a:solidFill>
                <a:schemeClr val="lt1"/>
              </a:solidFill>
              <a:latin typeface="Poppins"/>
              <a:ea typeface="Poppins"/>
              <a:cs typeface="Poppins"/>
              <a:sym typeface="Poppins"/>
            </a:endParaRPr>
          </a:p>
        </p:txBody>
      </p:sp>
      <p:sp>
        <p:nvSpPr>
          <p:cNvPr id="163" name="Google Shape;163;g36f02e099c3_0_114"/>
          <p:cNvSpPr/>
          <p:nvPr/>
        </p:nvSpPr>
        <p:spPr>
          <a:xfrm>
            <a:off x="470250" y="997950"/>
            <a:ext cx="8203500" cy="3577200"/>
          </a:xfrm>
          <a:prstGeom prst="rect">
            <a:avLst/>
          </a:prstGeom>
          <a:noFill/>
          <a:ln>
            <a:noFill/>
          </a:ln>
        </p:spPr>
        <p:txBody>
          <a:bodyPr anchorCtr="0" anchor="t" bIns="34275" lIns="68575" spcFirstLastPara="1" rIns="68575" wrap="square" tIns="34275">
            <a:noAutofit/>
          </a:bodyPr>
          <a:lstStyle/>
          <a:p>
            <a:pPr indent="-355600" lvl="0" marL="457200" rtl="0" algn="l">
              <a:lnSpc>
                <a:spcPct val="100000"/>
              </a:lnSpc>
              <a:spcBef>
                <a:spcPts val="1000"/>
              </a:spcBef>
              <a:spcAft>
                <a:spcPts val="0"/>
              </a:spcAft>
              <a:buSzPts val="2000"/>
              <a:buFont typeface="Poppins"/>
              <a:buAutoNum type="arabicPeriod" startAt="2"/>
            </a:pPr>
            <a:r>
              <a:rPr b="1" lang="en-MY" sz="2000">
                <a:latin typeface="Poppins"/>
                <a:ea typeface="Poppins"/>
                <a:cs typeface="Poppins"/>
                <a:sym typeface="Poppins"/>
              </a:rPr>
              <a:t>Use Mann-Whitney U Test (Non-parametric)</a:t>
            </a:r>
            <a:endParaRPr b="1" sz="2000">
              <a:latin typeface="Poppins"/>
              <a:ea typeface="Poppins"/>
              <a:cs typeface="Poppins"/>
              <a:sym typeface="Poppins"/>
            </a:endParaRPr>
          </a:p>
          <a:p>
            <a:pPr indent="-355600" lvl="1" marL="914400" rtl="0" algn="l">
              <a:lnSpc>
                <a:spcPct val="100000"/>
              </a:lnSpc>
              <a:spcBef>
                <a:spcPts val="1000"/>
              </a:spcBef>
              <a:spcAft>
                <a:spcPts val="0"/>
              </a:spcAft>
              <a:buSzPts val="2000"/>
              <a:buFont typeface="Poppins"/>
              <a:buChar char="●"/>
            </a:pPr>
            <a:r>
              <a:rPr lang="en-MY" sz="2000">
                <a:latin typeface="Poppins"/>
                <a:ea typeface="Poppins"/>
                <a:cs typeface="Poppins"/>
                <a:sym typeface="Poppins"/>
              </a:rPr>
              <a:t>Analyze → Nonparametric Tests → Legacy Dialogs → 2 Independent Samples</a:t>
            </a:r>
            <a:endParaRPr sz="2000">
              <a:latin typeface="Poppins"/>
              <a:ea typeface="Poppins"/>
              <a:cs typeface="Poppins"/>
              <a:sym typeface="Poppins"/>
            </a:endParaRPr>
          </a:p>
          <a:p>
            <a:pPr indent="-355600" lvl="1" marL="914400" rtl="0" algn="l">
              <a:lnSpc>
                <a:spcPct val="100000"/>
              </a:lnSpc>
              <a:spcBef>
                <a:spcPts val="0"/>
              </a:spcBef>
              <a:spcAft>
                <a:spcPts val="0"/>
              </a:spcAft>
              <a:buSzPts val="2000"/>
              <a:buFont typeface="Poppins"/>
              <a:buChar char="●"/>
            </a:pPr>
            <a:r>
              <a:rPr lang="en-MY" sz="2000">
                <a:latin typeface="Poppins"/>
                <a:ea typeface="Poppins"/>
                <a:cs typeface="Poppins"/>
                <a:sym typeface="Poppins"/>
              </a:rPr>
              <a:t>Move FBSBT to Test Variable</a:t>
            </a:r>
            <a:endParaRPr sz="2000">
              <a:latin typeface="Poppins"/>
              <a:ea typeface="Poppins"/>
              <a:cs typeface="Poppins"/>
              <a:sym typeface="Poppins"/>
            </a:endParaRPr>
          </a:p>
          <a:p>
            <a:pPr indent="-355600" lvl="1" marL="914400" rtl="0" algn="l">
              <a:lnSpc>
                <a:spcPct val="100000"/>
              </a:lnSpc>
              <a:spcBef>
                <a:spcPts val="0"/>
              </a:spcBef>
              <a:spcAft>
                <a:spcPts val="0"/>
              </a:spcAft>
              <a:buSzPts val="2000"/>
              <a:buFont typeface="Poppins"/>
              <a:buChar char="●"/>
            </a:pPr>
            <a:r>
              <a:rPr lang="en-MY" sz="2000">
                <a:latin typeface="Poppins"/>
                <a:ea typeface="Poppins"/>
                <a:cs typeface="Poppins"/>
                <a:sym typeface="Poppins"/>
              </a:rPr>
              <a:t>Move Gender to Grouping Variable</a:t>
            </a:r>
            <a:endParaRPr sz="2000">
              <a:latin typeface="Poppins"/>
              <a:ea typeface="Poppins"/>
              <a:cs typeface="Poppins"/>
              <a:sym typeface="Poppins"/>
            </a:endParaRPr>
          </a:p>
          <a:p>
            <a:pPr indent="-355600" lvl="1" marL="914400" rtl="0" algn="l">
              <a:lnSpc>
                <a:spcPct val="100000"/>
              </a:lnSpc>
              <a:spcBef>
                <a:spcPts val="0"/>
              </a:spcBef>
              <a:spcAft>
                <a:spcPts val="0"/>
              </a:spcAft>
              <a:buSzPts val="2000"/>
              <a:buFont typeface="Poppins"/>
              <a:buChar char="●"/>
            </a:pPr>
            <a:r>
              <a:rPr lang="en-MY" sz="2000">
                <a:latin typeface="Poppins"/>
                <a:ea typeface="Poppins"/>
                <a:cs typeface="Poppins"/>
                <a:sym typeface="Poppins"/>
              </a:rPr>
              <a:t>→ Define groups (e.g., 1 = Male, 2 = Female)</a:t>
            </a:r>
            <a:endParaRPr sz="2000">
              <a:latin typeface="Poppins"/>
              <a:ea typeface="Poppins"/>
              <a:cs typeface="Poppins"/>
              <a:sym typeface="Poppins"/>
            </a:endParaRPr>
          </a:p>
          <a:p>
            <a:pPr indent="-355600" lvl="1" marL="914400" rtl="0" algn="l">
              <a:lnSpc>
                <a:spcPct val="100000"/>
              </a:lnSpc>
              <a:spcBef>
                <a:spcPts val="0"/>
              </a:spcBef>
              <a:spcAft>
                <a:spcPts val="0"/>
              </a:spcAft>
              <a:buSzPts val="2000"/>
              <a:buFont typeface="Poppins"/>
              <a:buChar char="●"/>
            </a:pPr>
            <a:r>
              <a:rPr lang="en-MY" sz="2000">
                <a:latin typeface="Poppins"/>
                <a:ea typeface="Poppins"/>
                <a:cs typeface="Poppins"/>
                <a:sym typeface="Poppins"/>
              </a:rPr>
              <a:t>Choose Mann-Whitney U</a:t>
            </a:r>
            <a:endParaRPr sz="2000">
              <a:latin typeface="Poppins"/>
              <a:ea typeface="Poppins"/>
              <a:cs typeface="Poppins"/>
              <a:sym typeface="Poppins"/>
            </a:endParaRPr>
          </a:p>
          <a:p>
            <a:pPr indent="-355600" lvl="1" marL="914400" rtl="0" algn="l">
              <a:lnSpc>
                <a:spcPct val="100000"/>
              </a:lnSpc>
              <a:spcBef>
                <a:spcPts val="0"/>
              </a:spcBef>
              <a:spcAft>
                <a:spcPts val="0"/>
              </a:spcAft>
              <a:buSzPts val="2000"/>
              <a:buFont typeface="Poppins"/>
              <a:buChar char="●"/>
            </a:pPr>
            <a:r>
              <a:rPr lang="en-MY" sz="2000">
                <a:latin typeface="Poppins"/>
                <a:ea typeface="Poppins"/>
                <a:cs typeface="Poppins"/>
                <a:sym typeface="Poppins"/>
              </a:rPr>
              <a:t>Click OK</a:t>
            </a:r>
            <a:br>
              <a:rPr lang="en-MY" sz="2000">
                <a:latin typeface="Poppins"/>
                <a:ea typeface="Poppins"/>
                <a:cs typeface="Poppins"/>
                <a:sym typeface="Poppins"/>
              </a:rPr>
            </a:br>
            <a:endParaRPr sz="2000">
              <a:latin typeface="Poppins"/>
              <a:ea typeface="Poppins"/>
              <a:cs typeface="Poppins"/>
              <a:sym typeface="Poppins"/>
            </a:endParaRPr>
          </a:p>
          <a:p>
            <a:pPr indent="-355600" lvl="0" marL="457200" rtl="0" algn="l">
              <a:lnSpc>
                <a:spcPct val="100000"/>
              </a:lnSpc>
              <a:spcBef>
                <a:spcPts val="1000"/>
              </a:spcBef>
              <a:spcAft>
                <a:spcPts val="0"/>
              </a:spcAft>
              <a:buSzPts val="2000"/>
              <a:buFont typeface="Poppins"/>
              <a:buAutoNum type="arabicPeriod" startAt="2"/>
            </a:pPr>
            <a:r>
              <a:rPr b="1" lang="en-MY" sz="2000">
                <a:latin typeface="Poppins"/>
                <a:ea typeface="Poppins"/>
                <a:cs typeface="Poppins"/>
                <a:sym typeface="Poppins"/>
              </a:rPr>
              <a:t>Interpret Results</a:t>
            </a:r>
            <a:endParaRPr b="1" sz="2000">
              <a:latin typeface="Poppins"/>
              <a:ea typeface="Poppins"/>
              <a:cs typeface="Poppins"/>
              <a:sym typeface="Poppins"/>
            </a:endParaRPr>
          </a:p>
          <a:p>
            <a:pPr indent="0" lvl="0" marL="457200" rtl="0" algn="l">
              <a:spcBef>
                <a:spcPts val="1000"/>
              </a:spcBef>
              <a:spcAft>
                <a:spcPts val="0"/>
              </a:spcAft>
              <a:buNone/>
            </a:pPr>
            <a:r>
              <a:rPr lang="en-MY" sz="2000">
                <a:latin typeface="Poppins"/>
                <a:ea typeface="Poppins"/>
                <a:cs typeface="Poppins"/>
                <a:sym typeface="Poppins"/>
              </a:rPr>
              <a:t>p &lt; 0.05 → Significant difference in FBSBT between genders</a:t>
            </a:r>
            <a:endParaRPr sz="2000">
              <a:latin typeface="Poppins"/>
              <a:ea typeface="Poppins"/>
              <a:cs typeface="Poppins"/>
              <a:sym typeface="Poppins"/>
            </a:endParaRPr>
          </a:p>
          <a:p>
            <a:pPr indent="0" lvl="0" marL="457200" rtl="0" algn="l">
              <a:spcBef>
                <a:spcPts val="0"/>
              </a:spcBef>
              <a:spcAft>
                <a:spcPts val="0"/>
              </a:spcAft>
              <a:buNone/>
            </a:pPr>
            <a:r>
              <a:rPr lang="en-MY" sz="2000">
                <a:latin typeface="Poppins"/>
                <a:ea typeface="Poppins"/>
                <a:cs typeface="Poppins"/>
                <a:sym typeface="Poppins"/>
              </a:rPr>
              <a:t>p ≥ 0.05 → No significant difference</a:t>
            </a:r>
            <a:endParaRPr sz="2000">
              <a:latin typeface="Poppins"/>
              <a:ea typeface="Poppins"/>
              <a:cs typeface="Poppins"/>
              <a:sym typeface="Poppins"/>
            </a:endParaRPr>
          </a:p>
          <a:p>
            <a:pPr indent="0" lvl="0" marL="457200" rtl="0" algn="l">
              <a:lnSpc>
                <a:spcPct val="100000"/>
              </a:lnSpc>
              <a:spcBef>
                <a:spcPts val="1000"/>
              </a:spcBef>
              <a:spcAft>
                <a:spcPts val="0"/>
              </a:spcAft>
              <a:buNone/>
            </a:pPr>
            <a:r>
              <a:t/>
            </a:r>
            <a:endParaRPr b="1" sz="2000">
              <a:latin typeface="Poppins"/>
              <a:ea typeface="Poppins"/>
              <a:cs typeface="Poppins"/>
              <a:sym typeface="Poppins"/>
            </a:endParaRPr>
          </a:p>
          <a:p>
            <a:pPr indent="0" lvl="0" marL="0" rtl="0" algn="l">
              <a:spcBef>
                <a:spcPts val="0"/>
              </a:spcBef>
              <a:spcAft>
                <a:spcPts val="0"/>
              </a:spcAft>
              <a:buNone/>
            </a:pPr>
            <a:r>
              <a:t/>
            </a:r>
            <a:endParaRPr sz="2000">
              <a:latin typeface="Poppins"/>
              <a:ea typeface="Poppins"/>
              <a:cs typeface="Poppins"/>
              <a:sym typeface="Poppins"/>
            </a:endParaRPr>
          </a:p>
          <a:p>
            <a:pPr indent="0" lvl="0" marL="0" rtl="0" algn="l">
              <a:spcBef>
                <a:spcPts val="0"/>
              </a:spcBef>
              <a:spcAft>
                <a:spcPts val="0"/>
              </a:spcAft>
              <a:buNone/>
            </a:pPr>
            <a:r>
              <a:t/>
            </a:r>
            <a:endParaRPr sz="2000">
              <a:latin typeface="Poppins"/>
              <a:ea typeface="Poppins"/>
              <a:cs typeface="Poppins"/>
              <a:sym typeface="Poppins"/>
            </a:endParaRPr>
          </a:p>
          <a:p>
            <a:pPr indent="0" lvl="0" marL="0" rtl="0" algn="l">
              <a:spcBef>
                <a:spcPts val="0"/>
              </a:spcBef>
              <a:spcAft>
                <a:spcPts val="0"/>
              </a:spcAft>
              <a:buNone/>
            </a:pPr>
            <a:r>
              <a:t/>
            </a:r>
            <a:endParaRPr b="1" sz="2000">
              <a:latin typeface="Poppins"/>
              <a:ea typeface="Poppins"/>
              <a:cs typeface="Poppins"/>
              <a:sym typeface="Poppins"/>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68" name="Shape 168"/>
        <p:cNvGrpSpPr/>
        <p:nvPr/>
      </p:nvGrpSpPr>
      <p:grpSpPr>
        <a:xfrm>
          <a:off x="0" y="0"/>
          <a:ext cx="0" cy="0"/>
          <a:chOff x="0" y="0"/>
          <a:chExt cx="0" cy="0"/>
        </a:xfrm>
      </p:grpSpPr>
      <p:pic>
        <p:nvPicPr>
          <p:cNvPr id="169" name="Google Shape;169;g36f02e099c3_0_126"/>
          <p:cNvPicPr preferRelativeResize="0"/>
          <p:nvPr/>
        </p:nvPicPr>
        <p:blipFill rotWithShape="1">
          <a:blip r:embed="rId4">
            <a:alphaModFix/>
          </a:blip>
          <a:srcRect b="0" l="0" r="0" t="0"/>
          <a:stretch/>
        </p:blipFill>
        <p:spPr>
          <a:xfrm>
            <a:off x="576956" y="350184"/>
            <a:ext cx="2326988" cy="357206"/>
          </a:xfrm>
          <a:prstGeom prst="rect">
            <a:avLst/>
          </a:prstGeom>
          <a:noFill/>
          <a:ln>
            <a:noFill/>
          </a:ln>
        </p:spPr>
      </p:pic>
      <p:sp>
        <p:nvSpPr>
          <p:cNvPr id="170" name="Google Shape;170;g36f02e099c3_0_126"/>
          <p:cNvSpPr txBox="1"/>
          <p:nvPr/>
        </p:nvSpPr>
        <p:spPr>
          <a:xfrm>
            <a:off x="3225750" y="0"/>
            <a:ext cx="5675100" cy="933600"/>
          </a:xfrm>
          <a:prstGeom prst="rect">
            <a:avLst/>
          </a:prstGeom>
          <a:noFill/>
          <a:ln>
            <a:noFill/>
          </a:ln>
        </p:spPr>
        <p:txBody>
          <a:bodyPr anchorCtr="0" anchor="ctr" bIns="68575" lIns="68575" spcFirstLastPara="1" rIns="68575" wrap="square" tIns="68575">
            <a:normAutofit/>
          </a:bodyPr>
          <a:lstStyle/>
          <a:p>
            <a:pPr indent="0" lvl="0" marL="0" marR="0" rtl="0" algn="r">
              <a:lnSpc>
                <a:spcPct val="90000"/>
              </a:lnSpc>
              <a:spcBef>
                <a:spcPts val="0"/>
              </a:spcBef>
              <a:spcAft>
                <a:spcPts val="0"/>
              </a:spcAft>
              <a:buClr>
                <a:schemeClr val="dk1"/>
              </a:buClr>
              <a:buSzPts val="1100"/>
              <a:buFont typeface="Arial"/>
              <a:buNone/>
            </a:pPr>
            <a:r>
              <a:rPr b="1" lang="en-MY" sz="2300">
                <a:solidFill>
                  <a:schemeClr val="lt1"/>
                </a:solidFill>
                <a:latin typeface="Poppins"/>
                <a:ea typeface="Poppins"/>
                <a:cs typeface="Poppins"/>
                <a:sym typeface="Poppins"/>
              </a:rPr>
              <a:t>Comparing Paired (Related) Data</a:t>
            </a:r>
            <a:endParaRPr b="1" i="0" sz="2300" u="none" cap="none" strike="noStrike">
              <a:solidFill>
                <a:schemeClr val="lt1"/>
              </a:solidFill>
              <a:latin typeface="Poppins"/>
              <a:ea typeface="Poppins"/>
              <a:cs typeface="Poppins"/>
              <a:sym typeface="Poppins"/>
            </a:endParaRPr>
          </a:p>
        </p:txBody>
      </p:sp>
      <p:sp>
        <p:nvSpPr>
          <p:cNvPr id="171" name="Google Shape;171;g36f02e099c3_0_126"/>
          <p:cNvSpPr/>
          <p:nvPr/>
        </p:nvSpPr>
        <p:spPr>
          <a:xfrm>
            <a:off x="470250" y="997950"/>
            <a:ext cx="8203500" cy="3577200"/>
          </a:xfrm>
          <a:prstGeom prst="rect">
            <a:avLst/>
          </a:prstGeom>
          <a:noFill/>
          <a:ln>
            <a:noFill/>
          </a:ln>
        </p:spPr>
        <p:txBody>
          <a:bodyPr anchorCtr="0" anchor="t" bIns="34275" lIns="68575" spcFirstLastPara="1" rIns="68575" wrap="square" tIns="34275">
            <a:noAutofit/>
          </a:bodyPr>
          <a:lstStyle/>
          <a:p>
            <a:pPr indent="0" lvl="0" marL="0" rtl="0" algn="l">
              <a:spcBef>
                <a:spcPts val="1000"/>
              </a:spcBef>
              <a:spcAft>
                <a:spcPts val="0"/>
              </a:spcAft>
              <a:buNone/>
            </a:pPr>
            <a:r>
              <a:rPr lang="en-MY" sz="2000">
                <a:latin typeface="Poppins"/>
                <a:ea typeface="Poppins"/>
                <a:cs typeface="Poppins"/>
                <a:sym typeface="Poppins"/>
              </a:rPr>
              <a:t>Example: FBSBT Before vs. After Treatment (Same Patients)</a:t>
            </a:r>
            <a:endParaRPr sz="2000">
              <a:latin typeface="Poppins"/>
              <a:ea typeface="Poppins"/>
              <a:cs typeface="Poppins"/>
              <a:sym typeface="Poppins"/>
            </a:endParaRPr>
          </a:p>
          <a:p>
            <a:pPr indent="0" lvl="0" marL="0" rtl="0" algn="l">
              <a:spcBef>
                <a:spcPts val="1000"/>
              </a:spcBef>
              <a:spcAft>
                <a:spcPts val="0"/>
              </a:spcAft>
              <a:buNone/>
            </a:pPr>
            <a:r>
              <a:t/>
            </a:r>
            <a:endParaRPr sz="2000">
              <a:latin typeface="Poppins"/>
              <a:ea typeface="Poppins"/>
              <a:cs typeface="Poppins"/>
              <a:sym typeface="Poppins"/>
            </a:endParaRPr>
          </a:p>
          <a:p>
            <a:pPr indent="0" lvl="0" marL="0" rtl="0" algn="l">
              <a:spcBef>
                <a:spcPts val="0"/>
              </a:spcBef>
              <a:spcAft>
                <a:spcPts val="0"/>
              </a:spcAft>
              <a:buNone/>
            </a:pPr>
            <a:r>
              <a:rPr lang="en-MY" sz="2000" u="sng">
                <a:latin typeface="Poppins"/>
                <a:ea typeface="Poppins"/>
                <a:cs typeface="Poppins"/>
                <a:sym typeface="Poppins"/>
              </a:rPr>
              <a:t>Objective</a:t>
            </a:r>
            <a:endParaRPr sz="2000" u="sng">
              <a:latin typeface="Poppins"/>
              <a:ea typeface="Poppins"/>
              <a:cs typeface="Poppins"/>
              <a:sym typeface="Poppins"/>
            </a:endParaRPr>
          </a:p>
          <a:p>
            <a:pPr indent="0" lvl="0" marL="0" rtl="0" algn="l">
              <a:spcBef>
                <a:spcPts val="0"/>
              </a:spcBef>
              <a:spcAft>
                <a:spcPts val="0"/>
              </a:spcAft>
              <a:buNone/>
            </a:pPr>
            <a:r>
              <a:rPr lang="en-MY" sz="2000">
                <a:latin typeface="Poppins"/>
                <a:ea typeface="Poppins"/>
                <a:cs typeface="Poppins"/>
                <a:sym typeface="Poppins"/>
              </a:rPr>
              <a:t>Test if FBSBT values before treatment differ significantly from after treatment in the same group of patients.</a:t>
            </a:r>
            <a:endParaRPr sz="2000">
              <a:latin typeface="Poppins"/>
              <a:ea typeface="Poppins"/>
              <a:cs typeface="Poppins"/>
              <a:sym typeface="Poppins"/>
            </a:endParaRPr>
          </a:p>
          <a:p>
            <a:pPr indent="0" lvl="0" marL="0" rtl="0" algn="l">
              <a:spcBef>
                <a:spcPts val="0"/>
              </a:spcBef>
              <a:spcAft>
                <a:spcPts val="0"/>
              </a:spcAft>
              <a:buNone/>
            </a:pPr>
            <a:r>
              <a:t/>
            </a:r>
            <a:endParaRPr sz="2000">
              <a:latin typeface="Poppins"/>
              <a:ea typeface="Poppins"/>
              <a:cs typeface="Poppins"/>
              <a:sym typeface="Poppins"/>
            </a:endParaRPr>
          </a:p>
          <a:p>
            <a:pPr indent="-355600" lvl="0" marL="457200" rtl="0" algn="l">
              <a:spcBef>
                <a:spcPts val="1000"/>
              </a:spcBef>
              <a:spcAft>
                <a:spcPts val="0"/>
              </a:spcAft>
              <a:buSzPts val="2000"/>
              <a:buFont typeface="Poppins"/>
              <a:buAutoNum type="arabicPeriod"/>
            </a:pPr>
            <a:r>
              <a:rPr b="1" lang="en-MY" sz="2000">
                <a:latin typeface="Poppins"/>
                <a:ea typeface="Poppins"/>
                <a:cs typeface="Poppins"/>
                <a:sym typeface="Poppins"/>
              </a:rPr>
              <a:t>Check for Normality</a:t>
            </a:r>
            <a:br>
              <a:rPr lang="en-MY" sz="2000">
                <a:latin typeface="Poppins"/>
                <a:ea typeface="Poppins"/>
                <a:cs typeface="Poppins"/>
                <a:sym typeface="Poppins"/>
              </a:rPr>
            </a:br>
            <a:r>
              <a:rPr lang="en-MY" sz="2000">
                <a:latin typeface="Poppins"/>
                <a:ea typeface="Poppins"/>
                <a:cs typeface="Poppins"/>
                <a:sym typeface="Poppins"/>
              </a:rPr>
              <a:t>Shapiro-Wilk Test (for the difference scores or both variables)</a:t>
            </a:r>
            <a:br>
              <a:rPr lang="en-MY" sz="2000">
                <a:latin typeface="Poppins"/>
                <a:ea typeface="Poppins"/>
                <a:cs typeface="Poppins"/>
                <a:sym typeface="Poppins"/>
              </a:rPr>
            </a:br>
            <a:r>
              <a:rPr lang="en-MY" sz="2000">
                <a:latin typeface="Poppins"/>
                <a:ea typeface="Poppins"/>
                <a:cs typeface="Poppins"/>
                <a:sym typeface="Poppins"/>
              </a:rPr>
              <a:t>→ If p &lt; 0.05, data is not normally distributed</a:t>
            </a:r>
            <a:endParaRPr sz="2000">
              <a:latin typeface="Poppins"/>
              <a:ea typeface="Poppins"/>
              <a:cs typeface="Poppins"/>
              <a:sym typeface="Poppins"/>
            </a:endParaRPr>
          </a:p>
          <a:p>
            <a:pPr indent="0" lvl="0" marL="0" rtl="0" algn="l">
              <a:spcBef>
                <a:spcPts val="1000"/>
              </a:spcBef>
              <a:spcAft>
                <a:spcPts val="0"/>
              </a:spcAft>
              <a:buNone/>
            </a:pPr>
            <a:r>
              <a:t/>
            </a:r>
            <a:endParaRPr sz="2000">
              <a:latin typeface="Poppins"/>
              <a:ea typeface="Poppins"/>
              <a:cs typeface="Poppins"/>
              <a:sym typeface="Poppins"/>
            </a:endParaRPr>
          </a:p>
          <a:p>
            <a:pPr indent="0" lvl="0" marL="457200" rtl="0" algn="l">
              <a:lnSpc>
                <a:spcPct val="100000"/>
              </a:lnSpc>
              <a:spcBef>
                <a:spcPts val="1000"/>
              </a:spcBef>
              <a:spcAft>
                <a:spcPts val="0"/>
              </a:spcAft>
              <a:buNone/>
            </a:pPr>
            <a:r>
              <a:t/>
            </a:r>
            <a:endParaRPr sz="2000">
              <a:latin typeface="Poppins"/>
              <a:ea typeface="Poppins"/>
              <a:cs typeface="Poppins"/>
              <a:sym typeface="Poppins"/>
            </a:endParaRPr>
          </a:p>
          <a:p>
            <a:pPr indent="0" lvl="0" marL="457200" rtl="0" algn="l">
              <a:spcBef>
                <a:spcPts val="1000"/>
              </a:spcBef>
              <a:spcAft>
                <a:spcPts val="0"/>
              </a:spcAft>
              <a:buNone/>
            </a:pPr>
            <a:r>
              <a:t/>
            </a:r>
            <a:endParaRPr sz="2000">
              <a:latin typeface="Poppins"/>
              <a:ea typeface="Poppins"/>
              <a:cs typeface="Poppins"/>
              <a:sym typeface="Poppins"/>
            </a:endParaRPr>
          </a:p>
          <a:p>
            <a:pPr indent="0" lvl="0" marL="0" rtl="0" algn="l">
              <a:spcBef>
                <a:spcPts val="0"/>
              </a:spcBef>
              <a:spcAft>
                <a:spcPts val="0"/>
              </a:spcAft>
              <a:buNone/>
            </a:pPr>
            <a:r>
              <a:t/>
            </a:r>
            <a:endParaRPr sz="2000">
              <a:latin typeface="Poppins"/>
              <a:ea typeface="Poppins"/>
              <a:cs typeface="Poppins"/>
              <a:sym typeface="Poppins"/>
            </a:endParaRPr>
          </a:p>
          <a:p>
            <a:pPr indent="0" lvl="0" marL="0" rtl="0" algn="l">
              <a:spcBef>
                <a:spcPts val="0"/>
              </a:spcBef>
              <a:spcAft>
                <a:spcPts val="0"/>
              </a:spcAft>
              <a:buNone/>
            </a:pPr>
            <a:r>
              <a:t/>
            </a:r>
            <a:endParaRPr sz="2000">
              <a:latin typeface="Poppins"/>
              <a:ea typeface="Poppins"/>
              <a:cs typeface="Poppins"/>
              <a:sym typeface="Poppins"/>
            </a:endParaRPr>
          </a:p>
          <a:p>
            <a:pPr indent="0" lvl="0" marL="0" rtl="0" algn="l">
              <a:spcBef>
                <a:spcPts val="0"/>
              </a:spcBef>
              <a:spcAft>
                <a:spcPts val="0"/>
              </a:spcAft>
              <a:buNone/>
            </a:pPr>
            <a:r>
              <a:t/>
            </a:r>
            <a:endParaRPr b="1" sz="2000">
              <a:latin typeface="Poppins"/>
              <a:ea typeface="Poppins"/>
              <a:cs typeface="Poppins"/>
              <a:sym typeface="Poppins"/>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76" name="Shape 176"/>
        <p:cNvGrpSpPr/>
        <p:nvPr/>
      </p:nvGrpSpPr>
      <p:grpSpPr>
        <a:xfrm>
          <a:off x="0" y="0"/>
          <a:ext cx="0" cy="0"/>
          <a:chOff x="0" y="0"/>
          <a:chExt cx="0" cy="0"/>
        </a:xfrm>
      </p:grpSpPr>
      <p:pic>
        <p:nvPicPr>
          <p:cNvPr id="177" name="Google Shape;177;g36f02e099c3_0_138"/>
          <p:cNvPicPr preferRelativeResize="0"/>
          <p:nvPr/>
        </p:nvPicPr>
        <p:blipFill rotWithShape="1">
          <a:blip r:embed="rId4">
            <a:alphaModFix/>
          </a:blip>
          <a:srcRect b="0" l="0" r="0" t="0"/>
          <a:stretch/>
        </p:blipFill>
        <p:spPr>
          <a:xfrm>
            <a:off x="576956" y="350184"/>
            <a:ext cx="2326988" cy="357206"/>
          </a:xfrm>
          <a:prstGeom prst="rect">
            <a:avLst/>
          </a:prstGeom>
          <a:noFill/>
          <a:ln>
            <a:noFill/>
          </a:ln>
        </p:spPr>
      </p:pic>
      <p:sp>
        <p:nvSpPr>
          <p:cNvPr id="178" name="Google Shape;178;g36f02e099c3_0_138"/>
          <p:cNvSpPr txBox="1"/>
          <p:nvPr/>
        </p:nvSpPr>
        <p:spPr>
          <a:xfrm>
            <a:off x="4572000" y="0"/>
            <a:ext cx="4211100" cy="933600"/>
          </a:xfrm>
          <a:prstGeom prst="rect">
            <a:avLst/>
          </a:prstGeom>
          <a:noFill/>
          <a:ln>
            <a:noFill/>
          </a:ln>
        </p:spPr>
        <p:txBody>
          <a:bodyPr anchorCtr="0" anchor="ctr" bIns="68575" lIns="68575" spcFirstLastPara="1" rIns="68575" wrap="square" tIns="68575">
            <a:normAutofit/>
          </a:bodyPr>
          <a:lstStyle/>
          <a:p>
            <a:pPr indent="0" lvl="0" marL="0" marR="0" rtl="0" algn="r">
              <a:lnSpc>
                <a:spcPct val="90000"/>
              </a:lnSpc>
              <a:spcBef>
                <a:spcPts val="0"/>
              </a:spcBef>
              <a:spcAft>
                <a:spcPts val="0"/>
              </a:spcAft>
              <a:buClr>
                <a:schemeClr val="dk1"/>
              </a:buClr>
              <a:buSzPts val="1100"/>
              <a:buFont typeface="Arial"/>
              <a:buNone/>
            </a:pPr>
            <a:r>
              <a:t/>
            </a:r>
            <a:endParaRPr b="1" i="0" sz="2300" u="none" cap="none" strike="noStrike">
              <a:solidFill>
                <a:schemeClr val="lt1"/>
              </a:solidFill>
              <a:latin typeface="Poppins"/>
              <a:ea typeface="Poppins"/>
              <a:cs typeface="Poppins"/>
              <a:sym typeface="Poppins"/>
            </a:endParaRPr>
          </a:p>
        </p:txBody>
      </p:sp>
      <p:sp>
        <p:nvSpPr>
          <p:cNvPr id="179" name="Google Shape;179;g36f02e099c3_0_138"/>
          <p:cNvSpPr/>
          <p:nvPr/>
        </p:nvSpPr>
        <p:spPr>
          <a:xfrm>
            <a:off x="470250" y="997950"/>
            <a:ext cx="8203500" cy="3577200"/>
          </a:xfrm>
          <a:prstGeom prst="rect">
            <a:avLst/>
          </a:prstGeom>
          <a:noFill/>
          <a:ln>
            <a:noFill/>
          </a:ln>
        </p:spPr>
        <p:txBody>
          <a:bodyPr anchorCtr="0" anchor="t" bIns="34275" lIns="68575" spcFirstLastPara="1" rIns="68575" wrap="square" tIns="34275">
            <a:noAutofit/>
          </a:bodyPr>
          <a:lstStyle/>
          <a:p>
            <a:pPr indent="-355600" lvl="0" marL="457200" rtl="0" algn="l">
              <a:lnSpc>
                <a:spcPct val="100000"/>
              </a:lnSpc>
              <a:spcBef>
                <a:spcPts val="1000"/>
              </a:spcBef>
              <a:spcAft>
                <a:spcPts val="0"/>
              </a:spcAft>
              <a:buSzPts val="2000"/>
              <a:buFont typeface="Poppins"/>
              <a:buAutoNum type="arabicPeriod" startAt="2"/>
            </a:pPr>
            <a:r>
              <a:rPr b="1" lang="en-MY" sz="2000">
                <a:latin typeface="Poppins"/>
                <a:ea typeface="Poppins"/>
                <a:cs typeface="Poppins"/>
                <a:sym typeface="Poppins"/>
              </a:rPr>
              <a:t>Use Wilcoxon Signed-Rank Test (Non-parametric)</a:t>
            </a:r>
            <a:endParaRPr b="1" sz="2000">
              <a:latin typeface="Poppins"/>
              <a:ea typeface="Poppins"/>
              <a:cs typeface="Poppins"/>
              <a:sym typeface="Poppins"/>
            </a:endParaRPr>
          </a:p>
          <a:p>
            <a:pPr indent="-355600" lvl="1" marL="914400" rtl="0" algn="l">
              <a:spcBef>
                <a:spcPts val="1000"/>
              </a:spcBef>
              <a:spcAft>
                <a:spcPts val="0"/>
              </a:spcAft>
              <a:buSzPts val="2000"/>
              <a:buFont typeface="Poppins"/>
              <a:buChar char="●"/>
            </a:pPr>
            <a:r>
              <a:rPr lang="en-MY" sz="2000">
                <a:latin typeface="Poppins"/>
                <a:ea typeface="Poppins"/>
                <a:cs typeface="Poppins"/>
                <a:sym typeface="Poppins"/>
              </a:rPr>
              <a:t>Analyze → Nonparametric Tests → Related Samples</a:t>
            </a:r>
            <a:endParaRPr sz="2000">
              <a:latin typeface="Poppins"/>
              <a:ea typeface="Poppins"/>
              <a:cs typeface="Poppins"/>
              <a:sym typeface="Poppins"/>
            </a:endParaRPr>
          </a:p>
          <a:p>
            <a:pPr indent="-355600" lvl="1" marL="914400" rtl="0" algn="l">
              <a:spcBef>
                <a:spcPts val="0"/>
              </a:spcBef>
              <a:spcAft>
                <a:spcPts val="0"/>
              </a:spcAft>
              <a:buSzPts val="2000"/>
              <a:buFont typeface="Poppins"/>
              <a:buChar char="●"/>
            </a:pPr>
            <a:r>
              <a:rPr lang="en-MY" sz="2000">
                <a:latin typeface="Poppins"/>
                <a:ea typeface="Poppins"/>
                <a:cs typeface="Poppins"/>
                <a:sym typeface="Poppins"/>
              </a:rPr>
              <a:t>Add both variables:</a:t>
            </a:r>
            <a:br>
              <a:rPr lang="en-MY" sz="2000">
                <a:latin typeface="Poppins"/>
                <a:ea typeface="Poppins"/>
                <a:cs typeface="Poppins"/>
                <a:sym typeface="Poppins"/>
              </a:rPr>
            </a:br>
            <a:r>
              <a:rPr lang="en-MY" sz="2000">
                <a:latin typeface="Poppins"/>
                <a:ea typeface="Poppins"/>
                <a:cs typeface="Poppins"/>
                <a:sym typeface="Poppins"/>
              </a:rPr>
              <a:t>→ Fasting Blood Sugar Before Treatment (FBSBT)</a:t>
            </a:r>
            <a:br>
              <a:rPr lang="en-MY" sz="2000">
                <a:latin typeface="Poppins"/>
                <a:ea typeface="Poppins"/>
                <a:cs typeface="Poppins"/>
                <a:sym typeface="Poppins"/>
              </a:rPr>
            </a:br>
            <a:r>
              <a:rPr lang="en-MY" sz="2000">
                <a:latin typeface="Poppins"/>
                <a:ea typeface="Poppins"/>
                <a:cs typeface="Poppins"/>
                <a:sym typeface="Poppins"/>
              </a:rPr>
              <a:t>→ Fasting Blood Sugar After Treatment (FBSAT)</a:t>
            </a:r>
            <a:endParaRPr sz="2000">
              <a:latin typeface="Poppins"/>
              <a:ea typeface="Poppins"/>
              <a:cs typeface="Poppins"/>
              <a:sym typeface="Poppins"/>
            </a:endParaRPr>
          </a:p>
          <a:p>
            <a:pPr indent="-355600" lvl="1" marL="914400" rtl="0" algn="l">
              <a:spcBef>
                <a:spcPts val="0"/>
              </a:spcBef>
              <a:spcAft>
                <a:spcPts val="0"/>
              </a:spcAft>
              <a:buSzPts val="2000"/>
              <a:buFont typeface="Poppins"/>
              <a:buChar char="●"/>
            </a:pPr>
            <a:r>
              <a:rPr lang="en-MY" sz="2000">
                <a:latin typeface="Poppins"/>
                <a:ea typeface="Poppins"/>
                <a:cs typeface="Poppins"/>
                <a:sym typeface="Poppins"/>
              </a:rPr>
              <a:t>Click Settings → Select Wilcoxon Signed-Rank Test</a:t>
            </a:r>
            <a:endParaRPr sz="2000">
              <a:latin typeface="Poppins"/>
              <a:ea typeface="Poppins"/>
              <a:cs typeface="Poppins"/>
              <a:sym typeface="Poppins"/>
            </a:endParaRPr>
          </a:p>
          <a:p>
            <a:pPr indent="-355600" lvl="1" marL="914400" rtl="0" algn="l">
              <a:spcBef>
                <a:spcPts val="0"/>
              </a:spcBef>
              <a:spcAft>
                <a:spcPts val="0"/>
              </a:spcAft>
              <a:buSzPts val="2000"/>
              <a:buFont typeface="Poppins"/>
              <a:buChar char="●"/>
            </a:pPr>
            <a:r>
              <a:rPr lang="en-MY" sz="2000">
                <a:latin typeface="Poppins"/>
                <a:ea typeface="Poppins"/>
                <a:cs typeface="Poppins"/>
                <a:sym typeface="Poppins"/>
              </a:rPr>
              <a:t>Click Run</a:t>
            </a:r>
            <a:br>
              <a:rPr lang="en-MY" sz="2000">
                <a:latin typeface="Poppins"/>
                <a:ea typeface="Poppins"/>
                <a:cs typeface="Poppins"/>
                <a:sym typeface="Poppins"/>
              </a:rPr>
            </a:br>
            <a:endParaRPr sz="2000">
              <a:latin typeface="Poppins"/>
              <a:ea typeface="Poppins"/>
              <a:cs typeface="Poppins"/>
              <a:sym typeface="Poppins"/>
            </a:endParaRPr>
          </a:p>
          <a:p>
            <a:pPr indent="-355600" lvl="0" marL="457200" rtl="0" algn="l">
              <a:spcBef>
                <a:spcPts val="0"/>
              </a:spcBef>
              <a:spcAft>
                <a:spcPts val="0"/>
              </a:spcAft>
              <a:buSzPts val="2000"/>
              <a:buFont typeface="Poppins"/>
              <a:buAutoNum type="arabicPeriod" startAt="2"/>
            </a:pPr>
            <a:r>
              <a:rPr b="1" lang="en-MY" sz="2000">
                <a:latin typeface="Poppins"/>
                <a:ea typeface="Poppins"/>
                <a:cs typeface="Poppins"/>
                <a:sym typeface="Poppins"/>
              </a:rPr>
              <a:t>Interpret Results</a:t>
            </a:r>
            <a:endParaRPr b="1" sz="2000">
              <a:latin typeface="Poppins"/>
              <a:ea typeface="Poppins"/>
              <a:cs typeface="Poppins"/>
              <a:sym typeface="Poppins"/>
            </a:endParaRPr>
          </a:p>
          <a:p>
            <a:pPr indent="0" lvl="0" marL="457200" rtl="0" algn="l">
              <a:spcBef>
                <a:spcPts val="0"/>
              </a:spcBef>
              <a:spcAft>
                <a:spcPts val="0"/>
              </a:spcAft>
              <a:buNone/>
            </a:pPr>
            <a:r>
              <a:rPr lang="en-MY" sz="2000">
                <a:latin typeface="Poppins"/>
                <a:ea typeface="Poppins"/>
                <a:cs typeface="Poppins"/>
                <a:sym typeface="Poppins"/>
              </a:rPr>
              <a:t>p &lt; 0.05 → Significant difference between before and after treatment</a:t>
            </a:r>
            <a:endParaRPr sz="2000">
              <a:latin typeface="Poppins"/>
              <a:ea typeface="Poppins"/>
              <a:cs typeface="Poppins"/>
              <a:sym typeface="Poppins"/>
            </a:endParaRPr>
          </a:p>
          <a:p>
            <a:pPr indent="0" lvl="0" marL="457200" rtl="0" algn="l">
              <a:spcBef>
                <a:spcPts val="0"/>
              </a:spcBef>
              <a:spcAft>
                <a:spcPts val="0"/>
              </a:spcAft>
              <a:buNone/>
            </a:pPr>
            <a:r>
              <a:rPr lang="en-MY" sz="2000">
                <a:latin typeface="Poppins"/>
                <a:ea typeface="Poppins"/>
                <a:cs typeface="Poppins"/>
                <a:sym typeface="Poppins"/>
              </a:rPr>
              <a:t>p ≥ 0.05 → No significant difference</a:t>
            </a:r>
            <a:endParaRPr sz="2000">
              <a:latin typeface="Poppins"/>
              <a:ea typeface="Poppins"/>
              <a:cs typeface="Poppins"/>
              <a:sym typeface="Poppins"/>
            </a:endParaRPr>
          </a:p>
          <a:p>
            <a:pPr indent="0" lvl="0" marL="457200" rtl="0" algn="l">
              <a:spcBef>
                <a:spcPts val="0"/>
              </a:spcBef>
              <a:spcAft>
                <a:spcPts val="0"/>
              </a:spcAft>
              <a:buNone/>
            </a:pPr>
            <a:r>
              <a:t/>
            </a:r>
            <a:endParaRPr sz="2000">
              <a:latin typeface="Poppins"/>
              <a:ea typeface="Poppins"/>
              <a:cs typeface="Poppins"/>
              <a:sym typeface="Poppins"/>
            </a:endParaRPr>
          </a:p>
          <a:p>
            <a:pPr indent="0" lvl="0" marL="0" rtl="0" algn="l">
              <a:spcBef>
                <a:spcPts val="0"/>
              </a:spcBef>
              <a:spcAft>
                <a:spcPts val="0"/>
              </a:spcAft>
              <a:buNone/>
            </a:pPr>
            <a:r>
              <a:t/>
            </a:r>
            <a:endParaRPr sz="2000">
              <a:latin typeface="Poppins"/>
              <a:ea typeface="Poppins"/>
              <a:cs typeface="Poppins"/>
              <a:sym typeface="Poppins"/>
            </a:endParaRPr>
          </a:p>
          <a:p>
            <a:pPr indent="0" lvl="0" marL="0" rtl="0" algn="l">
              <a:spcBef>
                <a:spcPts val="0"/>
              </a:spcBef>
              <a:spcAft>
                <a:spcPts val="0"/>
              </a:spcAft>
              <a:buNone/>
            </a:pPr>
            <a:r>
              <a:t/>
            </a:r>
            <a:endParaRPr sz="2000">
              <a:latin typeface="Poppins"/>
              <a:ea typeface="Poppins"/>
              <a:cs typeface="Poppins"/>
              <a:sym typeface="Poppins"/>
            </a:endParaRPr>
          </a:p>
          <a:p>
            <a:pPr indent="0" lvl="0" marL="0" rtl="0" algn="l">
              <a:spcBef>
                <a:spcPts val="0"/>
              </a:spcBef>
              <a:spcAft>
                <a:spcPts val="0"/>
              </a:spcAft>
              <a:buNone/>
            </a:pPr>
            <a:r>
              <a:t/>
            </a:r>
            <a:endParaRPr b="1" sz="2000">
              <a:latin typeface="Poppins"/>
              <a:ea typeface="Poppins"/>
              <a:cs typeface="Poppins"/>
              <a:sym typeface="Poppins"/>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84" name="Shape 184"/>
        <p:cNvGrpSpPr/>
        <p:nvPr/>
      </p:nvGrpSpPr>
      <p:grpSpPr>
        <a:xfrm>
          <a:off x="0" y="0"/>
          <a:ext cx="0" cy="0"/>
          <a:chOff x="0" y="0"/>
          <a:chExt cx="0" cy="0"/>
        </a:xfrm>
      </p:grpSpPr>
      <p:pic>
        <p:nvPicPr>
          <p:cNvPr id="185" name="Google Shape;185;g36f02e099c3_0_152"/>
          <p:cNvPicPr preferRelativeResize="0"/>
          <p:nvPr/>
        </p:nvPicPr>
        <p:blipFill rotWithShape="1">
          <a:blip r:embed="rId4">
            <a:alphaModFix/>
          </a:blip>
          <a:srcRect b="0" l="0" r="0" t="0"/>
          <a:stretch/>
        </p:blipFill>
        <p:spPr>
          <a:xfrm>
            <a:off x="576956" y="350184"/>
            <a:ext cx="2326988" cy="357206"/>
          </a:xfrm>
          <a:prstGeom prst="rect">
            <a:avLst/>
          </a:prstGeom>
          <a:noFill/>
          <a:ln>
            <a:noFill/>
          </a:ln>
        </p:spPr>
      </p:pic>
      <p:sp>
        <p:nvSpPr>
          <p:cNvPr id="186" name="Google Shape;186;g36f02e099c3_0_152"/>
          <p:cNvSpPr txBox="1"/>
          <p:nvPr/>
        </p:nvSpPr>
        <p:spPr>
          <a:xfrm>
            <a:off x="3225750" y="0"/>
            <a:ext cx="5675100" cy="933600"/>
          </a:xfrm>
          <a:prstGeom prst="rect">
            <a:avLst/>
          </a:prstGeom>
          <a:noFill/>
          <a:ln>
            <a:noFill/>
          </a:ln>
        </p:spPr>
        <p:txBody>
          <a:bodyPr anchorCtr="0" anchor="ctr" bIns="68575" lIns="68575" spcFirstLastPara="1" rIns="68575" wrap="square" tIns="68575">
            <a:normAutofit/>
          </a:bodyPr>
          <a:lstStyle/>
          <a:p>
            <a:pPr indent="0" lvl="0" marL="0" marR="0" rtl="0" algn="r">
              <a:lnSpc>
                <a:spcPct val="90000"/>
              </a:lnSpc>
              <a:spcBef>
                <a:spcPts val="0"/>
              </a:spcBef>
              <a:spcAft>
                <a:spcPts val="0"/>
              </a:spcAft>
              <a:buClr>
                <a:schemeClr val="dk1"/>
              </a:buClr>
              <a:buSzPts val="1100"/>
              <a:buFont typeface="Arial"/>
              <a:buNone/>
            </a:pPr>
            <a:r>
              <a:rPr b="1" lang="en-MY" sz="2300">
                <a:solidFill>
                  <a:schemeClr val="lt1"/>
                </a:solidFill>
                <a:latin typeface="Poppins"/>
                <a:ea typeface="Poppins"/>
                <a:cs typeface="Poppins"/>
                <a:sym typeface="Poppins"/>
              </a:rPr>
              <a:t>Comparing a Continuous Variable Across &gt;2 Independent Groups</a:t>
            </a:r>
            <a:endParaRPr b="1" i="0" sz="2300" u="none" cap="none" strike="noStrike">
              <a:solidFill>
                <a:schemeClr val="lt1"/>
              </a:solidFill>
              <a:latin typeface="Poppins"/>
              <a:ea typeface="Poppins"/>
              <a:cs typeface="Poppins"/>
              <a:sym typeface="Poppins"/>
            </a:endParaRPr>
          </a:p>
        </p:txBody>
      </p:sp>
      <p:sp>
        <p:nvSpPr>
          <p:cNvPr id="187" name="Google Shape;187;g36f02e099c3_0_152"/>
          <p:cNvSpPr/>
          <p:nvPr/>
        </p:nvSpPr>
        <p:spPr>
          <a:xfrm>
            <a:off x="470250" y="997950"/>
            <a:ext cx="8203500" cy="3577200"/>
          </a:xfrm>
          <a:prstGeom prst="rect">
            <a:avLst/>
          </a:prstGeom>
          <a:noFill/>
          <a:ln>
            <a:noFill/>
          </a:ln>
        </p:spPr>
        <p:txBody>
          <a:bodyPr anchorCtr="0" anchor="t" bIns="34275" lIns="68575" spcFirstLastPara="1" rIns="68575" wrap="square" tIns="34275">
            <a:noAutofit/>
          </a:bodyPr>
          <a:lstStyle/>
          <a:p>
            <a:pPr indent="0" lvl="0" marL="0" rtl="0" algn="l">
              <a:spcBef>
                <a:spcPts val="1000"/>
              </a:spcBef>
              <a:spcAft>
                <a:spcPts val="0"/>
              </a:spcAft>
              <a:buNone/>
            </a:pPr>
            <a:r>
              <a:rPr lang="en-MY" sz="2000">
                <a:latin typeface="Poppins"/>
                <a:ea typeface="Poppins"/>
                <a:cs typeface="Poppins"/>
                <a:sym typeface="Poppins"/>
              </a:rPr>
              <a:t>Example: </a:t>
            </a:r>
            <a:r>
              <a:rPr lang="en-MY" sz="2000">
                <a:latin typeface="Poppins"/>
                <a:ea typeface="Poppins"/>
                <a:cs typeface="Poppins"/>
                <a:sym typeface="Poppins"/>
              </a:rPr>
              <a:t>FBSBT values across different ethnic groups</a:t>
            </a:r>
            <a:endParaRPr sz="2000">
              <a:latin typeface="Poppins"/>
              <a:ea typeface="Poppins"/>
              <a:cs typeface="Poppins"/>
              <a:sym typeface="Poppins"/>
            </a:endParaRPr>
          </a:p>
          <a:p>
            <a:pPr indent="0" lvl="0" marL="0" rtl="0" algn="l">
              <a:spcBef>
                <a:spcPts val="1000"/>
              </a:spcBef>
              <a:spcAft>
                <a:spcPts val="0"/>
              </a:spcAft>
              <a:buNone/>
            </a:pPr>
            <a:r>
              <a:t/>
            </a:r>
            <a:endParaRPr sz="2000">
              <a:latin typeface="Poppins"/>
              <a:ea typeface="Poppins"/>
              <a:cs typeface="Poppins"/>
              <a:sym typeface="Poppins"/>
            </a:endParaRPr>
          </a:p>
          <a:p>
            <a:pPr indent="0" lvl="0" marL="0" rtl="0" algn="l">
              <a:spcBef>
                <a:spcPts val="0"/>
              </a:spcBef>
              <a:spcAft>
                <a:spcPts val="0"/>
              </a:spcAft>
              <a:buNone/>
            </a:pPr>
            <a:r>
              <a:rPr lang="en-MY" sz="2000" u="sng">
                <a:latin typeface="Poppins"/>
                <a:ea typeface="Poppins"/>
                <a:cs typeface="Poppins"/>
                <a:sym typeface="Poppins"/>
              </a:rPr>
              <a:t>Objective</a:t>
            </a:r>
            <a:endParaRPr sz="2000" u="sng">
              <a:latin typeface="Poppins"/>
              <a:ea typeface="Poppins"/>
              <a:cs typeface="Poppins"/>
              <a:sym typeface="Poppins"/>
            </a:endParaRPr>
          </a:p>
          <a:p>
            <a:pPr indent="0" lvl="0" marL="0" rtl="0" algn="l">
              <a:spcBef>
                <a:spcPts val="0"/>
              </a:spcBef>
              <a:spcAft>
                <a:spcPts val="0"/>
              </a:spcAft>
              <a:buNone/>
            </a:pPr>
            <a:r>
              <a:rPr lang="en-MY" sz="2000">
                <a:latin typeface="Poppins"/>
                <a:ea typeface="Poppins"/>
                <a:cs typeface="Poppins"/>
                <a:sym typeface="Poppins"/>
              </a:rPr>
              <a:t>Test if FBSBT values differ significantly across three or more independent groups (e.g. ethnicities).</a:t>
            </a:r>
            <a:endParaRPr sz="2000">
              <a:latin typeface="Poppins"/>
              <a:ea typeface="Poppins"/>
              <a:cs typeface="Poppins"/>
              <a:sym typeface="Poppins"/>
            </a:endParaRPr>
          </a:p>
          <a:p>
            <a:pPr indent="0" lvl="0" marL="0" rtl="0" algn="l">
              <a:spcBef>
                <a:spcPts val="0"/>
              </a:spcBef>
              <a:spcAft>
                <a:spcPts val="0"/>
              </a:spcAft>
              <a:buNone/>
            </a:pPr>
            <a:r>
              <a:t/>
            </a:r>
            <a:endParaRPr sz="2000">
              <a:latin typeface="Poppins"/>
              <a:ea typeface="Poppins"/>
              <a:cs typeface="Poppins"/>
              <a:sym typeface="Poppins"/>
            </a:endParaRPr>
          </a:p>
          <a:p>
            <a:pPr indent="-355600" lvl="0" marL="457200" rtl="0" algn="l">
              <a:spcBef>
                <a:spcPts val="1000"/>
              </a:spcBef>
              <a:spcAft>
                <a:spcPts val="0"/>
              </a:spcAft>
              <a:buSzPts val="2000"/>
              <a:buFont typeface="Poppins"/>
              <a:buAutoNum type="arabicPeriod"/>
            </a:pPr>
            <a:r>
              <a:rPr b="1" lang="en-MY" sz="2000">
                <a:latin typeface="Poppins"/>
                <a:ea typeface="Poppins"/>
                <a:cs typeface="Poppins"/>
                <a:sym typeface="Poppins"/>
              </a:rPr>
              <a:t>Check for Normality</a:t>
            </a:r>
            <a:br>
              <a:rPr lang="en-MY" sz="2000">
                <a:latin typeface="Poppins"/>
                <a:ea typeface="Poppins"/>
                <a:cs typeface="Poppins"/>
                <a:sym typeface="Poppins"/>
              </a:rPr>
            </a:br>
            <a:r>
              <a:rPr lang="en-MY" sz="2000">
                <a:latin typeface="Poppins"/>
                <a:ea typeface="Poppins"/>
                <a:cs typeface="Poppins"/>
                <a:sym typeface="Poppins"/>
              </a:rPr>
              <a:t>Shapiro-Wilk Test </a:t>
            </a:r>
            <a:r>
              <a:rPr lang="en-MY" sz="2000">
                <a:latin typeface="Poppins"/>
                <a:ea typeface="Poppins"/>
                <a:cs typeface="Poppins"/>
                <a:sym typeface="Poppins"/>
              </a:rPr>
              <a:t>(for each group)</a:t>
            </a:r>
            <a:br>
              <a:rPr lang="en-MY" sz="2000">
                <a:latin typeface="Poppins"/>
                <a:ea typeface="Poppins"/>
                <a:cs typeface="Poppins"/>
                <a:sym typeface="Poppins"/>
              </a:rPr>
            </a:br>
            <a:r>
              <a:rPr lang="en-MY" sz="2000">
                <a:latin typeface="Poppins"/>
                <a:ea typeface="Poppins"/>
                <a:cs typeface="Poppins"/>
                <a:sym typeface="Poppins"/>
              </a:rPr>
              <a:t>→ If p &lt; 0.05, data is not normally distributed</a:t>
            </a:r>
            <a:endParaRPr sz="2000">
              <a:latin typeface="Poppins"/>
              <a:ea typeface="Poppins"/>
              <a:cs typeface="Poppins"/>
              <a:sym typeface="Poppins"/>
            </a:endParaRPr>
          </a:p>
          <a:p>
            <a:pPr indent="0" lvl="0" marL="0" rtl="0" algn="l">
              <a:spcBef>
                <a:spcPts val="1000"/>
              </a:spcBef>
              <a:spcAft>
                <a:spcPts val="0"/>
              </a:spcAft>
              <a:buNone/>
            </a:pPr>
            <a:r>
              <a:t/>
            </a:r>
            <a:endParaRPr sz="2000">
              <a:latin typeface="Poppins"/>
              <a:ea typeface="Poppins"/>
              <a:cs typeface="Poppins"/>
              <a:sym typeface="Poppins"/>
            </a:endParaRPr>
          </a:p>
          <a:p>
            <a:pPr indent="0" lvl="0" marL="457200" rtl="0" algn="l">
              <a:lnSpc>
                <a:spcPct val="100000"/>
              </a:lnSpc>
              <a:spcBef>
                <a:spcPts val="1000"/>
              </a:spcBef>
              <a:spcAft>
                <a:spcPts val="0"/>
              </a:spcAft>
              <a:buNone/>
            </a:pPr>
            <a:r>
              <a:t/>
            </a:r>
            <a:endParaRPr sz="2000">
              <a:latin typeface="Poppins"/>
              <a:ea typeface="Poppins"/>
              <a:cs typeface="Poppins"/>
              <a:sym typeface="Poppins"/>
            </a:endParaRPr>
          </a:p>
          <a:p>
            <a:pPr indent="0" lvl="0" marL="457200" rtl="0" algn="l">
              <a:spcBef>
                <a:spcPts val="1000"/>
              </a:spcBef>
              <a:spcAft>
                <a:spcPts val="0"/>
              </a:spcAft>
              <a:buNone/>
            </a:pPr>
            <a:r>
              <a:t/>
            </a:r>
            <a:endParaRPr sz="2000">
              <a:latin typeface="Poppins"/>
              <a:ea typeface="Poppins"/>
              <a:cs typeface="Poppins"/>
              <a:sym typeface="Poppins"/>
            </a:endParaRPr>
          </a:p>
          <a:p>
            <a:pPr indent="0" lvl="0" marL="0" rtl="0" algn="l">
              <a:spcBef>
                <a:spcPts val="0"/>
              </a:spcBef>
              <a:spcAft>
                <a:spcPts val="0"/>
              </a:spcAft>
              <a:buNone/>
            </a:pPr>
            <a:r>
              <a:t/>
            </a:r>
            <a:endParaRPr sz="2000">
              <a:latin typeface="Poppins"/>
              <a:ea typeface="Poppins"/>
              <a:cs typeface="Poppins"/>
              <a:sym typeface="Poppins"/>
            </a:endParaRPr>
          </a:p>
          <a:p>
            <a:pPr indent="0" lvl="0" marL="0" rtl="0" algn="l">
              <a:spcBef>
                <a:spcPts val="0"/>
              </a:spcBef>
              <a:spcAft>
                <a:spcPts val="0"/>
              </a:spcAft>
              <a:buNone/>
            </a:pPr>
            <a:r>
              <a:t/>
            </a:r>
            <a:endParaRPr sz="2000">
              <a:latin typeface="Poppins"/>
              <a:ea typeface="Poppins"/>
              <a:cs typeface="Poppins"/>
              <a:sym typeface="Poppins"/>
            </a:endParaRPr>
          </a:p>
          <a:p>
            <a:pPr indent="0" lvl="0" marL="0" rtl="0" algn="l">
              <a:spcBef>
                <a:spcPts val="0"/>
              </a:spcBef>
              <a:spcAft>
                <a:spcPts val="0"/>
              </a:spcAft>
              <a:buNone/>
            </a:pPr>
            <a:r>
              <a:t/>
            </a:r>
            <a:endParaRPr b="1" sz="2000">
              <a:latin typeface="Poppins"/>
              <a:ea typeface="Poppins"/>
              <a:cs typeface="Poppins"/>
              <a:sym typeface="Poppins"/>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92" name="Shape 192"/>
        <p:cNvGrpSpPr/>
        <p:nvPr/>
      </p:nvGrpSpPr>
      <p:grpSpPr>
        <a:xfrm>
          <a:off x="0" y="0"/>
          <a:ext cx="0" cy="0"/>
          <a:chOff x="0" y="0"/>
          <a:chExt cx="0" cy="0"/>
        </a:xfrm>
      </p:grpSpPr>
      <p:pic>
        <p:nvPicPr>
          <p:cNvPr id="193" name="Google Shape;193;g36f02e099c3_0_164"/>
          <p:cNvPicPr preferRelativeResize="0"/>
          <p:nvPr/>
        </p:nvPicPr>
        <p:blipFill rotWithShape="1">
          <a:blip r:embed="rId4">
            <a:alphaModFix/>
          </a:blip>
          <a:srcRect b="0" l="0" r="0" t="0"/>
          <a:stretch/>
        </p:blipFill>
        <p:spPr>
          <a:xfrm>
            <a:off x="576956" y="350184"/>
            <a:ext cx="2326988" cy="357206"/>
          </a:xfrm>
          <a:prstGeom prst="rect">
            <a:avLst/>
          </a:prstGeom>
          <a:noFill/>
          <a:ln>
            <a:noFill/>
          </a:ln>
        </p:spPr>
      </p:pic>
      <p:sp>
        <p:nvSpPr>
          <p:cNvPr id="194" name="Google Shape;194;g36f02e099c3_0_164"/>
          <p:cNvSpPr txBox="1"/>
          <p:nvPr/>
        </p:nvSpPr>
        <p:spPr>
          <a:xfrm>
            <a:off x="4572000" y="0"/>
            <a:ext cx="4211100" cy="933600"/>
          </a:xfrm>
          <a:prstGeom prst="rect">
            <a:avLst/>
          </a:prstGeom>
          <a:noFill/>
          <a:ln>
            <a:noFill/>
          </a:ln>
        </p:spPr>
        <p:txBody>
          <a:bodyPr anchorCtr="0" anchor="ctr" bIns="68575" lIns="68575" spcFirstLastPara="1" rIns="68575" wrap="square" tIns="68575">
            <a:normAutofit/>
          </a:bodyPr>
          <a:lstStyle/>
          <a:p>
            <a:pPr indent="0" lvl="0" marL="0" marR="0" rtl="0" algn="r">
              <a:lnSpc>
                <a:spcPct val="90000"/>
              </a:lnSpc>
              <a:spcBef>
                <a:spcPts val="0"/>
              </a:spcBef>
              <a:spcAft>
                <a:spcPts val="0"/>
              </a:spcAft>
              <a:buClr>
                <a:schemeClr val="dk1"/>
              </a:buClr>
              <a:buSzPts val="1100"/>
              <a:buFont typeface="Arial"/>
              <a:buNone/>
            </a:pPr>
            <a:r>
              <a:t/>
            </a:r>
            <a:endParaRPr b="1" i="0" sz="2300" u="none" cap="none" strike="noStrike">
              <a:solidFill>
                <a:schemeClr val="lt1"/>
              </a:solidFill>
              <a:latin typeface="Poppins"/>
              <a:ea typeface="Poppins"/>
              <a:cs typeface="Poppins"/>
              <a:sym typeface="Poppins"/>
            </a:endParaRPr>
          </a:p>
        </p:txBody>
      </p:sp>
      <p:sp>
        <p:nvSpPr>
          <p:cNvPr id="195" name="Google Shape;195;g36f02e099c3_0_164"/>
          <p:cNvSpPr/>
          <p:nvPr/>
        </p:nvSpPr>
        <p:spPr>
          <a:xfrm>
            <a:off x="470250" y="997950"/>
            <a:ext cx="8203500" cy="3577200"/>
          </a:xfrm>
          <a:prstGeom prst="rect">
            <a:avLst/>
          </a:prstGeom>
          <a:noFill/>
          <a:ln>
            <a:noFill/>
          </a:ln>
        </p:spPr>
        <p:txBody>
          <a:bodyPr anchorCtr="0" anchor="t" bIns="34275" lIns="68575" spcFirstLastPara="1" rIns="68575" wrap="square" tIns="34275">
            <a:noAutofit/>
          </a:bodyPr>
          <a:lstStyle/>
          <a:p>
            <a:pPr indent="-355600" lvl="0" marL="457200" rtl="0" algn="l">
              <a:lnSpc>
                <a:spcPct val="100000"/>
              </a:lnSpc>
              <a:spcBef>
                <a:spcPts val="1000"/>
              </a:spcBef>
              <a:spcAft>
                <a:spcPts val="0"/>
              </a:spcAft>
              <a:buSzPts val="2000"/>
              <a:buFont typeface="Poppins"/>
              <a:buAutoNum type="arabicPeriod" startAt="2"/>
            </a:pPr>
            <a:r>
              <a:rPr b="1" lang="en-MY" sz="2000">
                <a:latin typeface="Poppins"/>
                <a:ea typeface="Poppins"/>
                <a:cs typeface="Poppins"/>
                <a:sym typeface="Poppins"/>
              </a:rPr>
              <a:t>Use Kruskal-Wallis Test (Non-parametric)</a:t>
            </a:r>
            <a:endParaRPr b="1" sz="2000">
              <a:latin typeface="Poppins"/>
              <a:ea typeface="Poppins"/>
              <a:cs typeface="Poppins"/>
              <a:sym typeface="Poppins"/>
            </a:endParaRPr>
          </a:p>
          <a:p>
            <a:pPr indent="-355600" lvl="1" marL="914400" rtl="0" algn="l">
              <a:spcBef>
                <a:spcPts val="1000"/>
              </a:spcBef>
              <a:spcAft>
                <a:spcPts val="0"/>
              </a:spcAft>
              <a:buSzPts val="2000"/>
              <a:buFont typeface="Poppins"/>
              <a:buChar char="●"/>
            </a:pPr>
            <a:r>
              <a:rPr lang="en-MY" sz="2000">
                <a:latin typeface="Poppins"/>
                <a:ea typeface="Poppins"/>
                <a:cs typeface="Poppins"/>
                <a:sym typeface="Poppins"/>
              </a:rPr>
              <a:t>Analyze → Nonparametric Tests → Legacy Dialogs → K Independent Samples</a:t>
            </a:r>
            <a:endParaRPr sz="2000">
              <a:latin typeface="Poppins"/>
              <a:ea typeface="Poppins"/>
              <a:cs typeface="Poppins"/>
              <a:sym typeface="Poppins"/>
            </a:endParaRPr>
          </a:p>
          <a:p>
            <a:pPr indent="-355600" lvl="1" marL="914400" rtl="0" algn="l">
              <a:spcBef>
                <a:spcPts val="1000"/>
              </a:spcBef>
              <a:spcAft>
                <a:spcPts val="0"/>
              </a:spcAft>
              <a:buSzPts val="2000"/>
              <a:buFont typeface="Poppins"/>
              <a:buChar char="●"/>
            </a:pPr>
            <a:r>
              <a:rPr lang="en-MY" sz="2000">
                <a:latin typeface="Poppins"/>
                <a:ea typeface="Poppins"/>
                <a:cs typeface="Poppins"/>
                <a:sym typeface="Poppins"/>
              </a:rPr>
              <a:t>Move FBSBT to Test Variable</a:t>
            </a:r>
            <a:endParaRPr sz="2000">
              <a:latin typeface="Poppins"/>
              <a:ea typeface="Poppins"/>
              <a:cs typeface="Poppins"/>
              <a:sym typeface="Poppins"/>
            </a:endParaRPr>
          </a:p>
          <a:p>
            <a:pPr indent="-355600" lvl="1" marL="914400" rtl="0" algn="l">
              <a:spcBef>
                <a:spcPts val="1000"/>
              </a:spcBef>
              <a:spcAft>
                <a:spcPts val="0"/>
              </a:spcAft>
              <a:buSzPts val="2000"/>
              <a:buFont typeface="Poppins"/>
              <a:buChar char="●"/>
            </a:pPr>
            <a:r>
              <a:rPr lang="en-MY" sz="2000">
                <a:latin typeface="Poppins"/>
                <a:ea typeface="Poppins"/>
                <a:cs typeface="Poppins"/>
                <a:sym typeface="Poppins"/>
              </a:rPr>
              <a:t>Move Ethnic Group to Grouping Variable</a:t>
            </a:r>
            <a:br>
              <a:rPr lang="en-MY" sz="2000">
                <a:latin typeface="Poppins"/>
                <a:ea typeface="Poppins"/>
                <a:cs typeface="Poppins"/>
                <a:sym typeface="Poppins"/>
              </a:rPr>
            </a:br>
            <a:r>
              <a:rPr lang="en-MY" sz="2000">
                <a:latin typeface="Poppins"/>
                <a:ea typeface="Poppins"/>
                <a:cs typeface="Poppins"/>
                <a:sym typeface="Poppins"/>
              </a:rPr>
              <a:t>→ Click Define Range (e.g. 1 = Malay, 2 = Chinese, 3 = Indian, etc.)</a:t>
            </a:r>
            <a:endParaRPr sz="2000">
              <a:latin typeface="Poppins"/>
              <a:ea typeface="Poppins"/>
              <a:cs typeface="Poppins"/>
              <a:sym typeface="Poppins"/>
            </a:endParaRPr>
          </a:p>
          <a:p>
            <a:pPr indent="-355600" lvl="1" marL="914400" rtl="0" algn="l">
              <a:spcBef>
                <a:spcPts val="1000"/>
              </a:spcBef>
              <a:spcAft>
                <a:spcPts val="0"/>
              </a:spcAft>
              <a:buSzPts val="2000"/>
              <a:buFont typeface="Poppins"/>
              <a:buChar char="●"/>
            </a:pPr>
            <a:r>
              <a:rPr lang="en-MY" sz="2000">
                <a:latin typeface="Poppins"/>
                <a:ea typeface="Poppins"/>
                <a:cs typeface="Poppins"/>
                <a:sym typeface="Poppins"/>
              </a:rPr>
              <a:t>Choose Kruskal-Wallis H</a:t>
            </a:r>
            <a:endParaRPr sz="2000">
              <a:latin typeface="Poppins"/>
              <a:ea typeface="Poppins"/>
              <a:cs typeface="Poppins"/>
              <a:sym typeface="Poppins"/>
            </a:endParaRPr>
          </a:p>
          <a:p>
            <a:pPr indent="-355600" lvl="1" marL="914400" rtl="0" algn="l">
              <a:spcBef>
                <a:spcPts val="1000"/>
              </a:spcBef>
              <a:spcAft>
                <a:spcPts val="1000"/>
              </a:spcAft>
              <a:buSzPts val="2000"/>
              <a:buFont typeface="Poppins"/>
              <a:buChar char="●"/>
            </a:pPr>
            <a:r>
              <a:rPr lang="en-MY" sz="2000">
                <a:latin typeface="Poppins"/>
                <a:ea typeface="Poppins"/>
                <a:cs typeface="Poppins"/>
                <a:sym typeface="Poppins"/>
              </a:rPr>
              <a:t>Click OK</a:t>
            </a:r>
            <a:endParaRPr b="1" sz="2000">
              <a:latin typeface="Poppins"/>
              <a:ea typeface="Poppins"/>
              <a:cs typeface="Poppins"/>
              <a:sym typeface="Poppins"/>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00" name="Shape 200"/>
        <p:cNvGrpSpPr/>
        <p:nvPr/>
      </p:nvGrpSpPr>
      <p:grpSpPr>
        <a:xfrm>
          <a:off x="0" y="0"/>
          <a:ext cx="0" cy="0"/>
          <a:chOff x="0" y="0"/>
          <a:chExt cx="0" cy="0"/>
        </a:xfrm>
      </p:grpSpPr>
      <p:pic>
        <p:nvPicPr>
          <p:cNvPr id="201" name="Google Shape;201;g36f02e099c3_0_175"/>
          <p:cNvPicPr preferRelativeResize="0"/>
          <p:nvPr/>
        </p:nvPicPr>
        <p:blipFill rotWithShape="1">
          <a:blip r:embed="rId4">
            <a:alphaModFix/>
          </a:blip>
          <a:srcRect b="0" l="0" r="0" t="0"/>
          <a:stretch/>
        </p:blipFill>
        <p:spPr>
          <a:xfrm>
            <a:off x="576956" y="350184"/>
            <a:ext cx="2326988" cy="357206"/>
          </a:xfrm>
          <a:prstGeom prst="rect">
            <a:avLst/>
          </a:prstGeom>
          <a:noFill/>
          <a:ln>
            <a:noFill/>
          </a:ln>
        </p:spPr>
      </p:pic>
      <p:sp>
        <p:nvSpPr>
          <p:cNvPr id="202" name="Google Shape;202;g36f02e099c3_0_175"/>
          <p:cNvSpPr txBox="1"/>
          <p:nvPr/>
        </p:nvSpPr>
        <p:spPr>
          <a:xfrm>
            <a:off x="4572000" y="0"/>
            <a:ext cx="4211100" cy="933600"/>
          </a:xfrm>
          <a:prstGeom prst="rect">
            <a:avLst/>
          </a:prstGeom>
          <a:noFill/>
          <a:ln>
            <a:noFill/>
          </a:ln>
        </p:spPr>
        <p:txBody>
          <a:bodyPr anchorCtr="0" anchor="ctr" bIns="68575" lIns="68575" spcFirstLastPara="1" rIns="68575" wrap="square" tIns="68575">
            <a:normAutofit/>
          </a:bodyPr>
          <a:lstStyle/>
          <a:p>
            <a:pPr indent="0" lvl="0" marL="0" marR="0" rtl="0" algn="r">
              <a:lnSpc>
                <a:spcPct val="90000"/>
              </a:lnSpc>
              <a:spcBef>
                <a:spcPts val="0"/>
              </a:spcBef>
              <a:spcAft>
                <a:spcPts val="0"/>
              </a:spcAft>
              <a:buClr>
                <a:schemeClr val="dk1"/>
              </a:buClr>
              <a:buSzPts val="1100"/>
              <a:buFont typeface="Arial"/>
              <a:buNone/>
            </a:pPr>
            <a:r>
              <a:t/>
            </a:r>
            <a:endParaRPr b="1" i="0" sz="2300" u="none" cap="none" strike="noStrike">
              <a:solidFill>
                <a:schemeClr val="lt1"/>
              </a:solidFill>
              <a:latin typeface="Poppins"/>
              <a:ea typeface="Poppins"/>
              <a:cs typeface="Poppins"/>
              <a:sym typeface="Poppins"/>
            </a:endParaRPr>
          </a:p>
        </p:txBody>
      </p:sp>
      <p:sp>
        <p:nvSpPr>
          <p:cNvPr id="203" name="Google Shape;203;g36f02e099c3_0_175"/>
          <p:cNvSpPr/>
          <p:nvPr/>
        </p:nvSpPr>
        <p:spPr>
          <a:xfrm>
            <a:off x="470250" y="997950"/>
            <a:ext cx="8203500" cy="3577200"/>
          </a:xfrm>
          <a:prstGeom prst="rect">
            <a:avLst/>
          </a:prstGeom>
          <a:noFill/>
          <a:ln>
            <a:noFill/>
          </a:ln>
        </p:spPr>
        <p:txBody>
          <a:bodyPr anchorCtr="0" anchor="t" bIns="34275" lIns="68575" spcFirstLastPara="1" rIns="68575" wrap="square" tIns="34275">
            <a:noAutofit/>
          </a:bodyPr>
          <a:lstStyle/>
          <a:p>
            <a:pPr indent="-355600" lvl="0" marL="457200" rtl="0" algn="l">
              <a:spcBef>
                <a:spcPts val="0"/>
              </a:spcBef>
              <a:spcAft>
                <a:spcPts val="0"/>
              </a:spcAft>
              <a:buSzPts val="2000"/>
              <a:buFont typeface="Poppins"/>
              <a:buAutoNum type="arabicPeriod" startAt="3"/>
            </a:pPr>
            <a:r>
              <a:rPr b="1" lang="en-MY" sz="2000">
                <a:latin typeface="Poppins"/>
                <a:ea typeface="Poppins"/>
                <a:cs typeface="Poppins"/>
                <a:sym typeface="Poppins"/>
              </a:rPr>
              <a:t>Interpret Results</a:t>
            </a:r>
            <a:endParaRPr b="1" sz="2000">
              <a:latin typeface="Poppins"/>
              <a:ea typeface="Poppins"/>
              <a:cs typeface="Poppins"/>
              <a:sym typeface="Poppins"/>
            </a:endParaRPr>
          </a:p>
          <a:p>
            <a:pPr indent="0" lvl="0" marL="457200" rtl="0" algn="l">
              <a:spcBef>
                <a:spcPts val="1000"/>
              </a:spcBef>
              <a:spcAft>
                <a:spcPts val="0"/>
              </a:spcAft>
              <a:buNone/>
            </a:pPr>
            <a:r>
              <a:rPr lang="en-MY" sz="2000">
                <a:latin typeface="Poppins"/>
                <a:ea typeface="Poppins"/>
                <a:cs typeface="Poppins"/>
                <a:sym typeface="Poppins"/>
              </a:rPr>
              <a:t>p &lt; 0.05 → At least one group’s median FBSBT differs significantly</a:t>
            </a:r>
            <a:endParaRPr sz="2000">
              <a:latin typeface="Poppins"/>
              <a:ea typeface="Poppins"/>
              <a:cs typeface="Poppins"/>
              <a:sym typeface="Poppins"/>
            </a:endParaRPr>
          </a:p>
          <a:p>
            <a:pPr indent="0" lvl="0" marL="457200" rtl="0" algn="l">
              <a:spcBef>
                <a:spcPts val="0"/>
              </a:spcBef>
              <a:spcAft>
                <a:spcPts val="0"/>
              </a:spcAft>
              <a:buNone/>
            </a:pPr>
            <a:r>
              <a:rPr i="1" lang="en-MY" sz="2000">
                <a:latin typeface="Poppins"/>
                <a:ea typeface="Poppins"/>
                <a:cs typeface="Poppins"/>
                <a:sym typeface="Poppins"/>
              </a:rPr>
              <a:t>(Follow up with pairwise comparisons if needed)</a:t>
            </a:r>
            <a:endParaRPr i="1" sz="2000">
              <a:latin typeface="Poppins"/>
              <a:ea typeface="Poppins"/>
              <a:cs typeface="Poppins"/>
              <a:sym typeface="Poppins"/>
            </a:endParaRPr>
          </a:p>
          <a:p>
            <a:pPr indent="0" lvl="0" marL="457200" rtl="0" algn="l">
              <a:spcBef>
                <a:spcPts val="0"/>
              </a:spcBef>
              <a:spcAft>
                <a:spcPts val="0"/>
              </a:spcAft>
              <a:buNone/>
            </a:pPr>
            <a:r>
              <a:t/>
            </a:r>
            <a:endParaRPr sz="2000">
              <a:latin typeface="Poppins"/>
              <a:ea typeface="Poppins"/>
              <a:cs typeface="Poppins"/>
              <a:sym typeface="Poppins"/>
            </a:endParaRPr>
          </a:p>
          <a:p>
            <a:pPr indent="0" lvl="0" marL="457200" rtl="0" algn="l">
              <a:spcBef>
                <a:spcPts val="0"/>
              </a:spcBef>
              <a:spcAft>
                <a:spcPts val="0"/>
              </a:spcAft>
              <a:buNone/>
            </a:pPr>
            <a:r>
              <a:rPr lang="en-MY" sz="2000">
                <a:latin typeface="Poppins"/>
                <a:ea typeface="Poppins"/>
                <a:cs typeface="Poppins"/>
                <a:sym typeface="Poppins"/>
              </a:rPr>
              <a:t>p ≥ 0.05 → No significant difference between groups</a:t>
            </a:r>
            <a:endParaRPr sz="2000">
              <a:latin typeface="Poppins"/>
              <a:ea typeface="Poppins"/>
              <a:cs typeface="Poppins"/>
              <a:sym typeface="Poppins"/>
            </a:endParaRPr>
          </a:p>
          <a:p>
            <a:pPr indent="0" lvl="0" marL="457200" rtl="0" algn="l">
              <a:spcBef>
                <a:spcPts val="0"/>
              </a:spcBef>
              <a:spcAft>
                <a:spcPts val="0"/>
              </a:spcAft>
              <a:buNone/>
            </a:pPr>
            <a:r>
              <a:t/>
            </a:r>
            <a:endParaRPr sz="2000">
              <a:latin typeface="Poppins"/>
              <a:ea typeface="Poppins"/>
              <a:cs typeface="Poppins"/>
              <a:sym typeface="Poppins"/>
            </a:endParaRPr>
          </a:p>
          <a:p>
            <a:pPr indent="0" lvl="0" marL="0" rtl="0" algn="l">
              <a:spcBef>
                <a:spcPts val="0"/>
              </a:spcBef>
              <a:spcAft>
                <a:spcPts val="0"/>
              </a:spcAft>
              <a:buNone/>
            </a:pPr>
            <a:r>
              <a:t/>
            </a:r>
            <a:endParaRPr sz="2000">
              <a:latin typeface="Poppins"/>
              <a:ea typeface="Poppins"/>
              <a:cs typeface="Poppins"/>
              <a:sym typeface="Poppins"/>
            </a:endParaRPr>
          </a:p>
          <a:p>
            <a:pPr indent="0" lvl="0" marL="0" rtl="0" algn="l">
              <a:spcBef>
                <a:spcPts val="0"/>
              </a:spcBef>
              <a:spcAft>
                <a:spcPts val="0"/>
              </a:spcAft>
              <a:buNone/>
            </a:pPr>
            <a:r>
              <a:t/>
            </a:r>
            <a:endParaRPr sz="2000">
              <a:latin typeface="Poppins"/>
              <a:ea typeface="Poppins"/>
              <a:cs typeface="Poppins"/>
              <a:sym typeface="Poppins"/>
            </a:endParaRPr>
          </a:p>
          <a:p>
            <a:pPr indent="0" lvl="0" marL="0" rtl="0" algn="l">
              <a:spcBef>
                <a:spcPts val="0"/>
              </a:spcBef>
              <a:spcAft>
                <a:spcPts val="0"/>
              </a:spcAft>
              <a:buNone/>
            </a:pPr>
            <a:r>
              <a:t/>
            </a:r>
            <a:endParaRPr b="1" sz="2000">
              <a:latin typeface="Poppins"/>
              <a:ea typeface="Poppins"/>
              <a:cs typeface="Poppins"/>
              <a:sym typeface="Poppins"/>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08" name="Shape 208"/>
        <p:cNvGrpSpPr/>
        <p:nvPr/>
      </p:nvGrpSpPr>
      <p:grpSpPr>
        <a:xfrm>
          <a:off x="0" y="0"/>
          <a:ext cx="0" cy="0"/>
          <a:chOff x="0" y="0"/>
          <a:chExt cx="0" cy="0"/>
        </a:xfrm>
      </p:grpSpPr>
      <p:pic>
        <p:nvPicPr>
          <p:cNvPr id="209" name="Google Shape;209;g36f02e099c3_0_182"/>
          <p:cNvPicPr preferRelativeResize="0"/>
          <p:nvPr/>
        </p:nvPicPr>
        <p:blipFill rotWithShape="1">
          <a:blip r:embed="rId4">
            <a:alphaModFix/>
          </a:blip>
          <a:srcRect b="0" l="0" r="0" t="0"/>
          <a:stretch/>
        </p:blipFill>
        <p:spPr>
          <a:xfrm>
            <a:off x="576956" y="350184"/>
            <a:ext cx="2326988" cy="357206"/>
          </a:xfrm>
          <a:prstGeom prst="rect">
            <a:avLst/>
          </a:prstGeom>
          <a:noFill/>
          <a:ln>
            <a:noFill/>
          </a:ln>
        </p:spPr>
      </p:pic>
      <p:sp>
        <p:nvSpPr>
          <p:cNvPr id="210" name="Google Shape;210;g36f02e099c3_0_182"/>
          <p:cNvSpPr txBox="1"/>
          <p:nvPr/>
        </p:nvSpPr>
        <p:spPr>
          <a:xfrm>
            <a:off x="3225750" y="0"/>
            <a:ext cx="5675100" cy="933600"/>
          </a:xfrm>
          <a:prstGeom prst="rect">
            <a:avLst/>
          </a:prstGeom>
          <a:noFill/>
          <a:ln>
            <a:noFill/>
          </a:ln>
        </p:spPr>
        <p:txBody>
          <a:bodyPr anchorCtr="0" anchor="ctr" bIns="68575" lIns="68575" spcFirstLastPara="1" rIns="68575" wrap="square" tIns="68575">
            <a:normAutofit/>
          </a:bodyPr>
          <a:lstStyle/>
          <a:p>
            <a:pPr indent="0" lvl="0" marL="0" marR="0" rtl="0" algn="r">
              <a:lnSpc>
                <a:spcPct val="90000"/>
              </a:lnSpc>
              <a:spcBef>
                <a:spcPts val="0"/>
              </a:spcBef>
              <a:spcAft>
                <a:spcPts val="0"/>
              </a:spcAft>
              <a:buClr>
                <a:schemeClr val="dk1"/>
              </a:buClr>
              <a:buSzPts val="1100"/>
              <a:buFont typeface="Arial"/>
              <a:buNone/>
            </a:pPr>
            <a:r>
              <a:rPr b="1" lang="en-MY" sz="2300">
                <a:solidFill>
                  <a:schemeClr val="lt1"/>
                </a:solidFill>
                <a:latin typeface="Poppins"/>
                <a:ea typeface="Poppins"/>
                <a:cs typeface="Poppins"/>
                <a:sym typeface="Poppins"/>
              </a:rPr>
              <a:t>Linear Relationship Between Two Continuous Variables</a:t>
            </a:r>
            <a:endParaRPr b="1" i="0" sz="2300" u="none" cap="none" strike="noStrike">
              <a:solidFill>
                <a:schemeClr val="lt1"/>
              </a:solidFill>
              <a:latin typeface="Poppins"/>
              <a:ea typeface="Poppins"/>
              <a:cs typeface="Poppins"/>
              <a:sym typeface="Poppins"/>
            </a:endParaRPr>
          </a:p>
        </p:txBody>
      </p:sp>
      <p:sp>
        <p:nvSpPr>
          <p:cNvPr id="211" name="Google Shape;211;g36f02e099c3_0_182"/>
          <p:cNvSpPr/>
          <p:nvPr/>
        </p:nvSpPr>
        <p:spPr>
          <a:xfrm>
            <a:off x="470250" y="997950"/>
            <a:ext cx="8203500" cy="3577200"/>
          </a:xfrm>
          <a:prstGeom prst="rect">
            <a:avLst/>
          </a:prstGeom>
          <a:noFill/>
          <a:ln>
            <a:noFill/>
          </a:ln>
        </p:spPr>
        <p:txBody>
          <a:bodyPr anchorCtr="0" anchor="t" bIns="34275" lIns="68575" spcFirstLastPara="1" rIns="68575" wrap="square" tIns="34275">
            <a:noAutofit/>
          </a:bodyPr>
          <a:lstStyle/>
          <a:p>
            <a:pPr indent="0" lvl="0" marL="0" rtl="0" algn="l">
              <a:spcBef>
                <a:spcPts val="1000"/>
              </a:spcBef>
              <a:spcAft>
                <a:spcPts val="0"/>
              </a:spcAft>
              <a:buNone/>
            </a:pPr>
            <a:r>
              <a:rPr lang="en-MY" sz="2000">
                <a:latin typeface="Poppins"/>
                <a:ea typeface="Poppins"/>
                <a:cs typeface="Poppins"/>
                <a:sym typeface="Poppins"/>
              </a:rPr>
              <a:t>Example: FBSBT vs BMI</a:t>
            </a:r>
            <a:endParaRPr sz="2000">
              <a:latin typeface="Poppins"/>
              <a:ea typeface="Poppins"/>
              <a:cs typeface="Poppins"/>
              <a:sym typeface="Poppins"/>
            </a:endParaRPr>
          </a:p>
          <a:p>
            <a:pPr indent="0" lvl="0" marL="0" rtl="0" algn="l">
              <a:spcBef>
                <a:spcPts val="1000"/>
              </a:spcBef>
              <a:spcAft>
                <a:spcPts val="0"/>
              </a:spcAft>
              <a:buNone/>
            </a:pPr>
            <a:r>
              <a:t/>
            </a:r>
            <a:endParaRPr sz="2000">
              <a:latin typeface="Poppins"/>
              <a:ea typeface="Poppins"/>
              <a:cs typeface="Poppins"/>
              <a:sym typeface="Poppins"/>
            </a:endParaRPr>
          </a:p>
          <a:p>
            <a:pPr indent="0" lvl="0" marL="0" rtl="0" algn="l">
              <a:spcBef>
                <a:spcPts val="0"/>
              </a:spcBef>
              <a:spcAft>
                <a:spcPts val="0"/>
              </a:spcAft>
              <a:buNone/>
            </a:pPr>
            <a:r>
              <a:rPr lang="en-MY" sz="2000" u="sng">
                <a:latin typeface="Poppins"/>
                <a:ea typeface="Poppins"/>
                <a:cs typeface="Poppins"/>
                <a:sym typeface="Poppins"/>
              </a:rPr>
              <a:t>Objective</a:t>
            </a:r>
            <a:endParaRPr sz="2000" u="sng">
              <a:latin typeface="Poppins"/>
              <a:ea typeface="Poppins"/>
              <a:cs typeface="Poppins"/>
              <a:sym typeface="Poppins"/>
            </a:endParaRPr>
          </a:p>
          <a:p>
            <a:pPr indent="0" lvl="0" marL="0" rtl="0" algn="l">
              <a:spcBef>
                <a:spcPts val="0"/>
              </a:spcBef>
              <a:spcAft>
                <a:spcPts val="0"/>
              </a:spcAft>
              <a:buNone/>
            </a:pPr>
            <a:r>
              <a:rPr lang="en-MY" sz="2000">
                <a:latin typeface="Poppins"/>
                <a:ea typeface="Poppins"/>
                <a:cs typeface="Poppins"/>
                <a:sym typeface="Poppins"/>
              </a:rPr>
              <a:t>To determine if there is a significant linear relationship between two continuous variables (e.g. FBSBT and BMI)</a:t>
            </a:r>
            <a:endParaRPr sz="2000">
              <a:latin typeface="Poppins"/>
              <a:ea typeface="Poppins"/>
              <a:cs typeface="Poppins"/>
              <a:sym typeface="Poppins"/>
            </a:endParaRPr>
          </a:p>
          <a:p>
            <a:pPr indent="0" lvl="0" marL="0" rtl="0" algn="l">
              <a:spcBef>
                <a:spcPts val="0"/>
              </a:spcBef>
              <a:spcAft>
                <a:spcPts val="0"/>
              </a:spcAft>
              <a:buNone/>
            </a:pPr>
            <a:r>
              <a:t/>
            </a:r>
            <a:endParaRPr sz="2000">
              <a:latin typeface="Poppins"/>
              <a:ea typeface="Poppins"/>
              <a:cs typeface="Poppins"/>
              <a:sym typeface="Poppins"/>
            </a:endParaRPr>
          </a:p>
          <a:p>
            <a:pPr indent="-355600" lvl="0" marL="457200" rtl="0" algn="l">
              <a:spcBef>
                <a:spcPts val="0"/>
              </a:spcBef>
              <a:spcAft>
                <a:spcPts val="0"/>
              </a:spcAft>
              <a:buSzPts val="2000"/>
              <a:buFont typeface="Poppins"/>
              <a:buAutoNum type="arabicPeriod"/>
            </a:pPr>
            <a:r>
              <a:rPr b="1" lang="en-MY" sz="2000">
                <a:latin typeface="Poppins"/>
                <a:ea typeface="Poppins"/>
                <a:cs typeface="Poppins"/>
                <a:sym typeface="Poppins"/>
              </a:rPr>
              <a:t>Check for Normality (Optional but Recommended)</a:t>
            </a:r>
            <a:br>
              <a:rPr lang="en-MY" sz="2000">
                <a:latin typeface="Poppins"/>
                <a:ea typeface="Poppins"/>
                <a:cs typeface="Poppins"/>
                <a:sym typeface="Poppins"/>
              </a:rPr>
            </a:br>
            <a:r>
              <a:rPr lang="en-MY" sz="2000">
                <a:latin typeface="Poppins"/>
                <a:ea typeface="Poppins"/>
                <a:cs typeface="Poppins"/>
                <a:sym typeface="Poppins"/>
              </a:rPr>
              <a:t>Use Shapiro-Wilk Test on both variables</a:t>
            </a:r>
            <a:endParaRPr sz="2000">
              <a:latin typeface="Poppins"/>
              <a:ea typeface="Poppins"/>
              <a:cs typeface="Poppins"/>
              <a:sym typeface="Poppins"/>
            </a:endParaRPr>
          </a:p>
          <a:p>
            <a:pPr indent="0" lvl="0" marL="457200" rtl="0" algn="l">
              <a:spcBef>
                <a:spcPts val="0"/>
              </a:spcBef>
              <a:spcAft>
                <a:spcPts val="0"/>
              </a:spcAft>
              <a:buNone/>
            </a:pPr>
            <a:r>
              <a:rPr lang="en-MY" sz="2000">
                <a:latin typeface="Poppins"/>
                <a:ea typeface="Poppins"/>
                <a:cs typeface="Poppins"/>
                <a:sym typeface="Poppins"/>
              </a:rPr>
              <a:t>→ If both are normally distributed, proceed with Pearson’s correlation</a:t>
            </a:r>
            <a:endParaRPr sz="2000">
              <a:latin typeface="Poppins"/>
              <a:ea typeface="Poppins"/>
              <a:cs typeface="Poppins"/>
              <a:sym typeface="Poppins"/>
            </a:endParaRPr>
          </a:p>
          <a:p>
            <a:pPr indent="0" lvl="0" marL="457200" rtl="0" algn="l">
              <a:spcBef>
                <a:spcPts val="0"/>
              </a:spcBef>
              <a:spcAft>
                <a:spcPts val="0"/>
              </a:spcAft>
              <a:buNone/>
            </a:pPr>
            <a:r>
              <a:rPr lang="en-MY" sz="2000">
                <a:latin typeface="Poppins"/>
                <a:ea typeface="Poppins"/>
                <a:cs typeface="Poppins"/>
                <a:sym typeface="Poppins"/>
              </a:rPr>
              <a:t>→ If not, use Spearman’s correlation</a:t>
            </a:r>
            <a:endParaRPr sz="2000">
              <a:latin typeface="Poppins"/>
              <a:ea typeface="Poppins"/>
              <a:cs typeface="Poppins"/>
              <a:sym typeface="Poppins"/>
            </a:endParaRPr>
          </a:p>
          <a:p>
            <a:pPr indent="0" lvl="0" marL="457200" rtl="0" algn="l">
              <a:lnSpc>
                <a:spcPct val="100000"/>
              </a:lnSpc>
              <a:spcBef>
                <a:spcPts val="1000"/>
              </a:spcBef>
              <a:spcAft>
                <a:spcPts val="0"/>
              </a:spcAft>
              <a:buNone/>
            </a:pPr>
            <a:r>
              <a:t/>
            </a:r>
            <a:endParaRPr sz="2000">
              <a:latin typeface="Poppins"/>
              <a:ea typeface="Poppins"/>
              <a:cs typeface="Poppins"/>
              <a:sym typeface="Poppins"/>
            </a:endParaRPr>
          </a:p>
          <a:p>
            <a:pPr indent="0" lvl="0" marL="457200" rtl="0" algn="l">
              <a:spcBef>
                <a:spcPts val="1000"/>
              </a:spcBef>
              <a:spcAft>
                <a:spcPts val="0"/>
              </a:spcAft>
              <a:buNone/>
            </a:pPr>
            <a:r>
              <a:t/>
            </a:r>
            <a:endParaRPr sz="2000">
              <a:latin typeface="Poppins"/>
              <a:ea typeface="Poppins"/>
              <a:cs typeface="Poppins"/>
              <a:sym typeface="Poppins"/>
            </a:endParaRPr>
          </a:p>
          <a:p>
            <a:pPr indent="0" lvl="0" marL="0" rtl="0" algn="l">
              <a:spcBef>
                <a:spcPts val="0"/>
              </a:spcBef>
              <a:spcAft>
                <a:spcPts val="0"/>
              </a:spcAft>
              <a:buNone/>
            </a:pPr>
            <a:r>
              <a:t/>
            </a:r>
            <a:endParaRPr sz="2000">
              <a:latin typeface="Poppins"/>
              <a:ea typeface="Poppins"/>
              <a:cs typeface="Poppins"/>
              <a:sym typeface="Poppins"/>
            </a:endParaRPr>
          </a:p>
          <a:p>
            <a:pPr indent="0" lvl="0" marL="0" rtl="0" algn="l">
              <a:spcBef>
                <a:spcPts val="0"/>
              </a:spcBef>
              <a:spcAft>
                <a:spcPts val="0"/>
              </a:spcAft>
              <a:buNone/>
            </a:pPr>
            <a:r>
              <a:t/>
            </a:r>
            <a:endParaRPr sz="2000">
              <a:latin typeface="Poppins"/>
              <a:ea typeface="Poppins"/>
              <a:cs typeface="Poppins"/>
              <a:sym typeface="Poppins"/>
            </a:endParaRPr>
          </a:p>
          <a:p>
            <a:pPr indent="0" lvl="0" marL="0" rtl="0" algn="l">
              <a:spcBef>
                <a:spcPts val="0"/>
              </a:spcBef>
              <a:spcAft>
                <a:spcPts val="0"/>
              </a:spcAft>
              <a:buNone/>
            </a:pPr>
            <a:r>
              <a:t/>
            </a:r>
            <a:endParaRPr b="1" sz="2000">
              <a:latin typeface="Poppins"/>
              <a:ea typeface="Poppins"/>
              <a:cs typeface="Poppins"/>
              <a:sym typeface="Poppins"/>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2" name="Shape 72"/>
        <p:cNvGrpSpPr/>
        <p:nvPr/>
      </p:nvGrpSpPr>
      <p:grpSpPr>
        <a:xfrm>
          <a:off x="0" y="0"/>
          <a:ext cx="0" cy="0"/>
          <a:chOff x="0" y="0"/>
          <a:chExt cx="0" cy="0"/>
        </a:xfrm>
      </p:grpSpPr>
      <p:pic>
        <p:nvPicPr>
          <p:cNvPr id="73" name="Google Shape;73;g34ba173c4b2_3_67"/>
          <p:cNvPicPr preferRelativeResize="0"/>
          <p:nvPr/>
        </p:nvPicPr>
        <p:blipFill rotWithShape="1">
          <a:blip r:embed="rId4">
            <a:alphaModFix/>
          </a:blip>
          <a:srcRect b="0" l="0" r="0" t="0"/>
          <a:stretch/>
        </p:blipFill>
        <p:spPr>
          <a:xfrm>
            <a:off x="576956" y="350184"/>
            <a:ext cx="2326988" cy="357206"/>
          </a:xfrm>
          <a:prstGeom prst="rect">
            <a:avLst/>
          </a:prstGeom>
          <a:noFill/>
          <a:ln>
            <a:noFill/>
          </a:ln>
        </p:spPr>
      </p:pic>
      <p:sp>
        <p:nvSpPr>
          <p:cNvPr id="74" name="Google Shape;74;g34ba173c4b2_3_67"/>
          <p:cNvSpPr txBox="1"/>
          <p:nvPr/>
        </p:nvSpPr>
        <p:spPr>
          <a:xfrm>
            <a:off x="4572000" y="0"/>
            <a:ext cx="4211100" cy="933600"/>
          </a:xfrm>
          <a:prstGeom prst="rect">
            <a:avLst/>
          </a:prstGeom>
          <a:noFill/>
          <a:ln>
            <a:noFill/>
          </a:ln>
        </p:spPr>
        <p:txBody>
          <a:bodyPr anchorCtr="0" anchor="ctr" bIns="68575" lIns="68575" spcFirstLastPara="1" rIns="68575" wrap="square" tIns="68575">
            <a:normAutofit/>
          </a:bodyPr>
          <a:lstStyle/>
          <a:p>
            <a:pPr indent="0" lvl="0" marL="0" marR="0" rtl="0" algn="r">
              <a:lnSpc>
                <a:spcPct val="90000"/>
              </a:lnSpc>
              <a:spcBef>
                <a:spcPts val="0"/>
              </a:spcBef>
              <a:spcAft>
                <a:spcPts val="0"/>
              </a:spcAft>
              <a:buClr>
                <a:schemeClr val="dk1"/>
              </a:buClr>
              <a:buSzPts val="1100"/>
              <a:buFont typeface="Arial"/>
              <a:buNone/>
            </a:pPr>
            <a:r>
              <a:t/>
            </a:r>
            <a:endParaRPr b="1" i="0" sz="2300" u="none" cap="none" strike="noStrike">
              <a:solidFill>
                <a:schemeClr val="lt1"/>
              </a:solidFill>
              <a:latin typeface="Poppins"/>
              <a:ea typeface="Poppins"/>
              <a:cs typeface="Poppins"/>
              <a:sym typeface="Poppins"/>
            </a:endParaRPr>
          </a:p>
        </p:txBody>
      </p:sp>
      <p:sp>
        <p:nvSpPr>
          <p:cNvPr id="75" name="Google Shape;75;g34ba173c4b2_3_67"/>
          <p:cNvSpPr/>
          <p:nvPr/>
        </p:nvSpPr>
        <p:spPr>
          <a:xfrm>
            <a:off x="470250" y="1150350"/>
            <a:ext cx="8203500" cy="35772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2200"/>
              <a:buFont typeface="Arial"/>
              <a:buNone/>
            </a:pPr>
            <a:r>
              <a:rPr b="1" lang="en-MY" sz="2200">
                <a:latin typeface="Poppins"/>
                <a:ea typeface="Poppins"/>
                <a:cs typeface="Poppins"/>
                <a:sym typeface="Poppins"/>
              </a:rPr>
              <a:t>Assumptions for Non-Parametric Tests of Statistical Significance</a:t>
            </a:r>
            <a:endParaRPr b="1" sz="2200">
              <a:latin typeface="Poppins"/>
              <a:ea typeface="Poppins"/>
              <a:cs typeface="Poppins"/>
              <a:sym typeface="Poppins"/>
            </a:endParaRPr>
          </a:p>
          <a:p>
            <a:pPr indent="0" lvl="0" marL="0" marR="0" rtl="0" algn="l">
              <a:lnSpc>
                <a:spcPct val="100000"/>
              </a:lnSpc>
              <a:spcBef>
                <a:spcPts val="0"/>
              </a:spcBef>
              <a:spcAft>
                <a:spcPts val="0"/>
              </a:spcAft>
              <a:buClr>
                <a:srgbClr val="000000"/>
              </a:buClr>
              <a:buSzPts val="2200"/>
              <a:buFont typeface="Arial"/>
              <a:buNone/>
            </a:pPr>
            <a:r>
              <a:t/>
            </a:r>
            <a:endParaRPr sz="2200">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rPr lang="en-MY" sz="2200">
                <a:latin typeface="Poppins"/>
                <a:ea typeface="Poppins"/>
                <a:cs typeface="Poppins"/>
                <a:sym typeface="Poppins"/>
              </a:rPr>
              <a:t>Check for Normality of data:</a:t>
            </a:r>
            <a:endParaRPr sz="2200">
              <a:latin typeface="Poppins"/>
              <a:ea typeface="Poppins"/>
              <a:cs typeface="Poppins"/>
              <a:sym typeface="Poppins"/>
            </a:endParaRPr>
          </a:p>
          <a:p>
            <a:pPr indent="-368300" lvl="0" marL="457200" rtl="0" algn="l">
              <a:spcBef>
                <a:spcPts val="1000"/>
              </a:spcBef>
              <a:spcAft>
                <a:spcPts val="0"/>
              </a:spcAft>
              <a:buSzPts val="2200"/>
              <a:buFont typeface="Poppins"/>
              <a:buChar char="●"/>
            </a:pPr>
            <a:r>
              <a:rPr lang="en-MY" sz="2200">
                <a:latin typeface="Poppins"/>
                <a:ea typeface="Poppins"/>
                <a:cs typeface="Poppins"/>
                <a:sym typeface="Poppins"/>
              </a:rPr>
              <a:t>Histogram with Normal Curve</a:t>
            </a:r>
            <a:endParaRPr sz="2200">
              <a:latin typeface="Poppins"/>
              <a:ea typeface="Poppins"/>
              <a:cs typeface="Poppins"/>
              <a:sym typeface="Poppins"/>
            </a:endParaRPr>
          </a:p>
          <a:p>
            <a:pPr indent="-368300" lvl="0" marL="457200" rtl="0" algn="l">
              <a:spcBef>
                <a:spcPts val="0"/>
              </a:spcBef>
              <a:spcAft>
                <a:spcPts val="0"/>
              </a:spcAft>
              <a:buSzPts val="2200"/>
              <a:buFont typeface="Poppins"/>
              <a:buChar char="●"/>
            </a:pPr>
            <a:r>
              <a:rPr lang="en-MY" sz="2200">
                <a:latin typeface="Poppins"/>
                <a:ea typeface="Poppins"/>
                <a:cs typeface="Poppins"/>
                <a:sym typeface="Poppins"/>
              </a:rPr>
              <a:t>Shapiro Wilk Normality test</a:t>
            </a:r>
            <a:br>
              <a:rPr lang="en-MY" sz="2200">
                <a:latin typeface="Poppins"/>
                <a:ea typeface="Poppins"/>
                <a:cs typeface="Poppins"/>
                <a:sym typeface="Poppins"/>
              </a:rPr>
            </a:br>
            <a:r>
              <a:rPr lang="en-MY" sz="2200">
                <a:latin typeface="Poppins"/>
                <a:ea typeface="Poppins"/>
                <a:cs typeface="Poppins"/>
                <a:sym typeface="Poppins"/>
              </a:rPr>
              <a:t>(Sig. value &gt; 0.05 – normally distributed)</a:t>
            </a:r>
            <a:endParaRPr sz="2200">
              <a:latin typeface="Poppins"/>
              <a:ea typeface="Poppins"/>
              <a:cs typeface="Poppins"/>
              <a:sym typeface="Poppins"/>
            </a:endParaRPr>
          </a:p>
          <a:p>
            <a:pPr indent="0" lvl="0" marL="0" marR="0" rtl="0" algn="l">
              <a:lnSpc>
                <a:spcPct val="100000"/>
              </a:lnSpc>
              <a:spcBef>
                <a:spcPts val="0"/>
              </a:spcBef>
              <a:spcAft>
                <a:spcPts val="0"/>
              </a:spcAft>
              <a:buClr>
                <a:srgbClr val="000000"/>
              </a:buClr>
              <a:buSzPts val="2200"/>
              <a:buFont typeface="Arial"/>
              <a:buNone/>
            </a:pPr>
            <a:r>
              <a:t/>
            </a:r>
            <a:endParaRPr sz="2200">
              <a:latin typeface="Poppins"/>
              <a:ea typeface="Poppins"/>
              <a:cs typeface="Poppins"/>
              <a:sym typeface="Poppins"/>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16" name="Shape 216"/>
        <p:cNvGrpSpPr/>
        <p:nvPr/>
      </p:nvGrpSpPr>
      <p:grpSpPr>
        <a:xfrm>
          <a:off x="0" y="0"/>
          <a:ext cx="0" cy="0"/>
          <a:chOff x="0" y="0"/>
          <a:chExt cx="0" cy="0"/>
        </a:xfrm>
      </p:grpSpPr>
      <p:pic>
        <p:nvPicPr>
          <p:cNvPr id="217" name="Google Shape;217;g36f02e099c3_0_195"/>
          <p:cNvPicPr preferRelativeResize="0"/>
          <p:nvPr/>
        </p:nvPicPr>
        <p:blipFill rotWithShape="1">
          <a:blip r:embed="rId4">
            <a:alphaModFix/>
          </a:blip>
          <a:srcRect b="0" l="0" r="0" t="0"/>
          <a:stretch/>
        </p:blipFill>
        <p:spPr>
          <a:xfrm>
            <a:off x="576956" y="350184"/>
            <a:ext cx="2326988" cy="357206"/>
          </a:xfrm>
          <a:prstGeom prst="rect">
            <a:avLst/>
          </a:prstGeom>
          <a:noFill/>
          <a:ln>
            <a:noFill/>
          </a:ln>
        </p:spPr>
      </p:pic>
      <p:sp>
        <p:nvSpPr>
          <p:cNvPr id="218" name="Google Shape;218;g36f02e099c3_0_195"/>
          <p:cNvSpPr txBox="1"/>
          <p:nvPr/>
        </p:nvSpPr>
        <p:spPr>
          <a:xfrm>
            <a:off x="4572000" y="0"/>
            <a:ext cx="4211100" cy="933600"/>
          </a:xfrm>
          <a:prstGeom prst="rect">
            <a:avLst/>
          </a:prstGeom>
          <a:noFill/>
          <a:ln>
            <a:noFill/>
          </a:ln>
        </p:spPr>
        <p:txBody>
          <a:bodyPr anchorCtr="0" anchor="ctr" bIns="68575" lIns="68575" spcFirstLastPara="1" rIns="68575" wrap="square" tIns="68575">
            <a:normAutofit/>
          </a:bodyPr>
          <a:lstStyle/>
          <a:p>
            <a:pPr indent="0" lvl="0" marL="0" marR="0" rtl="0" algn="r">
              <a:lnSpc>
                <a:spcPct val="90000"/>
              </a:lnSpc>
              <a:spcBef>
                <a:spcPts val="0"/>
              </a:spcBef>
              <a:spcAft>
                <a:spcPts val="0"/>
              </a:spcAft>
              <a:buClr>
                <a:schemeClr val="dk1"/>
              </a:buClr>
              <a:buSzPts val="1100"/>
              <a:buFont typeface="Arial"/>
              <a:buNone/>
            </a:pPr>
            <a:r>
              <a:t/>
            </a:r>
            <a:endParaRPr b="1" i="0" sz="2300" u="none" cap="none" strike="noStrike">
              <a:solidFill>
                <a:schemeClr val="lt1"/>
              </a:solidFill>
              <a:latin typeface="Poppins"/>
              <a:ea typeface="Poppins"/>
              <a:cs typeface="Poppins"/>
              <a:sym typeface="Poppins"/>
            </a:endParaRPr>
          </a:p>
        </p:txBody>
      </p:sp>
      <p:sp>
        <p:nvSpPr>
          <p:cNvPr id="219" name="Google Shape;219;g36f02e099c3_0_195"/>
          <p:cNvSpPr/>
          <p:nvPr/>
        </p:nvSpPr>
        <p:spPr>
          <a:xfrm>
            <a:off x="470250" y="997950"/>
            <a:ext cx="8203500" cy="3577200"/>
          </a:xfrm>
          <a:prstGeom prst="rect">
            <a:avLst/>
          </a:prstGeom>
          <a:noFill/>
          <a:ln>
            <a:noFill/>
          </a:ln>
        </p:spPr>
        <p:txBody>
          <a:bodyPr anchorCtr="0" anchor="t" bIns="34275" lIns="68575" spcFirstLastPara="1" rIns="68575" wrap="square" tIns="34275">
            <a:noAutofit/>
          </a:bodyPr>
          <a:lstStyle/>
          <a:p>
            <a:pPr indent="-355600" lvl="0" marL="457200" rtl="0" algn="l">
              <a:lnSpc>
                <a:spcPct val="100000"/>
              </a:lnSpc>
              <a:spcBef>
                <a:spcPts val="1000"/>
              </a:spcBef>
              <a:spcAft>
                <a:spcPts val="0"/>
              </a:spcAft>
              <a:buSzPts val="2000"/>
              <a:buFont typeface="Poppins"/>
              <a:buAutoNum type="arabicPeriod" startAt="2"/>
            </a:pPr>
            <a:r>
              <a:rPr b="1" lang="en-MY" sz="2000">
                <a:latin typeface="Poppins"/>
                <a:ea typeface="Poppins"/>
                <a:cs typeface="Poppins"/>
                <a:sym typeface="Poppins"/>
              </a:rPr>
              <a:t>Run Correlation Test</a:t>
            </a:r>
            <a:endParaRPr b="1" sz="2000">
              <a:latin typeface="Poppins"/>
              <a:ea typeface="Poppins"/>
              <a:cs typeface="Poppins"/>
              <a:sym typeface="Poppins"/>
            </a:endParaRPr>
          </a:p>
          <a:p>
            <a:pPr indent="-355600" lvl="1" marL="914400" rtl="0" algn="l">
              <a:spcBef>
                <a:spcPts val="1000"/>
              </a:spcBef>
              <a:spcAft>
                <a:spcPts val="0"/>
              </a:spcAft>
              <a:buSzPts val="2000"/>
              <a:buFont typeface="Poppins"/>
              <a:buChar char="●"/>
            </a:pPr>
            <a:r>
              <a:rPr lang="en-MY" sz="2000">
                <a:latin typeface="Poppins"/>
                <a:ea typeface="Poppins"/>
                <a:cs typeface="Poppins"/>
                <a:sym typeface="Poppins"/>
              </a:rPr>
              <a:t>Analyze → Correlate → Bivariate</a:t>
            </a:r>
            <a:endParaRPr sz="2000">
              <a:latin typeface="Poppins"/>
              <a:ea typeface="Poppins"/>
              <a:cs typeface="Poppins"/>
              <a:sym typeface="Poppins"/>
            </a:endParaRPr>
          </a:p>
          <a:p>
            <a:pPr indent="-355600" lvl="1" marL="914400" rtl="0" algn="l">
              <a:spcBef>
                <a:spcPts val="1000"/>
              </a:spcBef>
              <a:spcAft>
                <a:spcPts val="0"/>
              </a:spcAft>
              <a:buSzPts val="2000"/>
              <a:buFont typeface="Poppins"/>
              <a:buChar char="●"/>
            </a:pPr>
            <a:r>
              <a:rPr lang="en-MY" sz="2000">
                <a:latin typeface="Poppins"/>
                <a:ea typeface="Poppins"/>
                <a:cs typeface="Poppins"/>
                <a:sym typeface="Poppins"/>
              </a:rPr>
              <a:t>Move both variables (e.g. FBS and BMI) to the test window</a:t>
            </a:r>
            <a:endParaRPr sz="2000">
              <a:latin typeface="Poppins"/>
              <a:ea typeface="Poppins"/>
              <a:cs typeface="Poppins"/>
              <a:sym typeface="Poppins"/>
            </a:endParaRPr>
          </a:p>
          <a:p>
            <a:pPr indent="-355600" lvl="1" marL="914400" rtl="0" algn="l">
              <a:spcBef>
                <a:spcPts val="1000"/>
              </a:spcBef>
              <a:spcAft>
                <a:spcPts val="0"/>
              </a:spcAft>
              <a:buSzPts val="2000"/>
              <a:buFont typeface="Poppins"/>
              <a:buChar char="●"/>
            </a:pPr>
            <a:r>
              <a:rPr lang="en-MY" sz="2000">
                <a:latin typeface="Poppins"/>
                <a:ea typeface="Poppins"/>
                <a:cs typeface="Poppins"/>
                <a:sym typeface="Poppins"/>
              </a:rPr>
              <a:t>Tick:</a:t>
            </a:r>
            <a:endParaRPr sz="2000">
              <a:latin typeface="Poppins"/>
              <a:ea typeface="Poppins"/>
              <a:cs typeface="Poppins"/>
              <a:sym typeface="Poppins"/>
            </a:endParaRPr>
          </a:p>
          <a:p>
            <a:pPr indent="-355600" lvl="2" marL="1371600" rtl="0" algn="l">
              <a:spcBef>
                <a:spcPts val="1000"/>
              </a:spcBef>
              <a:spcAft>
                <a:spcPts val="0"/>
              </a:spcAft>
              <a:buSzPts val="2000"/>
              <a:buFont typeface="Poppins"/>
              <a:buChar char="■"/>
            </a:pPr>
            <a:r>
              <a:rPr lang="en-MY" sz="2000">
                <a:latin typeface="Poppins"/>
                <a:ea typeface="Poppins"/>
                <a:cs typeface="Poppins"/>
                <a:sym typeface="Poppins"/>
              </a:rPr>
              <a:t>Pearson (for normally distributed data)</a:t>
            </a:r>
            <a:endParaRPr sz="2000">
              <a:latin typeface="Poppins"/>
              <a:ea typeface="Poppins"/>
              <a:cs typeface="Poppins"/>
              <a:sym typeface="Poppins"/>
            </a:endParaRPr>
          </a:p>
          <a:p>
            <a:pPr indent="-355600" lvl="2" marL="1371600" rtl="0" algn="l">
              <a:spcBef>
                <a:spcPts val="1000"/>
              </a:spcBef>
              <a:spcAft>
                <a:spcPts val="0"/>
              </a:spcAft>
              <a:buSzPts val="2000"/>
              <a:buFont typeface="Poppins"/>
              <a:buChar char="■"/>
            </a:pPr>
            <a:r>
              <a:rPr lang="en-MY" sz="2000">
                <a:latin typeface="Poppins"/>
                <a:ea typeface="Poppins"/>
                <a:cs typeface="Poppins"/>
                <a:sym typeface="Poppins"/>
              </a:rPr>
              <a:t>or Spearman (for non-normal data)</a:t>
            </a:r>
            <a:endParaRPr sz="2000">
              <a:latin typeface="Poppins"/>
              <a:ea typeface="Poppins"/>
              <a:cs typeface="Poppins"/>
              <a:sym typeface="Poppins"/>
            </a:endParaRPr>
          </a:p>
          <a:p>
            <a:pPr indent="-355600" lvl="1" marL="914400" rtl="0" algn="l">
              <a:spcBef>
                <a:spcPts val="1000"/>
              </a:spcBef>
              <a:spcAft>
                <a:spcPts val="0"/>
              </a:spcAft>
              <a:buSzPts val="2000"/>
              <a:buFont typeface="Poppins"/>
              <a:buChar char="●"/>
            </a:pPr>
            <a:r>
              <a:rPr lang="en-MY" sz="2000">
                <a:latin typeface="Poppins"/>
                <a:ea typeface="Poppins"/>
                <a:cs typeface="Poppins"/>
                <a:sym typeface="Poppins"/>
              </a:rPr>
              <a:t>Tick "Two-tailed" and "Flag significant correlations"</a:t>
            </a:r>
            <a:endParaRPr sz="2000">
              <a:latin typeface="Poppins"/>
              <a:ea typeface="Poppins"/>
              <a:cs typeface="Poppins"/>
              <a:sym typeface="Poppins"/>
            </a:endParaRPr>
          </a:p>
          <a:p>
            <a:pPr indent="-355600" lvl="1" marL="914400" rtl="0" algn="l">
              <a:spcBef>
                <a:spcPts val="1000"/>
              </a:spcBef>
              <a:spcAft>
                <a:spcPts val="0"/>
              </a:spcAft>
              <a:buSzPts val="2000"/>
              <a:buFont typeface="Poppins"/>
              <a:buChar char="●"/>
            </a:pPr>
            <a:r>
              <a:rPr lang="en-MY" sz="2000">
                <a:latin typeface="Poppins"/>
                <a:ea typeface="Poppins"/>
                <a:cs typeface="Poppins"/>
                <a:sym typeface="Poppins"/>
              </a:rPr>
              <a:t>Click OK</a:t>
            </a:r>
            <a:endParaRPr sz="2000">
              <a:latin typeface="Poppins"/>
              <a:ea typeface="Poppins"/>
              <a:cs typeface="Poppins"/>
              <a:sym typeface="Poppins"/>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24" name="Shape 224"/>
        <p:cNvGrpSpPr/>
        <p:nvPr/>
      </p:nvGrpSpPr>
      <p:grpSpPr>
        <a:xfrm>
          <a:off x="0" y="0"/>
          <a:ext cx="0" cy="0"/>
          <a:chOff x="0" y="0"/>
          <a:chExt cx="0" cy="0"/>
        </a:xfrm>
      </p:grpSpPr>
      <p:pic>
        <p:nvPicPr>
          <p:cNvPr id="225" name="Google Shape;225;g36f02e099c3_0_208"/>
          <p:cNvPicPr preferRelativeResize="0"/>
          <p:nvPr/>
        </p:nvPicPr>
        <p:blipFill rotWithShape="1">
          <a:blip r:embed="rId4">
            <a:alphaModFix/>
          </a:blip>
          <a:srcRect b="0" l="0" r="0" t="0"/>
          <a:stretch/>
        </p:blipFill>
        <p:spPr>
          <a:xfrm>
            <a:off x="576956" y="350184"/>
            <a:ext cx="2326988" cy="357206"/>
          </a:xfrm>
          <a:prstGeom prst="rect">
            <a:avLst/>
          </a:prstGeom>
          <a:noFill/>
          <a:ln>
            <a:noFill/>
          </a:ln>
        </p:spPr>
      </p:pic>
      <p:sp>
        <p:nvSpPr>
          <p:cNvPr id="226" name="Google Shape;226;g36f02e099c3_0_208"/>
          <p:cNvSpPr txBox="1"/>
          <p:nvPr/>
        </p:nvSpPr>
        <p:spPr>
          <a:xfrm>
            <a:off x="4572000" y="0"/>
            <a:ext cx="4211100" cy="933600"/>
          </a:xfrm>
          <a:prstGeom prst="rect">
            <a:avLst/>
          </a:prstGeom>
          <a:noFill/>
          <a:ln>
            <a:noFill/>
          </a:ln>
        </p:spPr>
        <p:txBody>
          <a:bodyPr anchorCtr="0" anchor="ctr" bIns="68575" lIns="68575" spcFirstLastPara="1" rIns="68575" wrap="square" tIns="68575">
            <a:normAutofit/>
          </a:bodyPr>
          <a:lstStyle/>
          <a:p>
            <a:pPr indent="0" lvl="0" marL="0" marR="0" rtl="0" algn="r">
              <a:lnSpc>
                <a:spcPct val="90000"/>
              </a:lnSpc>
              <a:spcBef>
                <a:spcPts val="0"/>
              </a:spcBef>
              <a:spcAft>
                <a:spcPts val="0"/>
              </a:spcAft>
              <a:buClr>
                <a:schemeClr val="dk1"/>
              </a:buClr>
              <a:buSzPts val="1100"/>
              <a:buFont typeface="Arial"/>
              <a:buNone/>
            </a:pPr>
            <a:r>
              <a:t/>
            </a:r>
            <a:endParaRPr b="1" i="0" sz="2300" u="none" cap="none" strike="noStrike">
              <a:solidFill>
                <a:schemeClr val="lt1"/>
              </a:solidFill>
              <a:latin typeface="Poppins"/>
              <a:ea typeface="Poppins"/>
              <a:cs typeface="Poppins"/>
              <a:sym typeface="Poppins"/>
            </a:endParaRPr>
          </a:p>
        </p:txBody>
      </p:sp>
      <p:sp>
        <p:nvSpPr>
          <p:cNvPr id="227" name="Google Shape;227;g36f02e099c3_0_208"/>
          <p:cNvSpPr/>
          <p:nvPr/>
        </p:nvSpPr>
        <p:spPr>
          <a:xfrm>
            <a:off x="470250" y="997950"/>
            <a:ext cx="8203500" cy="3577200"/>
          </a:xfrm>
          <a:prstGeom prst="rect">
            <a:avLst/>
          </a:prstGeom>
          <a:noFill/>
          <a:ln>
            <a:noFill/>
          </a:ln>
        </p:spPr>
        <p:txBody>
          <a:bodyPr anchorCtr="0" anchor="t" bIns="34275" lIns="68575" spcFirstLastPara="1" rIns="68575" wrap="square" tIns="34275">
            <a:noAutofit/>
          </a:bodyPr>
          <a:lstStyle/>
          <a:p>
            <a:pPr indent="-355600" lvl="0" marL="457200" rtl="0" algn="l">
              <a:lnSpc>
                <a:spcPct val="100000"/>
              </a:lnSpc>
              <a:spcBef>
                <a:spcPts val="1000"/>
              </a:spcBef>
              <a:spcAft>
                <a:spcPts val="0"/>
              </a:spcAft>
              <a:buSzPts val="2000"/>
              <a:buFont typeface="Poppins"/>
              <a:buAutoNum type="arabicPeriod" startAt="3"/>
            </a:pPr>
            <a:r>
              <a:rPr b="1" lang="en-MY" sz="2000">
                <a:latin typeface="Poppins"/>
                <a:ea typeface="Poppins"/>
                <a:cs typeface="Poppins"/>
                <a:sym typeface="Poppins"/>
              </a:rPr>
              <a:t>Interpret Results</a:t>
            </a:r>
            <a:endParaRPr b="1" sz="2000">
              <a:latin typeface="Poppins"/>
              <a:ea typeface="Poppins"/>
              <a:cs typeface="Poppins"/>
              <a:sym typeface="Poppins"/>
            </a:endParaRPr>
          </a:p>
          <a:p>
            <a:pPr indent="-355600" lvl="1" marL="914400" rtl="0" algn="l">
              <a:spcBef>
                <a:spcPts val="1000"/>
              </a:spcBef>
              <a:spcAft>
                <a:spcPts val="0"/>
              </a:spcAft>
              <a:buSzPts val="2000"/>
              <a:buFont typeface="Poppins"/>
              <a:buChar char="●"/>
            </a:pPr>
            <a:r>
              <a:rPr lang="en-MY" sz="2000">
                <a:latin typeface="Poppins"/>
                <a:ea typeface="Poppins"/>
                <a:cs typeface="Poppins"/>
                <a:sym typeface="Poppins"/>
              </a:rPr>
              <a:t>Check the correlation coefficient (r):</a:t>
            </a:r>
            <a:endParaRPr sz="2000">
              <a:latin typeface="Poppins"/>
              <a:ea typeface="Poppins"/>
              <a:cs typeface="Poppins"/>
              <a:sym typeface="Poppins"/>
            </a:endParaRPr>
          </a:p>
          <a:p>
            <a:pPr indent="-355600" lvl="2" marL="1371600" rtl="0" algn="l">
              <a:spcBef>
                <a:spcPts val="1000"/>
              </a:spcBef>
              <a:spcAft>
                <a:spcPts val="0"/>
              </a:spcAft>
              <a:buSzPts val="2000"/>
              <a:buFont typeface="Poppins"/>
              <a:buChar char="■"/>
            </a:pPr>
            <a:r>
              <a:rPr lang="en-MY" sz="2000">
                <a:latin typeface="Poppins"/>
                <a:ea typeface="Poppins"/>
                <a:cs typeface="Poppins"/>
                <a:sym typeface="Poppins"/>
              </a:rPr>
              <a:t>r ranges from -1 to +1</a:t>
            </a:r>
            <a:endParaRPr sz="2000">
              <a:latin typeface="Poppins"/>
              <a:ea typeface="Poppins"/>
              <a:cs typeface="Poppins"/>
              <a:sym typeface="Poppins"/>
            </a:endParaRPr>
          </a:p>
          <a:p>
            <a:pPr indent="-355600" lvl="2" marL="1371600" rtl="0" algn="l">
              <a:spcBef>
                <a:spcPts val="1000"/>
              </a:spcBef>
              <a:spcAft>
                <a:spcPts val="0"/>
              </a:spcAft>
              <a:buSzPts val="2000"/>
              <a:buFont typeface="Poppins"/>
              <a:buChar char="■"/>
            </a:pPr>
            <a:r>
              <a:rPr lang="en-MY" sz="2000">
                <a:latin typeface="Poppins"/>
                <a:ea typeface="Poppins"/>
                <a:cs typeface="Poppins"/>
                <a:sym typeface="Poppins"/>
              </a:rPr>
              <a:t>Indicates strength &amp; direction of relationship</a:t>
            </a:r>
            <a:br>
              <a:rPr lang="en-MY" sz="2000">
                <a:latin typeface="Poppins"/>
                <a:ea typeface="Poppins"/>
                <a:cs typeface="Poppins"/>
                <a:sym typeface="Poppins"/>
              </a:rPr>
            </a:br>
            <a:endParaRPr sz="2000">
              <a:latin typeface="Poppins"/>
              <a:ea typeface="Poppins"/>
              <a:cs typeface="Poppins"/>
              <a:sym typeface="Poppins"/>
            </a:endParaRPr>
          </a:p>
          <a:p>
            <a:pPr indent="-355600" lvl="1" marL="914400" rtl="0" algn="l">
              <a:spcBef>
                <a:spcPts val="1000"/>
              </a:spcBef>
              <a:spcAft>
                <a:spcPts val="0"/>
              </a:spcAft>
              <a:buSzPts val="2000"/>
              <a:buFont typeface="Poppins"/>
              <a:buChar char="●"/>
            </a:pPr>
            <a:r>
              <a:rPr lang="en-MY" sz="2000">
                <a:latin typeface="Poppins"/>
                <a:ea typeface="Poppins"/>
                <a:cs typeface="Poppins"/>
                <a:sym typeface="Poppins"/>
              </a:rPr>
              <a:t>Check the p-value:</a:t>
            </a:r>
            <a:endParaRPr sz="2000">
              <a:latin typeface="Poppins"/>
              <a:ea typeface="Poppins"/>
              <a:cs typeface="Poppins"/>
              <a:sym typeface="Poppins"/>
            </a:endParaRPr>
          </a:p>
          <a:p>
            <a:pPr indent="-355600" lvl="2" marL="1371600" rtl="0" algn="l">
              <a:spcBef>
                <a:spcPts val="1000"/>
              </a:spcBef>
              <a:spcAft>
                <a:spcPts val="0"/>
              </a:spcAft>
              <a:buSzPts val="2000"/>
              <a:buFont typeface="Poppins"/>
              <a:buChar char="■"/>
            </a:pPr>
            <a:r>
              <a:rPr lang="en-MY" sz="2000">
                <a:latin typeface="Poppins"/>
                <a:ea typeface="Poppins"/>
                <a:cs typeface="Poppins"/>
                <a:sym typeface="Poppins"/>
              </a:rPr>
              <a:t>p &lt; 0.05 → Significant linear relationship</a:t>
            </a:r>
            <a:endParaRPr sz="2000">
              <a:latin typeface="Poppins"/>
              <a:ea typeface="Poppins"/>
              <a:cs typeface="Poppins"/>
              <a:sym typeface="Poppins"/>
            </a:endParaRPr>
          </a:p>
          <a:p>
            <a:pPr indent="-355600" lvl="2" marL="1371600" rtl="0" algn="l">
              <a:spcBef>
                <a:spcPts val="1000"/>
              </a:spcBef>
              <a:spcAft>
                <a:spcPts val="0"/>
              </a:spcAft>
              <a:buSzPts val="2000"/>
              <a:buFont typeface="Poppins"/>
              <a:buChar char="■"/>
            </a:pPr>
            <a:r>
              <a:rPr lang="en-MY" sz="2000">
                <a:latin typeface="Poppins"/>
                <a:ea typeface="Poppins"/>
                <a:cs typeface="Poppins"/>
                <a:sym typeface="Poppins"/>
              </a:rPr>
              <a:t>p ≥ 0.05 → No significant relationship</a:t>
            </a:r>
            <a:endParaRPr sz="2000">
              <a:latin typeface="Poppins"/>
              <a:ea typeface="Poppins"/>
              <a:cs typeface="Poppins"/>
              <a:sym typeface="Poppins"/>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pic>
        <p:nvPicPr>
          <p:cNvPr id="232" name="Google Shape;232;g36dd4c4c94d_0_0"/>
          <p:cNvPicPr preferRelativeResize="0"/>
          <p:nvPr/>
        </p:nvPicPr>
        <p:blipFill rotWithShape="1">
          <a:blip r:embed="rId3">
            <a:alphaModFix/>
          </a:blip>
          <a:srcRect b="0" l="0" r="0" t="0"/>
          <a:stretch/>
        </p:blipFill>
        <p:spPr>
          <a:xfrm>
            <a:off x="0" y="0"/>
            <a:ext cx="3322650" cy="5143500"/>
          </a:xfrm>
          <a:prstGeom prst="rect">
            <a:avLst/>
          </a:prstGeom>
          <a:noFill/>
          <a:ln>
            <a:noFill/>
          </a:ln>
        </p:spPr>
      </p:pic>
      <p:sp>
        <p:nvSpPr>
          <p:cNvPr id="233" name="Google Shape;233;g36dd4c4c94d_0_0"/>
          <p:cNvSpPr txBox="1"/>
          <p:nvPr/>
        </p:nvSpPr>
        <p:spPr>
          <a:xfrm>
            <a:off x="172350" y="921350"/>
            <a:ext cx="3389400" cy="2105700"/>
          </a:xfrm>
          <a:prstGeom prst="rect">
            <a:avLst/>
          </a:prstGeom>
          <a:noFill/>
          <a:ln>
            <a:noFill/>
          </a:ln>
        </p:spPr>
        <p:txBody>
          <a:bodyPr anchorCtr="0" anchor="t" bIns="91425" lIns="91425" spcFirstLastPara="1" rIns="91425" wrap="square" tIns="91425">
            <a:spAutoFit/>
          </a:bodyPr>
          <a:lstStyle/>
          <a:p>
            <a:pPr indent="0" lvl="0" marL="0" marR="0" rtl="0" algn="l">
              <a:lnSpc>
                <a:spcPct val="80000"/>
              </a:lnSpc>
              <a:spcBef>
                <a:spcPts val="0"/>
              </a:spcBef>
              <a:spcAft>
                <a:spcPts val="0"/>
              </a:spcAft>
              <a:buClr>
                <a:srgbClr val="000000"/>
              </a:buClr>
              <a:buSzPts val="3200"/>
              <a:buFont typeface="Arial"/>
              <a:buNone/>
            </a:pPr>
            <a:r>
              <a:rPr b="1" i="0" lang="en-MY" sz="2600" u="none" cap="none" strike="noStrike">
                <a:solidFill>
                  <a:srgbClr val="FFFFFF"/>
                </a:solidFill>
                <a:latin typeface="Poppins"/>
                <a:ea typeface="Poppins"/>
                <a:cs typeface="Poppins"/>
                <a:sym typeface="Poppins"/>
              </a:rPr>
              <a:t>Creative Commons Attribution-</a:t>
            </a:r>
            <a:endParaRPr b="1" i="0" sz="2600" u="none" cap="none" strike="noStrike">
              <a:solidFill>
                <a:srgbClr val="FFFFFF"/>
              </a:solidFill>
              <a:latin typeface="Poppins"/>
              <a:ea typeface="Poppins"/>
              <a:cs typeface="Poppins"/>
              <a:sym typeface="Poppins"/>
            </a:endParaRPr>
          </a:p>
          <a:p>
            <a:pPr indent="0" lvl="0" marL="0" marR="0" rtl="0" algn="l">
              <a:lnSpc>
                <a:spcPct val="80000"/>
              </a:lnSpc>
              <a:spcBef>
                <a:spcPts val="0"/>
              </a:spcBef>
              <a:spcAft>
                <a:spcPts val="0"/>
              </a:spcAft>
              <a:buClr>
                <a:srgbClr val="000000"/>
              </a:buClr>
              <a:buSzPts val="3200"/>
              <a:buFont typeface="Arial"/>
              <a:buNone/>
            </a:pPr>
            <a:r>
              <a:rPr b="1" i="0" lang="en-MY" sz="2600" u="none" cap="none" strike="noStrike">
                <a:solidFill>
                  <a:srgbClr val="FFFFFF"/>
                </a:solidFill>
                <a:latin typeface="Poppins"/>
                <a:ea typeface="Poppins"/>
                <a:cs typeface="Poppins"/>
                <a:sym typeface="Poppins"/>
              </a:rPr>
              <a:t>NonCommercial-</a:t>
            </a:r>
            <a:endParaRPr b="1" i="0" sz="2600" u="none" cap="none" strike="noStrike">
              <a:solidFill>
                <a:srgbClr val="FFFFFF"/>
              </a:solidFill>
              <a:latin typeface="Poppins"/>
              <a:ea typeface="Poppins"/>
              <a:cs typeface="Poppins"/>
              <a:sym typeface="Poppins"/>
            </a:endParaRPr>
          </a:p>
          <a:p>
            <a:pPr indent="0" lvl="0" marL="0" marR="0" rtl="0" algn="l">
              <a:lnSpc>
                <a:spcPct val="80000"/>
              </a:lnSpc>
              <a:spcBef>
                <a:spcPts val="0"/>
              </a:spcBef>
              <a:spcAft>
                <a:spcPts val="0"/>
              </a:spcAft>
              <a:buClr>
                <a:srgbClr val="000000"/>
              </a:buClr>
              <a:buSzPts val="3200"/>
              <a:buFont typeface="Arial"/>
              <a:buNone/>
            </a:pPr>
            <a:r>
              <a:rPr b="1" i="0" lang="en-MY" sz="2600" u="none" cap="none" strike="noStrike">
                <a:solidFill>
                  <a:srgbClr val="FFFFFF"/>
                </a:solidFill>
                <a:latin typeface="Poppins"/>
                <a:ea typeface="Poppins"/>
                <a:cs typeface="Poppins"/>
                <a:sym typeface="Poppins"/>
              </a:rPr>
              <a:t>ShareAlike 4.0 International</a:t>
            </a:r>
            <a:endParaRPr b="1" i="0" sz="1100" u="none" cap="none" strike="noStrike">
              <a:solidFill>
                <a:srgbClr val="000000"/>
              </a:solidFill>
              <a:latin typeface="Century Gothic"/>
              <a:ea typeface="Century Gothic"/>
              <a:cs typeface="Century Gothic"/>
              <a:sym typeface="Century Gothic"/>
            </a:endParaRPr>
          </a:p>
        </p:txBody>
      </p:sp>
      <p:pic>
        <p:nvPicPr>
          <p:cNvPr id="234" name="Google Shape;234;g36dd4c4c94d_0_0"/>
          <p:cNvPicPr preferRelativeResize="0"/>
          <p:nvPr/>
        </p:nvPicPr>
        <p:blipFill rotWithShape="1">
          <a:blip r:embed="rId4">
            <a:alphaModFix/>
          </a:blip>
          <a:srcRect b="0" l="0" r="0" t="0"/>
          <a:stretch/>
        </p:blipFill>
        <p:spPr>
          <a:xfrm>
            <a:off x="315468" y="350184"/>
            <a:ext cx="2326988" cy="357206"/>
          </a:xfrm>
          <a:prstGeom prst="rect">
            <a:avLst/>
          </a:prstGeom>
          <a:noFill/>
          <a:ln>
            <a:noFill/>
          </a:ln>
        </p:spPr>
      </p:pic>
      <p:sp>
        <p:nvSpPr>
          <p:cNvPr id="235" name="Google Shape;235;g36dd4c4c94d_0_0"/>
          <p:cNvSpPr/>
          <p:nvPr/>
        </p:nvSpPr>
        <p:spPr>
          <a:xfrm>
            <a:off x="3561875" y="479200"/>
            <a:ext cx="5276400" cy="2304300"/>
          </a:xfrm>
          <a:prstGeom prst="rect">
            <a:avLst/>
          </a:prstGeom>
          <a:noFill/>
          <a:ln>
            <a:noFill/>
          </a:ln>
        </p:spPr>
        <p:txBody>
          <a:bodyPr anchorCtr="0" anchor="t" bIns="45700" lIns="91425" spcFirstLastPara="1" rIns="91425" wrap="square" tIns="45700">
            <a:noAutofit/>
          </a:bodyPr>
          <a:lstStyle/>
          <a:p>
            <a:pPr indent="0" lvl="0" marL="0" marR="0" rtl="0" algn="just">
              <a:lnSpc>
                <a:spcPct val="87272"/>
              </a:lnSpc>
              <a:spcBef>
                <a:spcPts val="0"/>
              </a:spcBef>
              <a:spcAft>
                <a:spcPts val="0"/>
              </a:spcAft>
              <a:buClr>
                <a:srgbClr val="000000"/>
              </a:buClr>
              <a:buSzPts val="1600"/>
              <a:buFont typeface="Arial"/>
              <a:buNone/>
            </a:pPr>
            <a:r>
              <a:rPr b="0" i="0" lang="en-MY" sz="1600" u="none" cap="none" strike="noStrike">
                <a:solidFill>
                  <a:schemeClr val="dk1"/>
                </a:solidFill>
                <a:latin typeface="Poppins Light"/>
                <a:ea typeface="Poppins Light"/>
                <a:cs typeface="Poppins Light"/>
                <a:sym typeface="Poppins Light"/>
              </a:rPr>
              <a:t>You are free to:</a:t>
            </a:r>
            <a:endParaRPr b="0" i="0" sz="1600" u="none" cap="none" strike="noStrike">
              <a:solidFill>
                <a:schemeClr val="dk1"/>
              </a:solidFill>
              <a:latin typeface="Poppins Light"/>
              <a:ea typeface="Poppins Light"/>
              <a:cs typeface="Poppins Light"/>
              <a:sym typeface="Poppins Light"/>
            </a:endParaRPr>
          </a:p>
          <a:p>
            <a:pPr indent="-330200" lvl="0" marL="457200" marR="0" rtl="0" algn="just">
              <a:lnSpc>
                <a:spcPct val="87272"/>
              </a:lnSpc>
              <a:spcBef>
                <a:spcPts val="1000"/>
              </a:spcBef>
              <a:spcAft>
                <a:spcPts val="0"/>
              </a:spcAft>
              <a:buClr>
                <a:schemeClr val="dk1"/>
              </a:buClr>
              <a:buSzPts val="1600"/>
              <a:buFont typeface="Poppins Light"/>
              <a:buChar char="●"/>
            </a:pPr>
            <a:r>
              <a:rPr b="1" i="0" lang="en-MY" sz="1600" u="none" cap="none" strike="noStrike">
                <a:solidFill>
                  <a:schemeClr val="dk1"/>
                </a:solidFill>
                <a:latin typeface="Poppins"/>
                <a:ea typeface="Poppins"/>
                <a:cs typeface="Poppins"/>
                <a:sym typeface="Poppins"/>
              </a:rPr>
              <a:t>Share</a:t>
            </a:r>
            <a:r>
              <a:rPr b="0" i="0" lang="en-MY" sz="1600" u="none" cap="none" strike="noStrike">
                <a:solidFill>
                  <a:schemeClr val="dk1"/>
                </a:solidFill>
                <a:latin typeface="Poppins Light"/>
                <a:ea typeface="Poppins Light"/>
                <a:cs typeface="Poppins Light"/>
                <a:sym typeface="Poppins Light"/>
              </a:rPr>
              <a:t> — copy and redistribute the material in any medium or format</a:t>
            </a:r>
            <a:endParaRPr b="0" i="0" sz="1600" u="none" cap="none" strike="noStrike">
              <a:solidFill>
                <a:schemeClr val="dk1"/>
              </a:solidFill>
              <a:latin typeface="Poppins Light"/>
              <a:ea typeface="Poppins Light"/>
              <a:cs typeface="Poppins Light"/>
              <a:sym typeface="Poppins Light"/>
            </a:endParaRPr>
          </a:p>
          <a:p>
            <a:pPr indent="-330200" lvl="0" marL="457200" marR="0" rtl="0" algn="just">
              <a:lnSpc>
                <a:spcPct val="87272"/>
              </a:lnSpc>
              <a:spcBef>
                <a:spcPts val="1000"/>
              </a:spcBef>
              <a:spcAft>
                <a:spcPts val="0"/>
              </a:spcAft>
              <a:buClr>
                <a:schemeClr val="dk1"/>
              </a:buClr>
              <a:buSzPts val="1600"/>
              <a:buFont typeface="Poppins Light"/>
              <a:buChar char="●"/>
            </a:pPr>
            <a:r>
              <a:rPr b="1" i="0" lang="en-MY" sz="1600" u="none" cap="none" strike="noStrike">
                <a:solidFill>
                  <a:schemeClr val="dk1"/>
                </a:solidFill>
                <a:latin typeface="Poppins"/>
                <a:ea typeface="Poppins"/>
                <a:cs typeface="Poppins"/>
                <a:sym typeface="Poppins"/>
              </a:rPr>
              <a:t>Adapt</a:t>
            </a:r>
            <a:r>
              <a:rPr b="0" i="0" lang="en-MY" sz="1600" u="none" cap="none" strike="noStrike">
                <a:solidFill>
                  <a:schemeClr val="dk1"/>
                </a:solidFill>
                <a:latin typeface="Poppins Light"/>
                <a:ea typeface="Poppins Light"/>
                <a:cs typeface="Poppins Light"/>
                <a:sym typeface="Poppins Light"/>
              </a:rPr>
              <a:t> — remix, transform, and build upon the material</a:t>
            </a:r>
            <a:endParaRPr b="0" i="0" sz="1600" u="none" cap="none" strike="noStrike">
              <a:solidFill>
                <a:schemeClr val="dk1"/>
              </a:solidFill>
              <a:latin typeface="Poppins Light"/>
              <a:ea typeface="Poppins Light"/>
              <a:cs typeface="Poppins Light"/>
              <a:sym typeface="Poppins Light"/>
            </a:endParaRPr>
          </a:p>
          <a:p>
            <a:pPr indent="0" lvl="0" marL="0" marR="0" rtl="0" algn="just">
              <a:lnSpc>
                <a:spcPct val="87272"/>
              </a:lnSpc>
              <a:spcBef>
                <a:spcPts val="1000"/>
              </a:spcBef>
              <a:spcAft>
                <a:spcPts val="0"/>
              </a:spcAft>
              <a:buClr>
                <a:srgbClr val="000000"/>
              </a:buClr>
              <a:buSzPts val="1600"/>
              <a:buFont typeface="Arial"/>
              <a:buNone/>
            </a:pPr>
            <a:r>
              <a:rPr b="0" i="0" lang="en-MY" sz="1600" u="none" cap="none" strike="noStrike">
                <a:solidFill>
                  <a:schemeClr val="dk1"/>
                </a:solidFill>
                <a:latin typeface="Poppins Light"/>
                <a:ea typeface="Poppins Light"/>
                <a:cs typeface="Poppins Light"/>
                <a:sym typeface="Poppins Light"/>
              </a:rPr>
              <a:t>Under the following terms:</a:t>
            </a:r>
            <a:endParaRPr b="0" i="0" sz="1600" u="none" cap="none" strike="noStrike">
              <a:solidFill>
                <a:schemeClr val="dk1"/>
              </a:solidFill>
              <a:latin typeface="Poppins Light"/>
              <a:ea typeface="Poppins Light"/>
              <a:cs typeface="Poppins Light"/>
              <a:sym typeface="Poppins Light"/>
            </a:endParaRPr>
          </a:p>
          <a:p>
            <a:pPr indent="-330200" lvl="0" marL="457200" marR="0" rtl="0" algn="just">
              <a:lnSpc>
                <a:spcPct val="87272"/>
              </a:lnSpc>
              <a:spcBef>
                <a:spcPts val="1000"/>
              </a:spcBef>
              <a:spcAft>
                <a:spcPts val="0"/>
              </a:spcAft>
              <a:buClr>
                <a:schemeClr val="dk1"/>
              </a:buClr>
              <a:buSzPts val="1600"/>
              <a:buFont typeface="Poppins Light"/>
              <a:buChar char="●"/>
            </a:pPr>
            <a:r>
              <a:rPr b="1" i="0" lang="en-MY" sz="1600" u="none" cap="none" strike="noStrike">
                <a:solidFill>
                  <a:schemeClr val="dk1"/>
                </a:solidFill>
                <a:latin typeface="Poppins"/>
                <a:ea typeface="Poppins"/>
                <a:cs typeface="Poppins"/>
                <a:sym typeface="Poppins"/>
              </a:rPr>
              <a:t>Attribution</a:t>
            </a:r>
            <a:r>
              <a:rPr b="0" i="0" lang="en-MY" sz="1600" u="none" cap="none" strike="noStrike">
                <a:solidFill>
                  <a:schemeClr val="dk1"/>
                </a:solidFill>
                <a:latin typeface="Poppins Light"/>
                <a:ea typeface="Poppins Light"/>
                <a:cs typeface="Poppins Light"/>
                <a:sym typeface="Poppins Light"/>
              </a:rPr>
              <a:t> — You must give appropriate credit , provide a link to the license, and indicate if changes were made . You may do so in any reasonable manner, but not in any way that suggests the licensor endorses you or your use</a:t>
            </a:r>
            <a:endParaRPr b="0" i="0" sz="1600" u="none" cap="none" strike="noStrike">
              <a:solidFill>
                <a:schemeClr val="dk1"/>
              </a:solidFill>
              <a:latin typeface="Poppins Light"/>
              <a:ea typeface="Poppins Light"/>
              <a:cs typeface="Poppins Light"/>
              <a:sym typeface="Poppins Light"/>
            </a:endParaRPr>
          </a:p>
          <a:p>
            <a:pPr indent="-330200" lvl="0" marL="457200" marR="0" rtl="0" algn="just">
              <a:lnSpc>
                <a:spcPct val="87272"/>
              </a:lnSpc>
              <a:spcBef>
                <a:spcPts val="1000"/>
              </a:spcBef>
              <a:spcAft>
                <a:spcPts val="0"/>
              </a:spcAft>
              <a:buClr>
                <a:schemeClr val="dk1"/>
              </a:buClr>
              <a:buSzPts val="1600"/>
              <a:buFont typeface="Poppins Light"/>
              <a:buChar char="●"/>
            </a:pPr>
            <a:r>
              <a:rPr b="1" i="0" lang="en-MY" sz="1600" u="none" cap="none" strike="noStrike">
                <a:solidFill>
                  <a:schemeClr val="dk1"/>
                </a:solidFill>
                <a:latin typeface="Poppins"/>
                <a:ea typeface="Poppins"/>
                <a:cs typeface="Poppins"/>
                <a:sym typeface="Poppins"/>
              </a:rPr>
              <a:t>NonCommercial</a:t>
            </a:r>
            <a:r>
              <a:rPr b="0" i="0" lang="en-MY" sz="1600" u="none" cap="none" strike="noStrike">
                <a:solidFill>
                  <a:schemeClr val="dk1"/>
                </a:solidFill>
                <a:latin typeface="Poppins Light"/>
                <a:ea typeface="Poppins Light"/>
                <a:cs typeface="Poppins Light"/>
                <a:sym typeface="Poppins Light"/>
              </a:rPr>
              <a:t> — You may not use the material for commercial purposes .</a:t>
            </a:r>
            <a:endParaRPr b="0" i="0" sz="1600" u="none" cap="none" strike="noStrike">
              <a:solidFill>
                <a:schemeClr val="dk1"/>
              </a:solidFill>
              <a:latin typeface="Poppins Light"/>
              <a:ea typeface="Poppins Light"/>
              <a:cs typeface="Poppins Light"/>
              <a:sym typeface="Poppins Light"/>
            </a:endParaRPr>
          </a:p>
          <a:p>
            <a:pPr indent="-330200" lvl="0" marL="457200" marR="0" rtl="0" algn="just">
              <a:lnSpc>
                <a:spcPct val="87272"/>
              </a:lnSpc>
              <a:spcBef>
                <a:spcPts val="1000"/>
              </a:spcBef>
              <a:spcAft>
                <a:spcPts val="0"/>
              </a:spcAft>
              <a:buClr>
                <a:schemeClr val="dk1"/>
              </a:buClr>
              <a:buSzPts val="1600"/>
              <a:buFont typeface="Poppins Light"/>
              <a:buChar char="●"/>
            </a:pPr>
            <a:r>
              <a:rPr b="1" i="0" lang="en-MY" sz="1600" u="none" cap="none" strike="noStrike">
                <a:solidFill>
                  <a:schemeClr val="dk1"/>
                </a:solidFill>
                <a:latin typeface="Poppins"/>
                <a:ea typeface="Poppins"/>
                <a:cs typeface="Poppins"/>
                <a:sym typeface="Poppins"/>
              </a:rPr>
              <a:t>ShareAlike </a:t>
            </a:r>
            <a:r>
              <a:rPr b="0" i="0" lang="en-MY" sz="1600" u="none" cap="none" strike="noStrike">
                <a:solidFill>
                  <a:schemeClr val="dk1"/>
                </a:solidFill>
                <a:latin typeface="Poppins Light"/>
                <a:ea typeface="Poppins Light"/>
                <a:cs typeface="Poppins Light"/>
                <a:sym typeface="Poppins Light"/>
              </a:rPr>
              <a:t>— If you remix, transform, or build upon the material, you must distribute your contributions under the same license as the original.</a:t>
            </a:r>
            <a:endParaRPr b="0" i="0" sz="1600" u="none" cap="none" strike="noStrike">
              <a:solidFill>
                <a:schemeClr val="dk1"/>
              </a:solidFill>
              <a:latin typeface="Poppins Light"/>
              <a:ea typeface="Poppins Light"/>
              <a:cs typeface="Poppins Light"/>
              <a:sym typeface="Poppins Light"/>
            </a:endParaRPr>
          </a:p>
          <a:p>
            <a:pPr indent="0" lvl="0" marL="0" marR="0" rtl="0" algn="just">
              <a:lnSpc>
                <a:spcPct val="87272"/>
              </a:lnSpc>
              <a:spcBef>
                <a:spcPts val="1000"/>
              </a:spcBef>
              <a:spcAft>
                <a:spcPts val="0"/>
              </a:spcAft>
              <a:buClr>
                <a:srgbClr val="000000"/>
              </a:buClr>
              <a:buSzPts val="1600"/>
              <a:buFont typeface="Arial"/>
              <a:buNone/>
            </a:pPr>
            <a:r>
              <a:t/>
            </a:r>
            <a:endParaRPr b="0" i="0" sz="1600" u="none" cap="none" strike="noStrike">
              <a:solidFill>
                <a:schemeClr val="dk1"/>
              </a:solidFill>
              <a:latin typeface="Poppins Light"/>
              <a:ea typeface="Poppins Light"/>
              <a:cs typeface="Poppins Light"/>
              <a:sym typeface="Poppins Light"/>
            </a:endParaRPr>
          </a:p>
          <a:p>
            <a:pPr indent="0" lvl="0" marL="0" marR="0" rtl="0" algn="just">
              <a:lnSpc>
                <a:spcPct val="87272"/>
              </a:lnSpc>
              <a:spcBef>
                <a:spcPts val="0"/>
              </a:spcBef>
              <a:spcAft>
                <a:spcPts val="0"/>
              </a:spcAft>
              <a:buClr>
                <a:srgbClr val="000000"/>
              </a:buClr>
              <a:buSzPts val="1600"/>
              <a:buFont typeface="Arial"/>
              <a:buNone/>
            </a:pPr>
            <a:r>
              <a:t/>
            </a:r>
            <a:endParaRPr b="0" i="0" sz="1600" u="none" cap="none" strike="noStrike">
              <a:solidFill>
                <a:schemeClr val="dk1"/>
              </a:solidFill>
              <a:latin typeface="Poppins Light"/>
              <a:ea typeface="Poppins Light"/>
              <a:cs typeface="Poppins Light"/>
              <a:sym typeface="Poppins Light"/>
            </a:endParaRPr>
          </a:p>
          <a:p>
            <a:pPr indent="0" lvl="0" marL="0" marR="0" rtl="0" algn="just">
              <a:lnSpc>
                <a:spcPct val="87272"/>
              </a:lnSpc>
              <a:spcBef>
                <a:spcPts val="0"/>
              </a:spcBef>
              <a:spcAft>
                <a:spcPts val="0"/>
              </a:spcAft>
              <a:buClr>
                <a:srgbClr val="000000"/>
              </a:buClr>
              <a:buSzPts val="1600"/>
              <a:buFont typeface="Arial"/>
              <a:buNone/>
            </a:pPr>
            <a:r>
              <a:t/>
            </a:r>
            <a:endParaRPr b="0" i="0" sz="1600" u="none" cap="none" strike="noStrike">
              <a:solidFill>
                <a:schemeClr val="dk1"/>
              </a:solidFill>
              <a:latin typeface="Poppins Light"/>
              <a:ea typeface="Poppins Light"/>
              <a:cs typeface="Poppins Light"/>
              <a:sym typeface="Poppins Light"/>
            </a:endParaRPr>
          </a:p>
          <a:p>
            <a:pPr indent="0" lvl="0" marL="0" marR="0" rtl="0" algn="just">
              <a:lnSpc>
                <a:spcPct val="87272"/>
              </a:lnSpc>
              <a:spcBef>
                <a:spcPts val="0"/>
              </a:spcBef>
              <a:spcAft>
                <a:spcPts val="0"/>
              </a:spcAft>
              <a:buClr>
                <a:srgbClr val="000000"/>
              </a:buClr>
              <a:buSzPts val="1600"/>
              <a:buFont typeface="Arial"/>
              <a:buNone/>
            </a:pPr>
            <a:r>
              <a:t/>
            </a:r>
            <a:endParaRPr b="0" i="0" sz="1600" u="none" cap="none" strike="noStrike">
              <a:solidFill>
                <a:schemeClr val="dk1"/>
              </a:solidFill>
              <a:latin typeface="Poppins Light"/>
              <a:ea typeface="Poppins Light"/>
              <a:cs typeface="Poppins Light"/>
              <a:sym typeface="Poppins Light"/>
            </a:endParaRPr>
          </a:p>
          <a:p>
            <a:pPr indent="0" lvl="0" marL="0" marR="0" rtl="0" algn="just">
              <a:lnSpc>
                <a:spcPct val="87272"/>
              </a:lnSpc>
              <a:spcBef>
                <a:spcPts val="0"/>
              </a:spcBef>
              <a:spcAft>
                <a:spcPts val="0"/>
              </a:spcAft>
              <a:buClr>
                <a:srgbClr val="000000"/>
              </a:buClr>
              <a:buSzPts val="1600"/>
              <a:buFont typeface="Arial"/>
              <a:buNone/>
            </a:pPr>
            <a:r>
              <a:t/>
            </a:r>
            <a:endParaRPr b="0" i="0" sz="1600" u="none" cap="none" strike="noStrike">
              <a:solidFill>
                <a:schemeClr val="dk1"/>
              </a:solidFill>
              <a:latin typeface="Poppins Light"/>
              <a:ea typeface="Poppins Light"/>
              <a:cs typeface="Poppins Light"/>
              <a:sym typeface="Poppins Light"/>
            </a:endParaRPr>
          </a:p>
          <a:p>
            <a:pPr indent="0" lvl="0" marL="0" marR="0" rtl="0" algn="just">
              <a:lnSpc>
                <a:spcPct val="87272"/>
              </a:lnSpc>
              <a:spcBef>
                <a:spcPts val="0"/>
              </a:spcBef>
              <a:spcAft>
                <a:spcPts val="0"/>
              </a:spcAft>
              <a:buClr>
                <a:srgbClr val="000000"/>
              </a:buClr>
              <a:buSzPts val="1600"/>
              <a:buFont typeface="Arial"/>
              <a:buNone/>
            </a:pPr>
            <a:r>
              <a:t/>
            </a:r>
            <a:endParaRPr b="0" i="0" sz="1600" u="none" cap="none" strike="noStrike">
              <a:solidFill>
                <a:schemeClr val="dk1"/>
              </a:solidFill>
              <a:latin typeface="Poppins Light"/>
              <a:ea typeface="Poppins Light"/>
              <a:cs typeface="Poppins Light"/>
              <a:sym typeface="Poppins Light"/>
            </a:endParaRPr>
          </a:p>
          <a:p>
            <a:pPr indent="0" lvl="0" marL="0" marR="0" rtl="0" algn="just">
              <a:lnSpc>
                <a:spcPct val="87272"/>
              </a:lnSpc>
              <a:spcBef>
                <a:spcPts val="0"/>
              </a:spcBef>
              <a:spcAft>
                <a:spcPts val="0"/>
              </a:spcAft>
              <a:buClr>
                <a:srgbClr val="000000"/>
              </a:buClr>
              <a:buSzPts val="1600"/>
              <a:buFont typeface="Arial"/>
              <a:buNone/>
            </a:pPr>
            <a:r>
              <a:t/>
            </a:r>
            <a:endParaRPr b="0" i="0" sz="1600" u="none" cap="none" strike="noStrike">
              <a:solidFill>
                <a:schemeClr val="dk1"/>
              </a:solidFill>
              <a:latin typeface="Poppins Light"/>
              <a:ea typeface="Poppins Light"/>
              <a:cs typeface="Poppins Light"/>
              <a:sym typeface="Poppins Light"/>
            </a:endParaRPr>
          </a:p>
          <a:p>
            <a:pPr indent="0" lvl="0" marL="0" marR="0" rtl="0" algn="just">
              <a:lnSpc>
                <a:spcPct val="87272"/>
              </a:lnSpc>
              <a:spcBef>
                <a:spcPts val="0"/>
              </a:spcBef>
              <a:spcAft>
                <a:spcPts val="0"/>
              </a:spcAft>
              <a:buClr>
                <a:srgbClr val="000000"/>
              </a:buClr>
              <a:buSzPts val="1600"/>
              <a:buFont typeface="Arial"/>
              <a:buNone/>
            </a:pPr>
            <a:r>
              <a:t/>
            </a:r>
            <a:endParaRPr b="0" i="0" sz="1600" u="none" cap="none" strike="noStrike">
              <a:solidFill>
                <a:schemeClr val="dk1"/>
              </a:solidFill>
              <a:latin typeface="Poppins Light"/>
              <a:ea typeface="Poppins Light"/>
              <a:cs typeface="Poppins Light"/>
              <a:sym typeface="Poppins Light"/>
            </a:endParaRPr>
          </a:p>
          <a:p>
            <a:pPr indent="0" lvl="0" marL="457200" marR="0" rtl="0" algn="just">
              <a:lnSpc>
                <a:spcPct val="87272"/>
              </a:lnSpc>
              <a:spcBef>
                <a:spcPts val="0"/>
              </a:spcBef>
              <a:spcAft>
                <a:spcPts val="0"/>
              </a:spcAft>
              <a:buClr>
                <a:srgbClr val="000000"/>
              </a:buClr>
              <a:buSzPts val="1600"/>
              <a:buFont typeface="Arial"/>
              <a:buNone/>
            </a:pPr>
            <a:r>
              <a:t/>
            </a:r>
            <a:endParaRPr b="0" i="0" sz="1600" u="none" cap="none" strike="noStrike">
              <a:solidFill>
                <a:schemeClr val="dk1"/>
              </a:solidFill>
              <a:latin typeface="Poppins Light"/>
              <a:ea typeface="Poppins Light"/>
              <a:cs typeface="Poppins Light"/>
              <a:sym typeface="Poppins Light"/>
            </a:endParaRPr>
          </a:p>
          <a:p>
            <a:pPr indent="0" lvl="0" marL="457200" marR="0" rtl="0" algn="just">
              <a:lnSpc>
                <a:spcPct val="87272"/>
              </a:lnSpc>
              <a:spcBef>
                <a:spcPts val="0"/>
              </a:spcBef>
              <a:spcAft>
                <a:spcPts val="0"/>
              </a:spcAft>
              <a:buClr>
                <a:srgbClr val="000000"/>
              </a:buClr>
              <a:buSzPts val="1600"/>
              <a:buFont typeface="Arial"/>
              <a:buNone/>
            </a:pPr>
            <a:r>
              <a:t/>
            </a:r>
            <a:endParaRPr b="0" i="0" sz="1600" u="none" cap="none" strike="noStrike">
              <a:solidFill>
                <a:schemeClr val="dk1"/>
              </a:solidFill>
              <a:latin typeface="Poppins Light"/>
              <a:ea typeface="Poppins Light"/>
              <a:cs typeface="Poppins Light"/>
              <a:sym typeface="Poppins Light"/>
            </a:endParaRPr>
          </a:p>
        </p:txBody>
      </p:sp>
      <p:sp>
        <p:nvSpPr>
          <p:cNvPr id="236" name="Google Shape;236;g36dd4c4c94d_0_0"/>
          <p:cNvSpPr txBox="1"/>
          <p:nvPr/>
        </p:nvSpPr>
        <p:spPr>
          <a:xfrm>
            <a:off x="3561875" y="-1250"/>
            <a:ext cx="2767200" cy="571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0" i="0" lang="en-MY" sz="1800" u="sng" cap="none" strike="noStrike">
                <a:solidFill>
                  <a:srgbClr val="0097A7"/>
                </a:solidFill>
                <a:latin typeface="Poppins"/>
                <a:ea typeface="Poppins"/>
                <a:cs typeface="Poppins"/>
                <a:sym typeface="Poppins"/>
                <a:hlinkClick r:id="rId5">
                  <a:extLst>
                    <a:ext uri="{A12FA001-AC4F-418D-AE19-62706E023703}">
                      <ahyp:hlinkClr val="tx"/>
                    </a:ext>
                  </a:extLst>
                </a:hlinkClick>
              </a:rPr>
              <a:t>License Deed</a:t>
            </a:r>
            <a:endParaRPr b="0" i="0" sz="1800" u="none" cap="none" strike="noStrike">
              <a:solidFill>
                <a:srgbClr val="0097A7"/>
              </a:solidFill>
              <a:latin typeface="Poppins"/>
              <a:ea typeface="Poppins"/>
              <a:cs typeface="Poppins"/>
              <a:sym typeface="Poppins"/>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pic>
        <p:nvPicPr>
          <p:cNvPr id="241" name="Google Shape;241;g36dd4c4c94d_0_8"/>
          <p:cNvPicPr preferRelativeResize="0"/>
          <p:nvPr/>
        </p:nvPicPr>
        <p:blipFill rotWithShape="1">
          <a:blip r:embed="rId3">
            <a:alphaModFix/>
          </a:blip>
          <a:srcRect b="0" l="0" r="0" t="0"/>
          <a:stretch/>
        </p:blipFill>
        <p:spPr>
          <a:xfrm>
            <a:off x="0" y="0"/>
            <a:ext cx="3322650" cy="5143500"/>
          </a:xfrm>
          <a:prstGeom prst="rect">
            <a:avLst/>
          </a:prstGeom>
          <a:noFill/>
          <a:ln>
            <a:noFill/>
          </a:ln>
        </p:spPr>
      </p:pic>
      <p:sp>
        <p:nvSpPr>
          <p:cNvPr id="242" name="Google Shape;242;g36dd4c4c94d_0_8"/>
          <p:cNvSpPr txBox="1"/>
          <p:nvPr/>
        </p:nvSpPr>
        <p:spPr>
          <a:xfrm>
            <a:off x="237300" y="968275"/>
            <a:ext cx="3150300" cy="849600"/>
          </a:xfrm>
          <a:prstGeom prst="rect">
            <a:avLst/>
          </a:prstGeom>
          <a:noFill/>
          <a:ln>
            <a:noFill/>
          </a:ln>
        </p:spPr>
        <p:txBody>
          <a:bodyPr anchorCtr="0" anchor="t" bIns="91425" lIns="91425" spcFirstLastPara="1" rIns="91425" wrap="square" tIns="91425">
            <a:spAutoFit/>
          </a:bodyPr>
          <a:lstStyle/>
          <a:p>
            <a:pPr indent="0" lvl="0" marL="0" marR="0" rtl="0" algn="l">
              <a:lnSpc>
                <a:spcPct val="80000"/>
              </a:lnSpc>
              <a:spcBef>
                <a:spcPts val="0"/>
              </a:spcBef>
              <a:spcAft>
                <a:spcPts val="0"/>
              </a:spcAft>
              <a:buClr>
                <a:schemeClr val="dk1"/>
              </a:buClr>
              <a:buSzPts val="1100"/>
              <a:buFont typeface="Arial"/>
              <a:buNone/>
            </a:pPr>
            <a:r>
              <a:rPr b="1" lang="en-MY" sz="2700">
                <a:solidFill>
                  <a:srgbClr val="FFFFFF"/>
                </a:solidFill>
                <a:latin typeface="Poppins"/>
                <a:ea typeface="Poppins"/>
                <a:cs typeface="Poppins"/>
                <a:sym typeface="Poppins"/>
              </a:rPr>
              <a:t>License Declaration</a:t>
            </a:r>
            <a:endParaRPr b="1" i="0" sz="2700" u="none" cap="none" strike="noStrike">
              <a:solidFill>
                <a:srgbClr val="FFFFFF"/>
              </a:solidFill>
              <a:latin typeface="Poppins"/>
              <a:ea typeface="Poppins"/>
              <a:cs typeface="Poppins"/>
              <a:sym typeface="Poppins"/>
            </a:endParaRPr>
          </a:p>
        </p:txBody>
      </p:sp>
      <p:pic>
        <p:nvPicPr>
          <p:cNvPr id="243" name="Google Shape;243;g36dd4c4c94d_0_8"/>
          <p:cNvPicPr preferRelativeResize="0"/>
          <p:nvPr/>
        </p:nvPicPr>
        <p:blipFill rotWithShape="1">
          <a:blip r:embed="rId4">
            <a:alphaModFix/>
          </a:blip>
          <a:srcRect b="0" l="0" r="0" t="0"/>
          <a:stretch/>
        </p:blipFill>
        <p:spPr>
          <a:xfrm>
            <a:off x="315468" y="350184"/>
            <a:ext cx="2326988" cy="357206"/>
          </a:xfrm>
          <a:prstGeom prst="rect">
            <a:avLst/>
          </a:prstGeom>
          <a:noFill/>
          <a:ln>
            <a:noFill/>
          </a:ln>
        </p:spPr>
      </p:pic>
      <p:sp>
        <p:nvSpPr>
          <p:cNvPr id="244" name="Google Shape;244;g36dd4c4c94d_0_8"/>
          <p:cNvSpPr txBox="1"/>
          <p:nvPr/>
        </p:nvSpPr>
        <p:spPr>
          <a:xfrm>
            <a:off x="3505200" y="185625"/>
            <a:ext cx="5671800" cy="384900"/>
          </a:xfrm>
          <a:prstGeom prst="rect">
            <a:avLst/>
          </a:prstGeom>
          <a:noFill/>
          <a:ln>
            <a:noFill/>
          </a:ln>
        </p:spPr>
        <p:txBody>
          <a:bodyPr anchorCtr="0" anchor="t" bIns="91425" lIns="91425" spcFirstLastPara="1" rIns="91425" wrap="square" tIns="91425">
            <a:spAutoFit/>
          </a:bodyPr>
          <a:lstStyle/>
          <a:p>
            <a:pPr indent="0" lvl="0" marL="0" marR="0" rtl="0" algn="just">
              <a:lnSpc>
                <a:spcPct val="100000"/>
              </a:lnSpc>
              <a:spcBef>
                <a:spcPts val="1200"/>
              </a:spcBef>
              <a:spcAft>
                <a:spcPts val="0"/>
              </a:spcAft>
              <a:buClr>
                <a:srgbClr val="000000"/>
              </a:buClr>
              <a:buSzPts val="1300"/>
              <a:buFont typeface="Arial"/>
              <a:buNone/>
            </a:pPr>
            <a:r>
              <a:t/>
            </a:r>
            <a:endParaRPr b="0" i="0" sz="1300" u="none" cap="none" strike="noStrike">
              <a:solidFill>
                <a:schemeClr val="dk2"/>
              </a:solidFill>
              <a:latin typeface="Poppins"/>
              <a:ea typeface="Poppins"/>
              <a:cs typeface="Poppins"/>
              <a:sym typeface="Poppins"/>
            </a:endParaRPr>
          </a:p>
        </p:txBody>
      </p:sp>
      <p:pic>
        <p:nvPicPr>
          <p:cNvPr id="245" name="Google Shape;245;g36dd4c4c94d_0_8"/>
          <p:cNvPicPr preferRelativeResize="0"/>
          <p:nvPr/>
        </p:nvPicPr>
        <p:blipFill rotWithShape="1">
          <a:blip r:embed="rId5">
            <a:alphaModFix/>
          </a:blip>
          <a:srcRect b="216129" l="18980" r="-18980" t="-216129"/>
          <a:stretch/>
        </p:blipFill>
        <p:spPr>
          <a:xfrm>
            <a:off x="-297025" y="673503"/>
            <a:ext cx="9143999" cy="1106744"/>
          </a:xfrm>
          <a:prstGeom prst="rect">
            <a:avLst/>
          </a:prstGeom>
          <a:noFill/>
          <a:ln>
            <a:noFill/>
          </a:ln>
        </p:spPr>
      </p:pic>
      <p:sp>
        <p:nvSpPr>
          <p:cNvPr id="246" name="Google Shape;246;g36dd4c4c94d_0_8"/>
          <p:cNvSpPr txBox="1"/>
          <p:nvPr/>
        </p:nvSpPr>
        <p:spPr>
          <a:xfrm>
            <a:off x="3505200" y="968275"/>
            <a:ext cx="5534400" cy="2077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b="0" i="0" lang="en-MY" sz="1800" u="none" cap="none" strike="noStrike">
                <a:solidFill>
                  <a:schemeClr val="dk1"/>
                </a:solidFill>
                <a:latin typeface="Poppins"/>
                <a:ea typeface="Poppins"/>
                <a:cs typeface="Poppins"/>
                <a:sym typeface="Poppins"/>
              </a:rPr>
              <a:t>2021</a:t>
            </a:r>
            <a:r>
              <a:rPr lang="en-MY" sz="1800">
                <a:solidFill>
                  <a:schemeClr val="dk1"/>
                </a:solidFill>
                <a:latin typeface="Poppins"/>
                <a:ea typeface="Poppins"/>
                <a:cs typeface="Poppins"/>
                <a:sym typeface="Poppins"/>
              </a:rPr>
              <a:t> </a:t>
            </a:r>
            <a:r>
              <a:rPr b="0" i="0" lang="en-MY" sz="1800" u="none" cap="none" strike="noStrike">
                <a:solidFill>
                  <a:schemeClr val="dk1"/>
                </a:solidFill>
                <a:latin typeface="Poppins"/>
                <a:ea typeface="Poppins"/>
                <a:cs typeface="Poppins"/>
                <a:sym typeface="Poppins"/>
              </a:rPr>
              <a:t>Quest International University </a:t>
            </a:r>
            <a:r>
              <a:rPr i="1" lang="en-MY" sz="1800" u="sng">
                <a:solidFill>
                  <a:schemeClr val="hlink"/>
                </a:solidFill>
                <a:latin typeface="Poppins"/>
                <a:ea typeface="Poppins"/>
                <a:cs typeface="Poppins"/>
                <a:sym typeface="Poppins"/>
                <a:hlinkClick r:id="rId6"/>
              </a:rPr>
              <a:t>Non-Parametric Statistical Tests Using SPSS</a:t>
            </a:r>
            <a:r>
              <a:rPr lang="en-MY" sz="1800">
                <a:solidFill>
                  <a:schemeClr val="accent1"/>
                </a:solidFill>
                <a:latin typeface="Poppins"/>
                <a:ea typeface="Poppins"/>
                <a:cs typeface="Poppins"/>
                <a:sym typeface="Poppins"/>
              </a:rPr>
              <a:t>, </a:t>
            </a:r>
            <a:r>
              <a:rPr lang="en-MY" sz="1800">
                <a:solidFill>
                  <a:schemeClr val="dk1"/>
                </a:solidFill>
                <a:latin typeface="Poppins"/>
                <a:ea typeface="Poppins"/>
                <a:cs typeface="Poppins"/>
                <a:sym typeface="Poppins"/>
              </a:rPr>
              <a:t> Sandheep Sugathan</a:t>
            </a:r>
            <a:r>
              <a:rPr b="0" i="0" lang="en-MY" sz="1800" u="none" cap="none" strike="noStrike">
                <a:solidFill>
                  <a:schemeClr val="dk1"/>
                </a:solidFill>
                <a:latin typeface="Poppins"/>
                <a:ea typeface="Poppins"/>
                <a:cs typeface="Poppins"/>
                <a:sym typeface="Poppins"/>
              </a:rPr>
              <a:t>. Except where otherwise noted, this work is licensed under the terms of the</a:t>
            </a:r>
            <a:r>
              <a:rPr b="0" i="0" lang="en-MY" sz="1800" u="none" cap="none" strike="noStrike">
                <a:solidFill>
                  <a:schemeClr val="dk2"/>
                </a:solidFill>
                <a:latin typeface="Poppins"/>
                <a:ea typeface="Poppins"/>
                <a:cs typeface="Poppins"/>
                <a:sym typeface="Poppins"/>
                <a:extLst>
                  <a:ext uri="http://customooxmlschemas.google.com/">
                    <go:slidesCustomData xmlns:go="http://customooxmlschemas.google.com/" textRoundtripDataId="0"/>
                  </a:ext>
                </a:extLst>
              </a:rPr>
              <a:t> </a:t>
            </a:r>
            <a:r>
              <a:rPr b="0" i="0" lang="en-MY" sz="1800" u="sng" cap="none" strike="noStrike">
                <a:solidFill>
                  <a:schemeClr val="hlink"/>
                </a:solidFill>
                <a:latin typeface="Poppins"/>
                <a:ea typeface="Poppins"/>
                <a:cs typeface="Poppins"/>
                <a:sym typeface="Poppins"/>
                <a:hlinkClick r:id="rId7"/>
                <a:extLst>
                  <a:ext uri="http://customooxmlschemas.google.com/">
                    <go:slidesCustomData xmlns:go="http://customooxmlschemas.google.com/" textRoundtripDataId="1"/>
                  </a:ext>
                </a:extLst>
              </a:rPr>
              <a:t>Creative Commons Attribution 4.0 International License</a:t>
            </a:r>
            <a:endParaRPr b="0" i="0" sz="1800" u="none" cap="none" strike="noStrike">
              <a:solidFill>
                <a:schemeClr val="dk2"/>
              </a:solidFill>
              <a:latin typeface="Poppins"/>
              <a:ea typeface="Poppins"/>
              <a:cs typeface="Poppins"/>
              <a:sym typeface="Poppins"/>
            </a:endParaRPr>
          </a:p>
          <a:p>
            <a:pPr indent="0" lvl="0" marL="0" marR="0" rtl="0" algn="just">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Poppins"/>
              <a:ea typeface="Poppins"/>
              <a:cs typeface="Poppins"/>
              <a:sym typeface="Poppins"/>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pic>
        <p:nvPicPr>
          <p:cNvPr id="251" name="Google Shape;251;g36dd4c4c94d_0_17"/>
          <p:cNvPicPr preferRelativeResize="0"/>
          <p:nvPr/>
        </p:nvPicPr>
        <p:blipFill rotWithShape="1">
          <a:blip r:embed="rId3">
            <a:alphaModFix/>
          </a:blip>
          <a:srcRect b="0" l="0" r="0" t="0"/>
          <a:stretch/>
        </p:blipFill>
        <p:spPr>
          <a:xfrm>
            <a:off x="0" y="0"/>
            <a:ext cx="3322650" cy="5143500"/>
          </a:xfrm>
          <a:prstGeom prst="rect">
            <a:avLst/>
          </a:prstGeom>
          <a:noFill/>
          <a:ln>
            <a:noFill/>
          </a:ln>
        </p:spPr>
      </p:pic>
      <p:sp>
        <p:nvSpPr>
          <p:cNvPr id="252" name="Google Shape;252;g36dd4c4c94d_0_17"/>
          <p:cNvSpPr txBox="1"/>
          <p:nvPr/>
        </p:nvSpPr>
        <p:spPr>
          <a:xfrm>
            <a:off x="237300" y="968275"/>
            <a:ext cx="3150300" cy="849600"/>
          </a:xfrm>
          <a:prstGeom prst="rect">
            <a:avLst/>
          </a:prstGeom>
          <a:noFill/>
          <a:ln>
            <a:noFill/>
          </a:ln>
        </p:spPr>
        <p:txBody>
          <a:bodyPr anchorCtr="0" anchor="t" bIns="91425" lIns="91425" spcFirstLastPara="1" rIns="91425" wrap="square" tIns="91425">
            <a:spAutoFit/>
          </a:bodyPr>
          <a:lstStyle/>
          <a:p>
            <a:pPr indent="0" lvl="0" marL="0" marR="0" rtl="0" algn="l">
              <a:lnSpc>
                <a:spcPct val="80000"/>
              </a:lnSpc>
              <a:spcBef>
                <a:spcPts val="0"/>
              </a:spcBef>
              <a:spcAft>
                <a:spcPts val="0"/>
              </a:spcAft>
              <a:buClr>
                <a:schemeClr val="dk1"/>
              </a:buClr>
              <a:buSzPts val="1100"/>
              <a:buFont typeface="Arial"/>
              <a:buNone/>
            </a:pPr>
            <a:r>
              <a:rPr b="1" i="0" lang="en-MY" sz="2700" u="none" cap="none" strike="noStrike">
                <a:solidFill>
                  <a:srgbClr val="FFFFFF"/>
                </a:solidFill>
                <a:latin typeface="Poppins"/>
                <a:ea typeface="Poppins"/>
                <a:cs typeface="Poppins"/>
                <a:sym typeface="Poppins"/>
              </a:rPr>
              <a:t>Attribution Statement</a:t>
            </a:r>
            <a:endParaRPr b="1" i="0" sz="2700" u="none" cap="none" strike="noStrike">
              <a:solidFill>
                <a:srgbClr val="FFFFFF"/>
              </a:solidFill>
              <a:latin typeface="Poppins"/>
              <a:ea typeface="Poppins"/>
              <a:cs typeface="Poppins"/>
              <a:sym typeface="Poppins"/>
            </a:endParaRPr>
          </a:p>
        </p:txBody>
      </p:sp>
      <p:pic>
        <p:nvPicPr>
          <p:cNvPr id="253" name="Google Shape;253;g36dd4c4c94d_0_17"/>
          <p:cNvPicPr preferRelativeResize="0"/>
          <p:nvPr/>
        </p:nvPicPr>
        <p:blipFill rotWithShape="1">
          <a:blip r:embed="rId4">
            <a:alphaModFix/>
          </a:blip>
          <a:srcRect b="0" l="0" r="0" t="0"/>
          <a:stretch/>
        </p:blipFill>
        <p:spPr>
          <a:xfrm>
            <a:off x="315468" y="350184"/>
            <a:ext cx="2326988" cy="357206"/>
          </a:xfrm>
          <a:prstGeom prst="rect">
            <a:avLst/>
          </a:prstGeom>
          <a:noFill/>
          <a:ln>
            <a:noFill/>
          </a:ln>
        </p:spPr>
      </p:pic>
      <p:sp>
        <p:nvSpPr>
          <p:cNvPr id="254" name="Google Shape;254;g36dd4c4c94d_0_17"/>
          <p:cNvSpPr txBox="1"/>
          <p:nvPr/>
        </p:nvSpPr>
        <p:spPr>
          <a:xfrm>
            <a:off x="3646950" y="570525"/>
            <a:ext cx="5388300" cy="3509400"/>
          </a:xfrm>
          <a:prstGeom prst="rect">
            <a:avLst/>
          </a:prstGeom>
          <a:noFill/>
          <a:ln>
            <a:noFill/>
          </a:ln>
        </p:spPr>
        <p:txBody>
          <a:bodyPr anchorCtr="0" anchor="t" bIns="91425" lIns="91425" spcFirstLastPara="1" rIns="91425" wrap="square" tIns="91425">
            <a:spAutoFit/>
          </a:bodyPr>
          <a:lstStyle/>
          <a:p>
            <a:pPr indent="0" lvl="0" marL="0" marR="0" rtl="0" algn="just">
              <a:lnSpc>
                <a:spcPct val="100000"/>
              </a:lnSpc>
              <a:spcBef>
                <a:spcPts val="0"/>
              </a:spcBef>
              <a:spcAft>
                <a:spcPts val="0"/>
              </a:spcAft>
              <a:buClr>
                <a:srgbClr val="000000"/>
              </a:buClr>
              <a:buSzPts val="1800"/>
              <a:buFont typeface="Arial"/>
              <a:buNone/>
            </a:pPr>
            <a:r>
              <a:rPr b="0" i="0" lang="en-MY" sz="1800" u="none" cap="none" strike="noStrike">
                <a:solidFill>
                  <a:schemeClr val="dk1"/>
                </a:solidFill>
                <a:latin typeface="Poppins"/>
                <a:ea typeface="Poppins"/>
                <a:cs typeface="Poppins"/>
                <a:sym typeface="Poppins"/>
              </a:rPr>
              <a:t>If you have modified or adapted this OER, explicitly state that your version is an adaptation or derivative, and </a:t>
            </a:r>
            <a:r>
              <a:rPr b="0" i="0" lang="en-MY" sz="1800" u="none" cap="none" strike="noStrike">
                <a:solidFill>
                  <a:schemeClr val="dk1"/>
                </a:solidFill>
                <a:highlight>
                  <a:srgbClr val="FFFF00"/>
                </a:highlight>
                <a:latin typeface="Poppins"/>
                <a:ea typeface="Poppins"/>
                <a:cs typeface="Poppins"/>
                <a:sym typeface="Poppins"/>
              </a:rPr>
              <a:t>optionally describe the nature of your changes.</a:t>
            </a:r>
            <a:endParaRPr b="0" i="0" sz="1800" u="none" cap="none" strike="noStrike">
              <a:solidFill>
                <a:schemeClr val="dk1"/>
              </a:solidFill>
              <a:highlight>
                <a:srgbClr val="FFFF00"/>
              </a:highlight>
              <a:latin typeface="Poppins"/>
              <a:ea typeface="Poppins"/>
              <a:cs typeface="Poppins"/>
              <a:sym typeface="Poppins"/>
            </a:endParaRPr>
          </a:p>
          <a:p>
            <a:pPr indent="0" lvl="0" marL="0" marR="0" rtl="0" algn="just">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a:p>
            <a:pPr indent="0" lvl="0" marL="0" marR="0" rtl="0" algn="just">
              <a:lnSpc>
                <a:spcPct val="100000"/>
              </a:lnSpc>
              <a:spcBef>
                <a:spcPts val="0"/>
              </a:spcBef>
              <a:spcAft>
                <a:spcPts val="0"/>
              </a:spcAft>
              <a:buClr>
                <a:srgbClr val="000000"/>
              </a:buClr>
              <a:buSzPts val="1800"/>
              <a:buFont typeface="Arial"/>
              <a:buNone/>
            </a:pPr>
            <a:r>
              <a:rPr b="0" i="0" lang="en-MY" sz="1800" u="none" cap="none" strike="noStrike">
                <a:solidFill>
                  <a:schemeClr val="dk1"/>
                </a:solidFill>
                <a:latin typeface="Poppins"/>
                <a:ea typeface="Poppins"/>
                <a:cs typeface="Poppins"/>
                <a:sym typeface="Poppins"/>
              </a:rPr>
              <a:t>Example:</a:t>
            </a:r>
            <a:endParaRPr b="0" i="0" sz="1800" u="none" cap="none" strike="noStrike">
              <a:solidFill>
                <a:schemeClr val="dk1"/>
              </a:solidFill>
              <a:latin typeface="Poppins"/>
              <a:ea typeface="Poppins"/>
              <a:cs typeface="Poppins"/>
              <a:sym typeface="Poppins"/>
            </a:endParaRPr>
          </a:p>
          <a:p>
            <a:pPr indent="0" lvl="0" marL="0" marR="0" rtl="0" algn="just">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1800"/>
              <a:buFont typeface="Arial"/>
              <a:buNone/>
            </a:pPr>
            <a:r>
              <a:rPr b="0" i="0" lang="en-MY" sz="1800" u="none" cap="none" strike="noStrike">
                <a:solidFill>
                  <a:schemeClr val="dk1"/>
                </a:solidFill>
                <a:latin typeface="Poppins"/>
                <a:ea typeface="Poppins"/>
                <a:cs typeface="Poppins"/>
                <a:sym typeface="Poppins"/>
              </a:rPr>
              <a:t>This slide is adapted from </a:t>
            </a:r>
            <a:r>
              <a:rPr i="1" lang="en-MY" sz="1800" u="sng">
                <a:solidFill>
                  <a:schemeClr val="hlink"/>
                </a:solidFill>
                <a:latin typeface="Poppins"/>
                <a:ea typeface="Poppins"/>
                <a:cs typeface="Poppins"/>
                <a:sym typeface="Poppins"/>
                <a:hlinkClick r:id="rId5"/>
              </a:rPr>
              <a:t>Non-Parametric Statistical Tests Using SPSS</a:t>
            </a:r>
            <a:r>
              <a:rPr b="0" i="0" lang="en-MY" sz="1800" u="none" cap="none" strike="noStrike">
                <a:solidFill>
                  <a:schemeClr val="accent1"/>
                </a:solidFill>
                <a:latin typeface="Poppins"/>
                <a:ea typeface="Poppins"/>
                <a:cs typeface="Poppins"/>
                <a:sym typeface="Poppins"/>
              </a:rPr>
              <a:t> </a:t>
            </a:r>
            <a:r>
              <a:rPr b="0" i="0" lang="en-MY" sz="1800" u="none" cap="none" strike="noStrike">
                <a:solidFill>
                  <a:schemeClr val="dk1"/>
                </a:solidFill>
                <a:latin typeface="Poppins"/>
                <a:ea typeface="Poppins"/>
                <a:cs typeface="Poppins"/>
                <a:sym typeface="Poppins"/>
              </a:rPr>
              <a:t>by Sandheep Sugathan, licensed under a Creative Commons Attribution 4.0 International License (</a:t>
            </a:r>
            <a:r>
              <a:rPr b="0" i="0" lang="en-MY" sz="1800" u="sng" cap="none" strike="noStrike">
                <a:solidFill>
                  <a:srgbClr val="0097A7"/>
                </a:solidFill>
                <a:latin typeface="Poppins"/>
                <a:ea typeface="Poppins"/>
                <a:cs typeface="Poppins"/>
                <a:sym typeface="Poppins"/>
                <a:hlinkClick r:id="rId6">
                  <a:extLst>
                    <a:ext uri="{A12FA001-AC4F-418D-AE19-62706E023703}">
                      <ahyp:hlinkClr val="tx"/>
                    </a:ext>
                  </a:extLst>
                </a:hlinkClick>
              </a:rPr>
              <a:t>CC BY-NC-SA</a:t>
            </a:r>
            <a:r>
              <a:rPr b="0" i="0" lang="en-MY" sz="1800" u="none" cap="none" strike="noStrike">
                <a:solidFill>
                  <a:schemeClr val="dk1"/>
                </a:solidFill>
                <a:latin typeface="Poppins"/>
                <a:ea typeface="Poppins"/>
                <a:cs typeface="Poppins"/>
                <a:sym typeface="Poppins"/>
              </a:rPr>
              <a:t>). </a:t>
            </a:r>
            <a:r>
              <a:rPr b="0" i="0" lang="en-MY" sz="1800" u="none" cap="none" strike="noStrike">
                <a:solidFill>
                  <a:schemeClr val="dk1"/>
                </a:solidFill>
                <a:highlight>
                  <a:srgbClr val="FFFF00"/>
                </a:highlight>
                <a:latin typeface="Poppins"/>
                <a:ea typeface="Poppins"/>
                <a:cs typeface="Poppins"/>
                <a:sym typeface="Poppins"/>
              </a:rPr>
              <a:t>Changes include …</a:t>
            </a:r>
            <a:endParaRPr b="0" i="0" sz="1800" u="none" cap="none" strike="noStrike">
              <a:solidFill>
                <a:schemeClr val="dk1"/>
              </a:solidFill>
              <a:highlight>
                <a:srgbClr val="FFFF00"/>
              </a:highlight>
              <a:latin typeface="Poppins"/>
              <a:ea typeface="Poppins"/>
              <a:cs typeface="Poppins"/>
              <a:sym typeface="Poppins"/>
            </a:endParaRPr>
          </a:p>
        </p:txBody>
      </p:sp>
      <p:sp>
        <p:nvSpPr>
          <p:cNvPr id="255" name="Google Shape;255;g36dd4c4c94d_0_17"/>
          <p:cNvSpPr txBox="1"/>
          <p:nvPr/>
        </p:nvSpPr>
        <p:spPr>
          <a:xfrm>
            <a:off x="3505200" y="185625"/>
            <a:ext cx="5671800" cy="384900"/>
          </a:xfrm>
          <a:prstGeom prst="rect">
            <a:avLst/>
          </a:prstGeom>
          <a:noFill/>
          <a:ln>
            <a:noFill/>
          </a:ln>
        </p:spPr>
        <p:txBody>
          <a:bodyPr anchorCtr="0" anchor="t" bIns="91425" lIns="91425" spcFirstLastPara="1" rIns="91425" wrap="square" tIns="91425">
            <a:spAutoFit/>
          </a:bodyPr>
          <a:lstStyle/>
          <a:p>
            <a:pPr indent="0" lvl="0" marL="0" marR="0" rtl="0" algn="just">
              <a:lnSpc>
                <a:spcPct val="100000"/>
              </a:lnSpc>
              <a:spcBef>
                <a:spcPts val="1200"/>
              </a:spcBef>
              <a:spcAft>
                <a:spcPts val="0"/>
              </a:spcAft>
              <a:buClr>
                <a:srgbClr val="000000"/>
              </a:buClr>
              <a:buSzPts val="1300"/>
              <a:buFont typeface="Arial"/>
              <a:buNone/>
            </a:pPr>
            <a:r>
              <a:t/>
            </a:r>
            <a:endParaRPr b="0" i="0" sz="1300" u="none" cap="none" strike="noStrike">
              <a:solidFill>
                <a:schemeClr val="dk2"/>
              </a:solidFill>
              <a:latin typeface="Poppins"/>
              <a:ea typeface="Poppins"/>
              <a:cs typeface="Poppins"/>
              <a:sym typeface="Poppins"/>
            </a:endParaRPr>
          </a:p>
        </p:txBody>
      </p:sp>
      <p:pic>
        <p:nvPicPr>
          <p:cNvPr id="256" name="Google Shape;256;g36dd4c4c94d_0_17"/>
          <p:cNvPicPr preferRelativeResize="0"/>
          <p:nvPr/>
        </p:nvPicPr>
        <p:blipFill rotWithShape="1">
          <a:blip r:embed="rId7">
            <a:alphaModFix/>
          </a:blip>
          <a:srcRect b="216129" l="18980" r="-18980" t="-216129"/>
          <a:stretch/>
        </p:blipFill>
        <p:spPr>
          <a:xfrm>
            <a:off x="-297025" y="673503"/>
            <a:ext cx="9143999" cy="1106744"/>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pic>
        <p:nvPicPr>
          <p:cNvPr id="261" name="Google Shape;261;g36dd4c4c94d_0_26"/>
          <p:cNvPicPr preferRelativeResize="0"/>
          <p:nvPr/>
        </p:nvPicPr>
        <p:blipFill rotWithShape="1">
          <a:blip r:embed="rId3">
            <a:alphaModFix/>
          </a:blip>
          <a:srcRect b="0" l="0" r="0" t="0"/>
          <a:stretch/>
        </p:blipFill>
        <p:spPr>
          <a:xfrm>
            <a:off x="0" y="0"/>
            <a:ext cx="3322650" cy="5143500"/>
          </a:xfrm>
          <a:prstGeom prst="rect">
            <a:avLst/>
          </a:prstGeom>
          <a:noFill/>
          <a:ln>
            <a:noFill/>
          </a:ln>
        </p:spPr>
      </p:pic>
      <p:sp>
        <p:nvSpPr>
          <p:cNvPr id="262" name="Google Shape;262;g36dd4c4c94d_0_26"/>
          <p:cNvSpPr txBox="1"/>
          <p:nvPr/>
        </p:nvSpPr>
        <p:spPr>
          <a:xfrm>
            <a:off x="237300" y="968275"/>
            <a:ext cx="3150300" cy="517200"/>
          </a:xfrm>
          <a:prstGeom prst="rect">
            <a:avLst/>
          </a:prstGeom>
          <a:noFill/>
          <a:ln>
            <a:noFill/>
          </a:ln>
        </p:spPr>
        <p:txBody>
          <a:bodyPr anchorCtr="0" anchor="t" bIns="91425" lIns="91425" spcFirstLastPara="1" rIns="91425" wrap="square" tIns="91425">
            <a:spAutoFit/>
          </a:bodyPr>
          <a:lstStyle/>
          <a:p>
            <a:pPr indent="0" lvl="0" marL="0" marR="0" rtl="0" algn="l">
              <a:lnSpc>
                <a:spcPct val="80000"/>
              </a:lnSpc>
              <a:spcBef>
                <a:spcPts val="0"/>
              </a:spcBef>
              <a:spcAft>
                <a:spcPts val="0"/>
              </a:spcAft>
              <a:buClr>
                <a:srgbClr val="000000"/>
              </a:buClr>
              <a:buSzPts val="3200"/>
              <a:buFont typeface="Arial"/>
              <a:buNone/>
            </a:pPr>
            <a:r>
              <a:rPr b="1" i="0" lang="en-MY" sz="2700" u="none" cap="none" strike="noStrike">
                <a:solidFill>
                  <a:srgbClr val="FFFFFF"/>
                </a:solidFill>
                <a:latin typeface="Poppins"/>
                <a:ea typeface="Poppins"/>
                <a:cs typeface="Poppins"/>
                <a:sym typeface="Poppins"/>
              </a:rPr>
              <a:t>Disclaimer</a:t>
            </a:r>
            <a:endParaRPr b="1" i="0" sz="1200" u="none" cap="none" strike="noStrike">
              <a:solidFill>
                <a:srgbClr val="000000"/>
              </a:solidFill>
              <a:latin typeface="Century Gothic"/>
              <a:ea typeface="Century Gothic"/>
              <a:cs typeface="Century Gothic"/>
              <a:sym typeface="Century Gothic"/>
            </a:endParaRPr>
          </a:p>
        </p:txBody>
      </p:sp>
      <p:pic>
        <p:nvPicPr>
          <p:cNvPr id="263" name="Google Shape;263;g36dd4c4c94d_0_26"/>
          <p:cNvPicPr preferRelativeResize="0"/>
          <p:nvPr/>
        </p:nvPicPr>
        <p:blipFill rotWithShape="1">
          <a:blip r:embed="rId4">
            <a:alphaModFix/>
          </a:blip>
          <a:srcRect b="0" l="0" r="0" t="0"/>
          <a:stretch/>
        </p:blipFill>
        <p:spPr>
          <a:xfrm>
            <a:off x="315468" y="350184"/>
            <a:ext cx="2326988" cy="357206"/>
          </a:xfrm>
          <a:prstGeom prst="rect">
            <a:avLst/>
          </a:prstGeom>
          <a:noFill/>
          <a:ln>
            <a:noFill/>
          </a:ln>
        </p:spPr>
      </p:pic>
      <p:sp>
        <p:nvSpPr>
          <p:cNvPr id="264" name="Google Shape;264;g36dd4c4c94d_0_26"/>
          <p:cNvSpPr txBox="1"/>
          <p:nvPr/>
        </p:nvSpPr>
        <p:spPr>
          <a:xfrm>
            <a:off x="3772950" y="1276750"/>
            <a:ext cx="53883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265" name="Google Shape;265;g36dd4c4c94d_0_26"/>
          <p:cNvSpPr txBox="1"/>
          <p:nvPr/>
        </p:nvSpPr>
        <p:spPr>
          <a:xfrm>
            <a:off x="3322650" y="76200"/>
            <a:ext cx="5671800" cy="3140100"/>
          </a:xfrm>
          <a:prstGeom prst="rect">
            <a:avLst/>
          </a:prstGeom>
          <a:noFill/>
          <a:ln>
            <a:noFill/>
          </a:ln>
        </p:spPr>
        <p:txBody>
          <a:bodyPr anchorCtr="0" anchor="t" bIns="91425" lIns="91425" spcFirstLastPara="1" rIns="91425" wrap="square" tIns="91425">
            <a:spAutoFit/>
          </a:bodyPr>
          <a:lstStyle/>
          <a:p>
            <a:pPr indent="0" lvl="0" marL="0" marR="0" rtl="0" algn="just">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Poppins"/>
              <a:ea typeface="Poppins"/>
              <a:cs typeface="Poppins"/>
              <a:sym typeface="Poppins"/>
            </a:endParaRPr>
          </a:p>
          <a:p>
            <a:pPr indent="-317500" lvl="0" marL="457200" marR="0" rtl="0" algn="just">
              <a:lnSpc>
                <a:spcPct val="100000"/>
              </a:lnSpc>
              <a:spcBef>
                <a:spcPts val="0"/>
              </a:spcBef>
              <a:spcAft>
                <a:spcPts val="0"/>
              </a:spcAft>
              <a:buClr>
                <a:schemeClr val="dk1"/>
              </a:buClr>
              <a:buSzPts val="1400"/>
              <a:buFont typeface="Poppins"/>
              <a:buChar char="●"/>
            </a:pPr>
            <a:r>
              <a:rPr b="0" i="0" lang="en-MY" sz="1400" u="none" cap="none" strike="noStrike">
                <a:solidFill>
                  <a:schemeClr val="dk1"/>
                </a:solidFill>
                <a:latin typeface="Poppins"/>
                <a:ea typeface="Poppins"/>
                <a:cs typeface="Poppins"/>
                <a:sym typeface="Poppins"/>
              </a:rPr>
              <a:t>The materials provided in this institutional Open Educational Resource (iOER) are intended solely for educational and training (Learning &amp; Development) purposes. Quest International University assumes no responsibility for any misuse, misinterpretation, or unintended application of the content. The views and opinions expressed within these materials are those of the individual authors and do not necessarily reflect the official stance or policy of Quest International University.</a:t>
            </a:r>
            <a:endParaRPr b="0" i="0" sz="1400" u="none" cap="none" strike="noStrike">
              <a:solidFill>
                <a:schemeClr val="dk1"/>
              </a:solidFill>
              <a:latin typeface="Poppins"/>
              <a:ea typeface="Poppins"/>
              <a:cs typeface="Poppins"/>
              <a:sym typeface="Poppins"/>
            </a:endParaRPr>
          </a:p>
          <a:p>
            <a:pPr indent="-317500" lvl="0" marL="457200" marR="0" rtl="0" algn="just">
              <a:lnSpc>
                <a:spcPct val="100000"/>
              </a:lnSpc>
              <a:spcBef>
                <a:spcPts val="1200"/>
              </a:spcBef>
              <a:spcAft>
                <a:spcPts val="0"/>
              </a:spcAft>
              <a:buClr>
                <a:schemeClr val="dk1"/>
              </a:buClr>
              <a:buSzPts val="1400"/>
              <a:buFont typeface="Poppins"/>
              <a:buChar char="●"/>
            </a:pPr>
            <a:r>
              <a:rPr b="0" i="0" lang="en-MY" sz="1400" u="none" cap="none" strike="noStrike">
                <a:solidFill>
                  <a:schemeClr val="dk1"/>
                </a:solidFill>
                <a:latin typeface="Poppins"/>
                <a:ea typeface="Poppins"/>
                <a:cs typeface="Poppins"/>
                <a:sym typeface="Poppins"/>
              </a:rPr>
              <a:t>No derivative works may use the name, logo, or official branding of Quest International University without prior written approval. </a:t>
            </a:r>
            <a:endParaRPr b="0" i="0" sz="1300" u="none" cap="none" strike="noStrike">
              <a:solidFill>
                <a:schemeClr val="dk2"/>
              </a:solidFill>
              <a:latin typeface="Poppins"/>
              <a:ea typeface="Poppins"/>
              <a:cs typeface="Poppins"/>
              <a:sym typeface="Poppins"/>
            </a:endParaRPr>
          </a:p>
        </p:txBody>
      </p:sp>
      <p:pic>
        <p:nvPicPr>
          <p:cNvPr id="266" name="Google Shape;266;g36dd4c4c94d_0_26"/>
          <p:cNvPicPr preferRelativeResize="0"/>
          <p:nvPr/>
        </p:nvPicPr>
        <p:blipFill rotWithShape="1">
          <a:blip r:embed="rId5">
            <a:alphaModFix/>
          </a:blip>
          <a:srcRect b="216129" l="18980" r="-18980" t="-216129"/>
          <a:stretch/>
        </p:blipFill>
        <p:spPr>
          <a:xfrm>
            <a:off x="-297025" y="673503"/>
            <a:ext cx="9143999" cy="1106744"/>
          </a:xfrm>
          <a:prstGeom prst="rect">
            <a:avLst/>
          </a:prstGeom>
          <a:noFill/>
          <a:ln>
            <a:noFill/>
          </a:ln>
        </p:spPr>
      </p:pic>
      <p:sp>
        <p:nvSpPr>
          <p:cNvPr id="267" name="Google Shape;267;g36dd4c4c94d_0_26"/>
          <p:cNvSpPr txBox="1"/>
          <p:nvPr/>
        </p:nvSpPr>
        <p:spPr>
          <a:xfrm>
            <a:off x="3489575" y="4309675"/>
            <a:ext cx="4877700" cy="357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MY" sz="1400" u="none" cap="none" strike="noStrike">
                <a:solidFill>
                  <a:schemeClr val="dk2"/>
                </a:solidFill>
                <a:latin typeface="Arial"/>
                <a:ea typeface="Arial"/>
                <a:cs typeface="Arial"/>
                <a:sym typeface="Arial"/>
              </a:rPr>
              <a:t>For any enquiries, kindly email Academic Affairs Division (AAD) at </a:t>
            </a:r>
            <a:r>
              <a:rPr b="0" i="0" lang="en-MY" sz="1400" u="sng" cap="none" strike="noStrike">
                <a:solidFill>
                  <a:schemeClr val="hlink"/>
                </a:solidFill>
                <a:latin typeface="Arial"/>
                <a:ea typeface="Arial"/>
                <a:cs typeface="Arial"/>
                <a:sym typeface="Arial"/>
                <a:hlinkClick r:id="rId6"/>
              </a:rPr>
              <a:t>aad@qiu.edu.my</a:t>
            </a:r>
            <a:endParaRPr b="0" i="0" sz="1400" u="none" cap="none" strike="noStrike">
              <a:solidFill>
                <a:schemeClr val="dk2"/>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0" name="Shape 80"/>
        <p:cNvGrpSpPr/>
        <p:nvPr/>
      </p:nvGrpSpPr>
      <p:grpSpPr>
        <a:xfrm>
          <a:off x="0" y="0"/>
          <a:ext cx="0" cy="0"/>
          <a:chOff x="0" y="0"/>
          <a:chExt cx="0" cy="0"/>
        </a:xfrm>
      </p:grpSpPr>
      <p:pic>
        <p:nvPicPr>
          <p:cNvPr id="81" name="Google Shape;81;g3669291de5f_0_11"/>
          <p:cNvPicPr preferRelativeResize="0"/>
          <p:nvPr/>
        </p:nvPicPr>
        <p:blipFill rotWithShape="1">
          <a:blip r:embed="rId4">
            <a:alphaModFix/>
          </a:blip>
          <a:srcRect b="0" l="0" r="0" t="0"/>
          <a:stretch/>
        </p:blipFill>
        <p:spPr>
          <a:xfrm>
            <a:off x="576956" y="350184"/>
            <a:ext cx="2326988" cy="357206"/>
          </a:xfrm>
          <a:prstGeom prst="rect">
            <a:avLst/>
          </a:prstGeom>
          <a:noFill/>
          <a:ln>
            <a:noFill/>
          </a:ln>
        </p:spPr>
      </p:pic>
      <p:sp>
        <p:nvSpPr>
          <p:cNvPr id="82" name="Google Shape;82;g3669291de5f_0_11"/>
          <p:cNvSpPr txBox="1"/>
          <p:nvPr/>
        </p:nvSpPr>
        <p:spPr>
          <a:xfrm>
            <a:off x="4572000" y="0"/>
            <a:ext cx="4211100" cy="933600"/>
          </a:xfrm>
          <a:prstGeom prst="rect">
            <a:avLst/>
          </a:prstGeom>
          <a:noFill/>
          <a:ln>
            <a:noFill/>
          </a:ln>
        </p:spPr>
        <p:txBody>
          <a:bodyPr anchorCtr="0" anchor="ctr" bIns="68575" lIns="68575" spcFirstLastPara="1" rIns="68575" wrap="square" tIns="68575">
            <a:normAutofit/>
          </a:bodyPr>
          <a:lstStyle/>
          <a:p>
            <a:pPr indent="0" lvl="0" marL="0" marR="0" rtl="0" algn="r">
              <a:lnSpc>
                <a:spcPct val="90000"/>
              </a:lnSpc>
              <a:spcBef>
                <a:spcPts val="0"/>
              </a:spcBef>
              <a:spcAft>
                <a:spcPts val="0"/>
              </a:spcAft>
              <a:buClr>
                <a:schemeClr val="dk1"/>
              </a:buClr>
              <a:buSzPts val="1100"/>
              <a:buFont typeface="Arial"/>
              <a:buNone/>
            </a:pPr>
            <a:r>
              <a:t/>
            </a:r>
            <a:endParaRPr b="1" i="0" sz="2300" u="none" cap="none" strike="noStrike">
              <a:solidFill>
                <a:schemeClr val="lt1"/>
              </a:solidFill>
              <a:latin typeface="Poppins"/>
              <a:ea typeface="Poppins"/>
              <a:cs typeface="Poppins"/>
              <a:sym typeface="Poppins"/>
            </a:endParaRPr>
          </a:p>
        </p:txBody>
      </p:sp>
      <p:sp>
        <p:nvSpPr>
          <p:cNvPr id="83" name="Google Shape;83;g3669291de5f_0_11"/>
          <p:cNvSpPr/>
          <p:nvPr/>
        </p:nvSpPr>
        <p:spPr>
          <a:xfrm>
            <a:off x="470250" y="997950"/>
            <a:ext cx="8203500" cy="3577200"/>
          </a:xfrm>
          <a:prstGeom prst="rect">
            <a:avLst/>
          </a:prstGeom>
          <a:noFill/>
          <a:ln>
            <a:noFill/>
          </a:ln>
        </p:spPr>
        <p:txBody>
          <a:bodyPr anchorCtr="0" anchor="t" bIns="34275" lIns="68575" spcFirstLastPara="1" rIns="68575" wrap="square" tIns="34275">
            <a:noAutofit/>
          </a:bodyPr>
          <a:lstStyle/>
          <a:p>
            <a:pPr indent="0" lvl="0" marL="0" rtl="0" algn="l">
              <a:spcBef>
                <a:spcPts val="0"/>
              </a:spcBef>
              <a:spcAft>
                <a:spcPts val="0"/>
              </a:spcAft>
              <a:buClr>
                <a:schemeClr val="dk1"/>
              </a:buClr>
              <a:buSzPts val="1100"/>
              <a:buFont typeface="Arial"/>
              <a:buNone/>
            </a:pPr>
            <a:r>
              <a:rPr lang="en-MY" sz="2000">
                <a:latin typeface="Poppins"/>
                <a:ea typeface="Poppins"/>
                <a:cs typeface="Poppins"/>
                <a:sym typeface="Poppins"/>
              </a:rPr>
              <a:t>If any of the following is true, choose </a:t>
            </a:r>
            <a:r>
              <a:rPr b="1" lang="en-MY" sz="2000">
                <a:latin typeface="Poppins"/>
                <a:ea typeface="Poppins"/>
                <a:cs typeface="Poppins"/>
                <a:sym typeface="Poppins"/>
              </a:rPr>
              <a:t>Parametric Tests</a:t>
            </a:r>
            <a:endParaRPr b="1" sz="2000">
              <a:latin typeface="Poppins"/>
              <a:ea typeface="Poppins"/>
              <a:cs typeface="Poppins"/>
              <a:sym typeface="Poppins"/>
            </a:endParaRPr>
          </a:p>
          <a:p>
            <a:pPr indent="-355600" lvl="0" marL="457200" rtl="0" algn="l">
              <a:spcBef>
                <a:spcPts val="1000"/>
              </a:spcBef>
              <a:spcAft>
                <a:spcPts val="0"/>
              </a:spcAft>
              <a:buSzPts val="2000"/>
              <a:buFont typeface="Poppins"/>
              <a:buChar char="●"/>
            </a:pPr>
            <a:r>
              <a:rPr lang="en-MY" sz="2000">
                <a:latin typeface="Poppins"/>
                <a:ea typeface="Poppins"/>
                <a:cs typeface="Poppins"/>
                <a:sym typeface="Poppins"/>
              </a:rPr>
              <a:t>Data is normally distributed/</a:t>
            </a:r>
            <a:endParaRPr sz="2000">
              <a:latin typeface="Poppins"/>
              <a:ea typeface="Poppins"/>
              <a:cs typeface="Poppins"/>
              <a:sym typeface="Poppins"/>
            </a:endParaRPr>
          </a:p>
          <a:p>
            <a:pPr indent="-355600" lvl="0" marL="457200" rtl="0" algn="l">
              <a:spcBef>
                <a:spcPts val="0"/>
              </a:spcBef>
              <a:spcAft>
                <a:spcPts val="0"/>
              </a:spcAft>
              <a:buSzPts val="2000"/>
              <a:buFont typeface="Poppins"/>
              <a:buChar char="●"/>
            </a:pPr>
            <a:r>
              <a:rPr lang="en-MY" sz="2000">
                <a:latin typeface="Poppins"/>
                <a:ea typeface="Poppins"/>
                <a:cs typeface="Poppins"/>
                <a:sym typeface="Poppins"/>
              </a:rPr>
              <a:t>Variance is equal in different subgroups/</a:t>
            </a:r>
            <a:endParaRPr sz="2000">
              <a:latin typeface="Poppins"/>
              <a:ea typeface="Poppins"/>
              <a:cs typeface="Poppins"/>
              <a:sym typeface="Poppins"/>
            </a:endParaRPr>
          </a:p>
          <a:p>
            <a:pPr indent="-355600" lvl="0" marL="457200" rtl="0" algn="l">
              <a:spcBef>
                <a:spcPts val="0"/>
              </a:spcBef>
              <a:spcAft>
                <a:spcPts val="0"/>
              </a:spcAft>
              <a:buSzPts val="2000"/>
              <a:buFont typeface="Poppins"/>
              <a:buChar char="●"/>
            </a:pPr>
            <a:r>
              <a:rPr lang="en-MY" sz="2000">
                <a:latin typeface="Poppins"/>
                <a:ea typeface="Poppins"/>
                <a:cs typeface="Poppins"/>
                <a:sym typeface="Poppins"/>
              </a:rPr>
              <a:t>Data is collected from representative samples</a:t>
            </a:r>
            <a:endParaRPr sz="2000">
              <a:latin typeface="Poppins"/>
              <a:ea typeface="Poppins"/>
              <a:cs typeface="Poppins"/>
              <a:sym typeface="Poppins"/>
            </a:endParaRPr>
          </a:p>
          <a:p>
            <a:pPr indent="0" lvl="0" marL="0" marR="0" rtl="0" algn="l">
              <a:lnSpc>
                <a:spcPct val="100000"/>
              </a:lnSpc>
              <a:spcBef>
                <a:spcPts val="0"/>
              </a:spcBef>
              <a:spcAft>
                <a:spcPts val="0"/>
              </a:spcAft>
              <a:buClr>
                <a:srgbClr val="000000"/>
              </a:buClr>
              <a:buSzPts val="1500"/>
              <a:buFont typeface="Arial"/>
              <a:buNone/>
            </a:pPr>
            <a:r>
              <a:t/>
            </a:r>
            <a:endParaRPr sz="2000">
              <a:latin typeface="Poppins"/>
              <a:ea typeface="Poppins"/>
              <a:cs typeface="Poppins"/>
              <a:sym typeface="Poppins"/>
            </a:endParaRPr>
          </a:p>
          <a:p>
            <a:pPr indent="0" lvl="0" marL="0" marR="0" rtl="0" algn="l">
              <a:lnSpc>
                <a:spcPct val="100000"/>
              </a:lnSpc>
              <a:spcBef>
                <a:spcPts val="0"/>
              </a:spcBef>
              <a:spcAft>
                <a:spcPts val="0"/>
              </a:spcAft>
              <a:buClr>
                <a:srgbClr val="000000"/>
              </a:buClr>
              <a:buSzPts val="1500"/>
              <a:buFont typeface="Arial"/>
              <a:buNone/>
            </a:pPr>
            <a:r>
              <a:rPr lang="en-MY" sz="2000">
                <a:latin typeface="Poppins"/>
                <a:ea typeface="Poppins"/>
                <a:cs typeface="Poppins"/>
                <a:sym typeface="Poppins"/>
              </a:rPr>
              <a:t>If any of the following is true, choose </a:t>
            </a:r>
            <a:r>
              <a:rPr b="1" lang="en-MY" sz="2000">
                <a:latin typeface="Poppins"/>
                <a:ea typeface="Poppins"/>
                <a:cs typeface="Poppins"/>
                <a:sym typeface="Poppins"/>
              </a:rPr>
              <a:t>Non-Parametric Tests</a:t>
            </a:r>
            <a:endParaRPr b="1" sz="2000">
              <a:latin typeface="Poppins"/>
              <a:ea typeface="Poppins"/>
              <a:cs typeface="Poppins"/>
              <a:sym typeface="Poppins"/>
            </a:endParaRPr>
          </a:p>
          <a:p>
            <a:pPr indent="0" lvl="0" marL="0" marR="0" rtl="0" algn="l">
              <a:lnSpc>
                <a:spcPct val="100000"/>
              </a:lnSpc>
              <a:spcBef>
                <a:spcPts val="0"/>
              </a:spcBef>
              <a:spcAft>
                <a:spcPts val="0"/>
              </a:spcAft>
              <a:buClr>
                <a:srgbClr val="000000"/>
              </a:buClr>
              <a:buSzPts val="1500"/>
              <a:buFont typeface="Arial"/>
              <a:buNone/>
            </a:pPr>
            <a:r>
              <a:t/>
            </a:r>
            <a:endParaRPr b="1" sz="2000">
              <a:latin typeface="Poppins"/>
              <a:ea typeface="Poppins"/>
              <a:cs typeface="Poppins"/>
              <a:sym typeface="Poppins"/>
            </a:endParaRPr>
          </a:p>
          <a:p>
            <a:pPr indent="-355600" lvl="0" marL="457200" rtl="0" algn="l">
              <a:spcBef>
                <a:spcPts val="0"/>
              </a:spcBef>
              <a:spcAft>
                <a:spcPts val="0"/>
              </a:spcAft>
              <a:buSzPts val="2000"/>
              <a:buFont typeface="Poppins"/>
              <a:buChar char="●"/>
            </a:pPr>
            <a:r>
              <a:rPr lang="en-MY" sz="2000">
                <a:latin typeface="Poppins"/>
                <a:ea typeface="Poppins"/>
                <a:cs typeface="Poppins"/>
                <a:sym typeface="Poppins"/>
              </a:rPr>
              <a:t>Data is not normally distributed/</a:t>
            </a:r>
            <a:endParaRPr sz="2000">
              <a:latin typeface="Poppins"/>
              <a:ea typeface="Poppins"/>
              <a:cs typeface="Poppins"/>
              <a:sym typeface="Poppins"/>
            </a:endParaRPr>
          </a:p>
          <a:p>
            <a:pPr indent="-355600" lvl="0" marL="457200" rtl="0" algn="l">
              <a:spcBef>
                <a:spcPts val="0"/>
              </a:spcBef>
              <a:spcAft>
                <a:spcPts val="0"/>
              </a:spcAft>
              <a:buSzPts val="2000"/>
              <a:buFont typeface="Poppins"/>
              <a:buChar char="●"/>
            </a:pPr>
            <a:r>
              <a:rPr lang="en-MY" sz="2000">
                <a:latin typeface="Poppins"/>
                <a:ea typeface="Poppins"/>
                <a:cs typeface="Poppins"/>
                <a:sym typeface="Poppins"/>
              </a:rPr>
              <a:t>Variance is not equal in different subgroups/</a:t>
            </a:r>
            <a:endParaRPr sz="2000">
              <a:latin typeface="Poppins"/>
              <a:ea typeface="Poppins"/>
              <a:cs typeface="Poppins"/>
              <a:sym typeface="Poppins"/>
            </a:endParaRPr>
          </a:p>
          <a:p>
            <a:pPr indent="-355600" lvl="0" marL="457200" rtl="0" algn="l">
              <a:spcBef>
                <a:spcPts val="0"/>
              </a:spcBef>
              <a:spcAft>
                <a:spcPts val="0"/>
              </a:spcAft>
              <a:buSzPts val="2000"/>
              <a:buFont typeface="Poppins"/>
              <a:buChar char="●"/>
            </a:pPr>
            <a:r>
              <a:rPr lang="en-MY" sz="2000">
                <a:latin typeface="Poppins"/>
                <a:ea typeface="Poppins"/>
                <a:cs typeface="Poppins"/>
                <a:sym typeface="Poppins"/>
              </a:rPr>
              <a:t>Data is not collected from representative samples</a:t>
            </a:r>
            <a:endParaRPr sz="2000">
              <a:latin typeface="Poppins"/>
              <a:ea typeface="Poppins"/>
              <a:cs typeface="Poppins"/>
              <a:sym typeface="Poppins"/>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8" name="Shape 88"/>
        <p:cNvGrpSpPr/>
        <p:nvPr/>
      </p:nvGrpSpPr>
      <p:grpSpPr>
        <a:xfrm>
          <a:off x="0" y="0"/>
          <a:ext cx="0" cy="0"/>
          <a:chOff x="0" y="0"/>
          <a:chExt cx="0" cy="0"/>
        </a:xfrm>
      </p:grpSpPr>
      <p:pic>
        <p:nvPicPr>
          <p:cNvPr id="89" name="Google Shape;89;g36dd646cc89_0_9"/>
          <p:cNvPicPr preferRelativeResize="0"/>
          <p:nvPr/>
        </p:nvPicPr>
        <p:blipFill rotWithShape="1">
          <a:blip r:embed="rId4">
            <a:alphaModFix/>
          </a:blip>
          <a:srcRect b="0" l="0" r="0" t="0"/>
          <a:stretch/>
        </p:blipFill>
        <p:spPr>
          <a:xfrm>
            <a:off x="576956" y="350184"/>
            <a:ext cx="2326988" cy="357206"/>
          </a:xfrm>
          <a:prstGeom prst="rect">
            <a:avLst/>
          </a:prstGeom>
          <a:noFill/>
          <a:ln>
            <a:noFill/>
          </a:ln>
        </p:spPr>
      </p:pic>
      <p:sp>
        <p:nvSpPr>
          <p:cNvPr id="90" name="Google Shape;90;g36dd646cc89_0_9"/>
          <p:cNvSpPr txBox="1"/>
          <p:nvPr/>
        </p:nvSpPr>
        <p:spPr>
          <a:xfrm>
            <a:off x="4572000" y="0"/>
            <a:ext cx="4211100" cy="933600"/>
          </a:xfrm>
          <a:prstGeom prst="rect">
            <a:avLst/>
          </a:prstGeom>
          <a:noFill/>
          <a:ln>
            <a:noFill/>
          </a:ln>
        </p:spPr>
        <p:txBody>
          <a:bodyPr anchorCtr="0" anchor="ctr" bIns="68575" lIns="68575" spcFirstLastPara="1" rIns="68575" wrap="square" tIns="68575">
            <a:normAutofit/>
          </a:bodyPr>
          <a:lstStyle/>
          <a:p>
            <a:pPr indent="0" lvl="0" marL="0" marR="0" rtl="0" algn="r">
              <a:lnSpc>
                <a:spcPct val="90000"/>
              </a:lnSpc>
              <a:spcBef>
                <a:spcPts val="0"/>
              </a:spcBef>
              <a:spcAft>
                <a:spcPts val="0"/>
              </a:spcAft>
              <a:buClr>
                <a:schemeClr val="dk1"/>
              </a:buClr>
              <a:buSzPts val="1100"/>
              <a:buFont typeface="Arial"/>
              <a:buNone/>
            </a:pPr>
            <a:r>
              <a:rPr b="1" lang="en-MY" sz="2300">
                <a:solidFill>
                  <a:schemeClr val="lt1"/>
                </a:solidFill>
                <a:latin typeface="Poppins"/>
                <a:ea typeface="Poppins"/>
                <a:cs typeface="Poppins"/>
                <a:sym typeface="Poppins"/>
              </a:rPr>
              <a:t>Non-Parametric Tests</a:t>
            </a:r>
            <a:endParaRPr b="1" i="0" sz="2300" u="none" cap="none" strike="noStrike">
              <a:solidFill>
                <a:schemeClr val="lt1"/>
              </a:solidFill>
              <a:latin typeface="Poppins"/>
              <a:ea typeface="Poppins"/>
              <a:cs typeface="Poppins"/>
              <a:sym typeface="Poppins"/>
            </a:endParaRPr>
          </a:p>
        </p:txBody>
      </p:sp>
      <p:graphicFrame>
        <p:nvGraphicFramePr>
          <p:cNvPr id="91" name="Google Shape;91;g36dd646cc89_0_9"/>
          <p:cNvGraphicFramePr/>
          <p:nvPr/>
        </p:nvGraphicFramePr>
        <p:xfrm>
          <a:off x="576950" y="1116075"/>
          <a:ext cx="3000000" cy="3000000"/>
        </p:xfrm>
        <a:graphic>
          <a:graphicData uri="http://schemas.openxmlformats.org/drawingml/2006/table">
            <a:tbl>
              <a:tblPr>
                <a:noFill/>
                <a:tableStyleId>{9A0C4D0C-AE76-4459-847B-FB3283157C4F}</a:tableStyleId>
              </a:tblPr>
              <a:tblGrid>
                <a:gridCol w="3056675"/>
                <a:gridCol w="4932750"/>
              </a:tblGrid>
              <a:tr h="381000">
                <a:tc>
                  <a:txBody>
                    <a:bodyPr/>
                    <a:lstStyle/>
                    <a:p>
                      <a:pPr indent="0" lvl="0" marL="0" rtl="0" algn="l">
                        <a:spcBef>
                          <a:spcPts val="0"/>
                        </a:spcBef>
                        <a:spcAft>
                          <a:spcPts val="0"/>
                        </a:spcAft>
                        <a:buNone/>
                      </a:pPr>
                      <a:r>
                        <a:rPr b="1" lang="en-MY" sz="1800">
                          <a:latin typeface="Poppins"/>
                          <a:ea typeface="Poppins"/>
                          <a:cs typeface="Poppins"/>
                          <a:sym typeface="Poppins"/>
                        </a:rPr>
                        <a:t>Statistical Test</a:t>
                      </a:r>
                      <a:endParaRPr b="1" sz="1800">
                        <a:latin typeface="Poppins"/>
                        <a:ea typeface="Poppins"/>
                        <a:cs typeface="Poppins"/>
                        <a:sym typeface="Poppins"/>
                      </a:endParaRPr>
                    </a:p>
                  </a:txBody>
                  <a:tcPr marT="91425" marB="91425" marR="91425" marL="91425">
                    <a:solidFill>
                      <a:srgbClr val="C9DAF8"/>
                    </a:solidFill>
                  </a:tcPr>
                </a:tc>
                <a:tc>
                  <a:txBody>
                    <a:bodyPr/>
                    <a:lstStyle/>
                    <a:p>
                      <a:pPr indent="0" lvl="0" marL="0" rtl="0" algn="l">
                        <a:spcBef>
                          <a:spcPts val="0"/>
                        </a:spcBef>
                        <a:spcAft>
                          <a:spcPts val="0"/>
                        </a:spcAft>
                        <a:buNone/>
                      </a:pPr>
                      <a:r>
                        <a:rPr b="1" lang="en-MY" sz="1800">
                          <a:latin typeface="Poppins"/>
                          <a:ea typeface="Poppins"/>
                          <a:cs typeface="Poppins"/>
                          <a:sym typeface="Poppins"/>
                        </a:rPr>
                        <a:t>Purpose</a:t>
                      </a:r>
                      <a:endParaRPr b="1">
                        <a:latin typeface="Poppins"/>
                        <a:ea typeface="Poppins"/>
                        <a:cs typeface="Poppins"/>
                        <a:sym typeface="Poppins"/>
                      </a:endParaRPr>
                    </a:p>
                  </a:txBody>
                  <a:tcPr marT="91425" marB="91425" marR="91425" marL="91425">
                    <a:solidFill>
                      <a:srgbClr val="C9DAF8"/>
                    </a:solidFill>
                  </a:tcPr>
                </a:tc>
              </a:tr>
              <a:tr h="381000">
                <a:tc>
                  <a:txBody>
                    <a:bodyPr/>
                    <a:lstStyle/>
                    <a:p>
                      <a:pPr indent="0" lvl="0" marL="0" rtl="0" algn="l">
                        <a:spcBef>
                          <a:spcPts val="0"/>
                        </a:spcBef>
                        <a:spcAft>
                          <a:spcPts val="0"/>
                        </a:spcAft>
                        <a:buNone/>
                      </a:pPr>
                      <a:r>
                        <a:rPr lang="en-MY" sz="1600">
                          <a:latin typeface="Poppins"/>
                          <a:ea typeface="Poppins"/>
                          <a:cs typeface="Poppins"/>
                          <a:sym typeface="Poppins"/>
                        </a:rPr>
                        <a:t>Pearson’s Chi square test</a:t>
                      </a:r>
                      <a:endParaRPr sz="1600">
                        <a:latin typeface="Poppins"/>
                        <a:ea typeface="Poppins"/>
                        <a:cs typeface="Poppins"/>
                        <a:sym typeface="Poppins"/>
                      </a:endParaRPr>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lang="en-MY" sz="1600">
                          <a:latin typeface="Poppins"/>
                          <a:ea typeface="Poppins"/>
                          <a:cs typeface="Poppins"/>
                          <a:sym typeface="Poppins"/>
                        </a:rPr>
                        <a:t>Association between 2 categorical variables</a:t>
                      </a:r>
                      <a:endParaRPr sz="1600">
                        <a:latin typeface="Poppins"/>
                        <a:ea typeface="Poppins"/>
                        <a:cs typeface="Poppins"/>
                        <a:sym typeface="Poppins"/>
                      </a:endParaRPr>
                    </a:p>
                    <a:p>
                      <a:pPr indent="0" lvl="0" marL="0" rtl="0" algn="l">
                        <a:spcBef>
                          <a:spcPts val="0"/>
                        </a:spcBef>
                        <a:spcAft>
                          <a:spcPts val="0"/>
                        </a:spcAft>
                        <a:buNone/>
                      </a:pPr>
                      <a:r>
                        <a:rPr lang="en-MY" sz="1600">
                          <a:latin typeface="Poppins"/>
                          <a:ea typeface="Poppins"/>
                          <a:cs typeface="Poppins"/>
                          <a:sym typeface="Poppins"/>
                        </a:rPr>
                        <a:t>- Compare proportions in different categories/ groups</a:t>
                      </a:r>
                      <a:endParaRPr sz="1600">
                        <a:latin typeface="Poppins"/>
                        <a:ea typeface="Poppins"/>
                        <a:cs typeface="Poppins"/>
                        <a:sym typeface="Poppins"/>
                      </a:endParaRPr>
                    </a:p>
                  </a:txBody>
                  <a:tcPr marT="91425" marB="91425" marR="91425" marL="91425"/>
                </a:tc>
              </a:tr>
              <a:tr h="381000">
                <a:tc>
                  <a:txBody>
                    <a:bodyPr/>
                    <a:lstStyle/>
                    <a:p>
                      <a:pPr indent="0" lvl="0" marL="0" rtl="0" algn="l">
                        <a:spcBef>
                          <a:spcPts val="0"/>
                        </a:spcBef>
                        <a:spcAft>
                          <a:spcPts val="0"/>
                        </a:spcAft>
                        <a:buNone/>
                      </a:pPr>
                      <a:r>
                        <a:rPr lang="en-MY" sz="1600">
                          <a:latin typeface="Poppins"/>
                          <a:ea typeface="Poppins"/>
                          <a:cs typeface="Poppins"/>
                          <a:sym typeface="Poppins"/>
                        </a:rPr>
                        <a:t>Wilcoxon’s signed rank test</a:t>
                      </a:r>
                      <a:endParaRPr sz="1600">
                        <a:latin typeface="Poppins"/>
                        <a:ea typeface="Poppins"/>
                        <a:cs typeface="Poppins"/>
                        <a:sym typeface="Poppins"/>
                      </a:endParaRPr>
                    </a:p>
                  </a:txBody>
                  <a:tcPr marT="91425" marB="91425" marR="91425" marL="91425"/>
                </a:tc>
                <a:tc>
                  <a:txBody>
                    <a:bodyPr/>
                    <a:lstStyle/>
                    <a:p>
                      <a:pPr indent="0" lvl="0" marL="0" rtl="0" algn="l">
                        <a:spcBef>
                          <a:spcPts val="0"/>
                        </a:spcBef>
                        <a:spcAft>
                          <a:spcPts val="0"/>
                        </a:spcAft>
                        <a:buNone/>
                      </a:pPr>
                      <a:r>
                        <a:rPr lang="en-MY" sz="1600">
                          <a:latin typeface="Poppins"/>
                          <a:ea typeface="Poppins"/>
                          <a:cs typeface="Poppins"/>
                          <a:sym typeface="Poppins"/>
                        </a:rPr>
                        <a:t>Comparison between 2 related samples/ paired samples</a:t>
                      </a:r>
                      <a:endParaRPr sz="1600">
                        <a:latin typeface="Poppins"/>
                        <a:ea typeface="Poppins"/>
                        <a:cs typeface="Poppins"/>
                        <a:sym typeface="Poppins"/>
                      </a:endParaRPr>
                    </a:p>
                  </a:txBody>
                  <a:tcPr marT="91425" marB="91425" marR="91425" marL="91425"/>
                </a:tc>
              </a:tr>
              <a:tr h="381000">
                <a:tc>
                  <a:txBody>
                    <a:bodyPr/>
                    <a:lstStyle/>
                    <a:p>
                      <a:pPr indent="0" lvl="0" marL="0" rtl="0" algn="l">
                        <a:spcBef>
                          <a:spcPts val="0"/>
                        </a:spcBef>
                        <a:spcAft>
                          <a:spcPts val="0"/>
                        </a:spcAft>
                        <a:buNone/>
                      </a:pPr>
                      <a:r>
                        <a:rPr lang="en-MY" sz="1600">
                          <a:latin typeface="Poppins"/>
                          <a:ea typeface="Poppins"/>
                          <a:cs typeface="Poppins"/>
                          <a:sym typeface="Poppins"/>
                        </a:rPr>
                        <a:t>Mann Whitney U test</a:t>
                      </a:r>
                      <a:endParaRPr sz="1600">
                        <a:latin typeface="Poppins"/>
                        <a:ea typeface="Poppins"/>
                        <a:cs typeface="Poppins"/>
                        <a:sym typeface="Poppins"/>
                      </a:endParaRPr>
                    </a:p>
                  </a:txBody>
                  <a:tcPr marT="91425" marB="91425" marR="91425" marL="91425"/>
                </a:tc>
                <a:tc>
                  <a:txBody>
                    <a:bodyPr/>
                    <a:lstStyle/>
                    <a:p>
                      <a:pPr indent="0" lvl="0" marL="0" rtl="0" algn="l">
                        <a:spcBef>
                          <a:spcPts val="0"/>
                        </a:spcBef>
                        <a:spcAft>
                          <a:spcPts val="0"/>
                        </a:spcAft>
                        <a:buNone/>
                      </a:pPr>
                      <a:r>
                        <a:rPr lang="en-MY" sz="1600">
                          <a:latin typeface="Poppins"/>
                          <a:ea typeface="Poppins"/>
                          <a:cs typeface="Poppins"/>
                          <a:sym typeface="Poppins"/>
                        </a:rPr>
                        <a:t>Comparison between 2 unrelated samples/ independent samples</a:t>
                      </a:r>
                      <a:endParaRPr sz="1600">
                        <a:latin typeface="Poppins"/>
                        <a:ea typeface="Poppins"/>
                        <a:cs typeface="Poppins"/>
                        <a:sym typeface="Poppins"/>
                      </a:endParaRPr>
                    </a:p>
                  </a:txBody>
                  <a:tcPr marT="91425" marB="91425" marR="91425" marL="91425"/>
                </a:tc>
              </a:tr>
              <a:tr h="381000">
                <a:tc>
                  <a:txBody>
                    <a:bodyPr/>
                    <a:lstStyle/>
                    <a:p>
                      <a:pPr indent="0" lvl="0" marL="0" rtl="0" algn="l">
                        <a:spcBef>
                          <a:spcPts val="0"/>
                        </a:spcBef>
                        <a:spcAft>
                          <a:spcPts val="0"/>
                        </a:spcAft>
                        <a:buNone/>
                      </a:pPr>
                      <a:r>
                        <a:rPr lang="en-MY" sz="1600">
                          <a:latin typeface="Poppins"/>
                          <a:ea typeface="Poppins"/>
                          <a:cs typeface="Poppins"/>
                          <a:sym typeface="Poppins"/>
                        </a:rPr>
                        <a:t>Kruskal Wallis test</a:t>
                      </a:r>
                      <a:endParaRPr sz="1600">
                        <a:latin typeface="Poppins"/>
                        <a:ea typeface="Poppins"/>
                        <a:cs typeface="Poppins"/>
                        <a:sym typeface="Poppins"/>
                      </a:endParaRPr>
                    </a:p>
                  </a:txBody>
                  <a:tcPr marT="91425" marB="91425" marR="91425" marL="91425"/>
                </a:tc>
                <a:tc>
                  <a:txBody>
                    <a:bodyPr/>
                    <a:lstStyle/>
                    <a:p>
                      <a:pPr indent="0" lvl="0" marL="0" rtl="0" algn="l">
                        <a:spcBef>
                          <a:spcPts val="0"/>
                        </a:spcBef>
                        <a:spcAft>
                          <a:spcPts val="0"/>
                        </a:spcAft>
                        <a:buNone/>
                      </a:pPr>
                      <a:r>
                        <a:rPr lang="en-MY" sz="1600">
                          <a:latin typeface="Poppins"/>
                          <a:ea typeface="Poppins"/>
                          <a:cs typeface="Poppins"/>
                          <a:sym typeface="Poppins"/>
                        </a:rPr>
                        <a:t>Comparison between &gt; 2 unrelated samples/ independent samples</a:t>
                      </a:r>
                      <a:endParaRPr sz="1600">
                        <a:latin typeface="Poppins"/>
                        <a:ea typeface="Poppins"/>
                        <a:cs typeface="Poppins"/>
                        <a:sym typeface="Poppins"/>
                      </a:endParaRPr>
                    </a:p>
                  </a:txBody>
                  <a:tcPr marT="91425" marB="91425" marR="91425" marL="91425"/>
                </a:tc>
              </a:tr>
              <a:tr h="381000">
                <a:tc>
                  <a:txBody>
                    <a:bodyPr/>
                    <a:lstStyle/>
                    <a:p>
                      <a:pPr indent="0" lvl="0" marL="0" rtl="0" algn="l">
                        <a:spcBef>
                          <a:spcPts val="0"/>
                        </a:spcBef>
                        <a:spcAft>
                          <a:spcPts val="0"/>
                        </a:spcAft>
                        <a:buNone/>
                      </a:pPr>
                      <a:r>
                        <a:rPr lang="en-MY" sz="1600">
                          <a:latin typeface="Poppins"/>
                          <a:ea typeface="Poppins"/>
                          <a:cs typeface="Poppins"/>
                          <a:sym typeface="Poppins"/>
                        </a:rPr>
                        <a:t>Spearman’s correlation test</a:t>
                      </a:r>
                      <a:endParaRPr sz="1600">
                        <a:latin typeface="Poppins"/>
                        <a:ea typeface="Poppins"/>
                        <a:cs typeface="Poppins"/>
                        <a:sym typeface="Poppins"/>
                      </a:endParaRPr>
                    </a:p>
                  </a:txBody>
                  <a:tcPr marT="91425" marB="91425" marR="91425" marL="91425"/>
                </a:tc>
                <a:tc>
                  <a:txBody>
                    <a:bodyPr/>
                    <a:lstStyle/>
                    <a:p>
                      <a:pPr indent="0" lvl="0" marL="0" rtl="0" algn="l">
                        <a:spcBef>
                          <a:spcPts val="0"/>
                        </a:spcBef>
                        <a:spcAft>
                          <a:spcPts val="0"/>
                        </a:spcAft>
                        <a:buNone/>
                      </a:pPr>
                      <a:r>
                        <a:rPr lang="en-MY" sz="1600">
                          <a:latin typeface="Poppins"/>
                          <a:ea typeface="Poppins"/>
                          <a:cs typeface="Poppins"/>
                          <a:sym typeface="Poppins"/>
                        </a:rPr>
                        <a:t>Linear relation between 2 continuous variables</a:t>
                      </a:r>
                      <a:endParaRPr sz="1600">
                        <a:latin typeface="Poppins"/>
                        <a:ea typeface="Poppins"/>
                        <a:cs typeface="Poppins"/>
                        <a:sym typeface="Poppins"/>
                      </a:endParaRPr>
                    </a:p>
                  </a:txBody>
                  <a:tcPr marT="91425" marB="91425" marR="91425" marL="91425"/>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6" name="Shape 96"/>
        <p:cNvGrpSpPr/>
        <p:nvPr/>
      </p:nvGrpSpPr>
      <p:grpSpPr>
        <a:xfrm>
          <a:off x="0" y="0"/>
          <a:ext cx="0" cy="0"/>
          <a:chOff x="0" y="0"/>
          <a:chExt cx="0" cy="0"/>
        </a:xfrm>
      </p:grpSpPr>
      <p:pic>
        <p:nvPicPr>
          <p:cNvPr id="97" name="Google Shape;97;g36f02e099c3_0_9"/>
          <p:cNvPicPr preferRelativeResize="0"/>
          <p:nvPr/>
        </p:nvPicPr>
        <p:blipFill rotWithShape="1">
          <a:blip r:embed="rId4">
            <a:alphaModFix/>
          </a:blip>
          <a:srcRect b="0" l="0" r="0" t="0"/>
          <a:stretch/>
        </p:blipFill>
        <p:spPr>
          <a:xfrm>
            <a:off x="576956" y="350184"/>
            <a:ext cx="2326988" cy="357206"/>
          </a:xfrm>
          <a:prstGeom prst="rect">
            <a:avLst/>
          </a:prstGeom>
          <a:noFill/>
          <a:ln>
            <a:noFill/>
          </a:ln>
        </p:spPr>
      </p:pic>
      <p:sp>
        <p:nvSpPr>
          <p:cNvPr id="98" name="Google Shape;98;g36f02e099c3_0_9"/>
          <p:cNvSpPr txBox="1"/>
          <p:nvPr/>
        </p:nvSpPr>
        <p:spPr>
          <a:xfrm>
            <a:off x="4572000" y="0"/>
            <a:ext cx="4211100" cy="933600"/>
          </a:xfrm>
          <a:prstGeom prst="rect">
            <a:avLst/>
          </a:prstGeom>
          <a:noFill/>
          <a:ln>
            <a:noFill/>
          </a:ln>
        </p:spPr>
        <p:txBody>
          <a:bodyPr anchorCtr="0" anchor="ctr" bIns="68575" lIns="68575" spcFirstLastPara="1" rIns="68575" wrap="square" tIns="68575">
            <a:normAutofit/>
          </a:bodyPr>
          <a:lstStyle/>
          <a:p>
            <a:pPr indent="0" lvl="0" marL="0" marR="0" rtl="0" algn="r">
              <a:lnSpc>
                <a:spcPct val="90000"/>
              </a:lnSpc>
              <a:spcBef>
                <a:spcPts val="0"/>
              </a:spcBef>
              <a:spcAft>
                <a:spcPts val="0"/>
              </a:spcAft>
              <a:buClr>
                <a:schemeClr val="dk1"/>
              </a:buClr>
              <a:buSzPts val="1100"/>
              <a:buFont typeface="Arial"/>
              <a:buNone/>
            </a:pPr>
            <a:r>
              <a:rPr b="1" lang="en-MY" sz="2300">
                <a:solidFill>
                  <a:schemeClr val="lt1"/>
                </a:solidFill>
                <a:latin typeface="Poppins"/>
                <a:ea typeface="Poppins"/>
                <a:cs typeface="Poppins"/>
                <a:sym typeface="Poppins"/>
              </a:rPr>
              <a:t>Association between 2 Categorical Variables </a:t>
            </a:r>
            <a:endParaRPr b="1" i="0" sz="2300" u="none" cap="none" strike="noStrike">
              <a:solidFill>
                <a:schemeClr val="lt1"/>
              </a:solidFill>
              <a:latin typeface="Poppins"/>
              <a:ea typeface="Poppins"/>
              <a:cs typeface="Poppins"/>
              <a:sym typeface="Poppins"/>
            </a:endParaRPr>
          </a:p>
        </p:txBody>
      </p:sp>
      <p:sp>
        <p:nvSpPr>
          <p:cNvPr id="99" name="Google Shape;99;g36f02e099c3_0_9"/>
          <p:cNvSpPr/>
          <p:nvPr/>
        </p:nvSpPr>
        <p:spPr>
          <a:xfrm>
            <a:off x="470250" y="997950"/>
            <a:ext cx="8203500" cy="3577200"/>
          </a:xfrm>
          <a:prstGeom prst="rect">
            <a:avLst/>
          </a:prstGeom>
          <a:noFill/>
          <a:ln>
            <a:noFill/>
          </a:ln>
        </p:spPr>
        <p:txBody>
          <a:bodyPr anchorCtr="0" anchor="t" bIns="34275" lIns="68575" spcFirstLastPara="1" rIns="68575" wrap="square" tIns="34275">
            <a:noAutofit/>
          </a:bodyPr>
          <a:lstStyle/>
          <a:p>
            <a:pPr indent="0" lvl="0" marL="0" rtl="0" algn="l">
              <a:spcBef>
                <a:spcPts val="0"/>
              </a:spcBef>
              <a:spcAft>
                <a:spcPts val="0"/>
              </a:spcAft>
              <a:buNone/>
            </a:pPr>
            <a:r>
              <a:rPr lang="en-MY" sz="2000">
                <a:latin typeface="Poppins"/>
                <a:ea typeface="Poppins"/>
                <a:cs typeface="Poppins"/>
                <a:sym typeface="Poppins"/>
              </a:rPr>
              <a:t>To determine whether there is a significant association between two categorical variables (e.g. gender and type of diabetes), use </a:t>
            </a:r>
            <a:r>
              <a:rPr b="1" lang="en-MY" sz="2000">
                <a:latin typeface="Poppins"/>
                <a:ea typeface="Poppins"/>
                <a:cs typeface="Poppins"/>
                <a:sym typeface="Poppins"/>
              </a:rPr>
              <a:t>Pearson’s Chi-Square Test</a:t>
            </a:r>
            <a:r>
              <a:rPr lang="en-MY" sz="2000">
                <a:latin typeface="Poppins"/>
                <a:ea typeface="Poppins"/>
                <a:cs typeface="Poppins"/>
                <a:sym typeface="Poppins"/>
              </a:rPr>
              <a:t> in SPSS.</a:t>
            </a:r>
            <a:endParaRPr sz="2000">
              <a:latin typeface="Poppins"/>
              <a:ea typeface="Poppins"/>
              <a:cs typeface="Poppins"/>
              <a:sym typeface="Poppins"/>
            </a:endParaRPr>
          </a:p>
          <a:p>
            <a:pPr indent="0" lvl="0" marL="0" rtl="0" algn="l">
              <a:spcBef>
                <a:spcPts val="0"/>
              </a:spcBef>
              <a:spcAft>
                <a:spcPts val="0"/>
              </a:spcAft>
              <a:buNone/>
            </a:pPr>
            <a:r>
              <a:t/>
            </a:r>
            <a:endParaRPr sz="2000">
              <a:latin typeface="Poppins"/>
              <a:ea typeface="Poppins"/>
              <a:cs typeface="Poppins"/>
              <a:sym typeface="Poppins"/>
            </a:endParaRPr>
          </a:p>
          <a:p>
            <a:pPr indent="0" lvl="0" marL="0" rtl="0" algn="l">
              <a:spcBef>
                <a:spcPts val="0"/>
              </a:spcBef>
              <a:spcAft>
                <a:spcPts val="0"/>
              </a:spcAft>
              <a:buNone/>
            </a:pPr>
            <a:r>
              <a:rPr lang="en-MY" sz="2000" u="sng">
                <a:latin typeface="Poppins"/>
                <a:ea typeface="Poppins"/>
                <a:cs typeface="Poppins"/>
                <a:sym typeface="Poppins"/>
              </a:rPr>
              <a:t>Objective</a:t>
            </a:r>
            <a:endParaRPr sz="2000" u="sng">
              <a:latin typeface="Poppins"/>
              <a:ea typeface="Poppins"/>
              <a:cs typeface="Poppins"/>
              <a:sym typeface="Poppins"/>
            </a:endParaRPr>
          </a:p>
          <a:p>
            <a:pPr indent="0" lvl="0" marL="0" rtl="0" algn="l">
              <a:spcBef>
                <a:spcPts val="0"/>
              </a:spcBef>
              <a:spcAft>
                <a:spcPts val="0"/>
              </a:spcAft>
              <a:buNone/>
            </a:pPr>
            <a:r>
              <a:rPr lang="en-MY" sz="2000">
                <a:latin typeface="Poppins"/>
                <a:ea typeface="Poppins"/>
                <a:cs typeface="Poppins"/>
                <a:sym typeface="Poppins"/>
              </a:rPr>
              <a:t>To test whether the distribution of one variable (e.g. type of diabetes) differs significantly across categories of another variable (e.g. gender).</a:t>
            </a:r>
            <a:endParaRPr sz="2000">
              <a:latin typeface="Poppins"/>
              <a:ea typeface="Poppins"/>
              <a:cs typeface="Poppins"/>
              <a:sym typeface="Poppins"/>
            </a:endParaRPr>
          </a:p>
          <a:p>
            <a:pPr indent="0" lvl="0" marL="0" rtl="0" algn="l">
              <a:spcBef>
                <a:spcPts val="0"/>
              </a:spcBef>
              <a:spcAft>
                <a:spcPts val="0"/>
              </a:spcAft>
              <a:buNone/>
            </a:pPr>
            <a:r>
              <a:t/>
            </a:r>
            <a:endParaRPr sz="2000">
              <a:latin typeface="Poppins"/>
              <a:ea typeface="Poppins"/>
              <a:cs typeface="Poppins"/>
              <a:sym typeface="Poppins"/>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4" name="Shape 104"/>
        <p:cNvGrpSpPr/>
        <p:nvPr/>
      </p:nvGrpSpPr>
      <p:grpSpPr>
        <a:xfrm>
          <a:off x="0" y="0"/>
          <a:ext cx="0" cy="0"/>
          <a:chOff x="0" y="0"/>
          <a:chExt cx="0" cy="0"/>
        </a:xfrm>
      </p:grpSpPr>
      <p:pic>
        <p:nvPicPr>
          <p:cNvPr id="105" name="Google Shape;105;g36f02e099c3_0_18"/>
          <p:cNvPicPr preferRelativeResize="0"/>
          <p:nvPr/>
        </p:nvPicPr>
        <p:blipFill rotWithShape="1">
          <a:blip r:embed="rId4">
            <a:alphaModFix/>
          </a:blip>
          <a:srcRect b="0" l="0" r="0" t="0"/>
          <a:stretch/>
        </p:blipFill>
        <p:spPr>
          <a:xfrm>
            <a:off x="576956" y="350184"/>
            <a:ext cx="2326988" cy="357206"/>
          </a:xfrm>
          <a:prstGeom prst="rect">
            <a:avLst/>
          </a:prstGeom>
          <a:noFill/>
          <a:ln>
            <a:noFill/>
          </a:ln>
        </p:spPr>
      </p:pic>
      <p:sp>
        <p:nvSpPr>
          <p:cNvPr id="106" name="Google Shape;106;g36f02e099c3_0_18"/>
          <p:cNvSpPr txBox="1"/>
          <p:nvPr/>
        </p:nvSpPr>
        <p:spPr>
          <a:xfrm>
            <a:off x="4572000" y="0"/>
            <a:ext cx="4211100" cy="933600"/>
          </a:xfrm>
          <a:prstGeom prst="rect">
            <a:avLst/>
          </a:prstGeom>
          <a:noFill/>
          <a:ln>
            <a:noFill/>
          </a:ln>
        </p:spPr>
        <p:txBody>
          <a:bodyPr anchorCtr="0" anchor="ctr" bIns="68575" lIns="68575" spcFirstLastPara="1" rIns="68575" wrap="square" tIns="68575">
            <a:normAutofit/>
          </a:bodyPr>
          <a:lstStyle/>
          <a:p>
            <a:pPr indent="0" lvl="0" marL="0" marR="0" rtl="0" algn="r">
              <a:lnSpc>
                <a:spcPct val="90000"/>
              </a:lnSpc>
              <a:spcBef>
                <a:spcPts val="0"/>
              </a:spcBef>
              <a:spcAft>
                <a:spcPts val="0"/>
              </a:spcAft>
              <a:buClr>
                <a:schemeClr val="dk1"/>
              </a:buClr>
              <a:buSzPts val="1100"/>
              <a:buFont typeface="Arial"/>
              <a:buNone/>
            </a:pPr>
            <a:r>
              <a:rPr b="1" lang="en-MY" sz="2300">
                <a:solidFill>
                  <a:schemeClr val="lt1"/>
                </a:solidFill>
                <a:latin typeface="Poppins"/>
                <a:ea typeface="Poppins"/>
                <a:cs typeface="Poppins"/>
                <a:sym typeface="Poppins"/>
              </a:rPr>
              <a:t>Steps to Perform Pearson’s Chi-Square Test in SPSS</a:t>
            </a:r>
            <a:endParaRPr b="1" i="0" sz="2300" u="none" cap="none" strike="noStrike">
              <a:solidFill>
                <a:schemeClr val="lt1"/>
              </a:solidFill>
              <a:latin typeface="Poppins"/>
              <a:ea typeface="Poppins"/>
              <a:cs typeface="Poppins"/>
              <a:sym typeface="Poppins"/>
            </a:endParaRPr>
          </a:p>
        </p:txBody>
      </p:sp>
      <p:sp>
        <p:nvSpPr>
          <p:cNvPr id="107" name="Google Shape;107;g36f02e099c3_0_18"/>
          <p:cNvSpPr/>
          <p:nvPr/>
        </p:nvSpPr>
        <p:spPr>
          <a:xfrm>
            <a:off x="470250" y="997950"/>
            <a:ext cx="8203500" cy="3577200"/>
          </a:xfrm>
          <a:prstGeom prst="rect">
            <a:avLst/>
          </a:prstGeom>
          <a:noFill/>
          <a:ln>
            <a:noFill/>
          </a:ln>
        </p:spPr>
        <p:txBody>
          <a:bodyPr anchorCtr="0" anchor="t" bIns="34275" lIns="68575" spcFirstLastPara="1" rIns="68575" wrap="square" tIns="34275">
            <a:noAutofit/>
          </a:bodyPr>
          <a:lstStyle/>
          <a:p>
            <a:pPr indent="0" lvl="0" marL="0" rtl="0" algn="l">
              <a:spcBef>
                <a:spcPts val="0"/>
              </a:spcBef>
              <a:spcAft>
                <a:spcPts val="0"/>
              </a:spcAft>
              <a:buNone/>
            </a:pPr>
            <a:r>
              <a:rPr b="1" lang="en-MY" sz="2000">
                <a:latin typeface="Poppins"/>
                <a:ea typeface="Poppins"/>
                <a:cs typeface="Poppins"/>
                <a:sym typeface="Poppins"/>
              </a:rPr>
              <a:t>To test the association between two categorical variables</a:t>
            </a:r>
            <a:endParaRPr b="1" sz="2000">
              <a:latin typeface="Poppins"/>
              <a:ea typeface="Poppins"/>
              <a:cs typeface="Poppins"/>
              <a:sym typeface="Poppins"/>
            </a:endParaRPr>
          </a:p>
          <a:p>
            <a:pPr indent="0" lvl="0" marL="0" rtl="0" algn="l">
              <a:spcBef>
                <a:spcPts val="0"/>
              </a:spcBef>
              <a:spcAft>
                <a:spcPts val="0"/>
              </a:spcAft>
              <a:buNone/>
            </a:pPr>
            <a:r>
              <a:rPr lang="en-MY" sz="2000">
                <a:latin typeface="Poppins"/>
                <a:ea typeface="Poppins"/>
                <a:cs typeface="Poppins"/>
                <a:sym typeface="Poppins"/>
              </a:rPr>
              <a:t>(e.g. Gender vs Type of Diabetes)</a:t>
            </a:r>
            <a:endParaRPr sz="2000">
              <a:latin typeface="Poppins"/>
              <a:ea typeface="Poppins"/>
              <a:cs typeface="Poppins"/>
              <a:sym typeface="Poppins"/>
            </a:endParaRPr>
          </a:p>
          <a:p>
            <a:pPr indent="0" lvl="0" marL="0" rtl="0" algn="l">
              <a:spcBef>
                <a:spcPts val="0"/>
              </a:spcBef>
              <a:spcAft>
                <a:spcPts val="0"/>
              </a:spcAft>
              <a:buNone/>
            </a:pPr>
            <a:r>
              <a:t/>
            </a:r>
            <a:endParaRPr b="1" sz="2000">
              <a:latin typeface="Poppins"/>
              <a:ea typeface="Poppins"/>
              <a:cs typeface="Poppins"/>
              <a:sym typeface="Poppins"/>
            </a:endParaRPr>
          </a:p>
          <a:p>
            <a:pPr indent="0" lvl="0" marL="0" rtl="0" algn="l">
              <a:spcBef>
                <a:spcPts val="0"/>
              </a:spcBef>
              <a:spcAft>
                <a:spcPts val="0"/>
              </a:spcAft>
              <a:buNone/>
            </a:pPr>
            <a:r>
              <a:rPr b="1" lang="en-MY" sz="2000">
                <a:latin typeface="Poppins"/>
                <a:ea typeface="Poppins"/>
                <a:cs typeface="Poppins"/>
                <a:sym typeface="Poppins"/>
              </a:rPr>
              <a:t>Step 1: Access Crosstabs</a:t>
            </a:r>
            <a:endParaRPr b="1" sz="2000">
              <a:latin typeface="Poppins"/>
              <a:ea typeface="Poppins"/>
              <a:cs typeface="Poppins"/>
              <a:sym typeface="Poppins"/>
            </a:endParaRPr>
          </a:p>
          <a:p>
            <a:pPr indent="0" lvl="0" marL="0" rtl="0" algn="l">
              <a:spcBef>
                <a:spcPts val="1000"/>
              </a:spcBef>
              <a:spcAft>
                <a:spcPts val="0"/>
              </a:spcAft>
              <a:buNone/>
            </a:pPr>
            <a:r>
              <a:rPr lang="en-MY" sz="2000">
                <a:latin typeface="Poppins"/>
                <a:ea typeface="Poppins"/>
                <a:cs typeface="Poppins"/>
                <a:sym typeface="Poppins"/>
              </a:rPr>
              <a:t>Go to: Analyze → Descriptive Statistics → Crosstabs</a:t>
            </a:r>
            <a:endParaRPr sz="2000">
              <a:latin typeface="Poppins"/>
              <a:ea typeface="Poppins"/>
              <a:cs typeface="Poppins"/>
              <a:sym typeface="Poppins"/>
            </a:endParaRPr>
          </a:p>
          <a:p>
            <a:pPr indent="0" lvl="0" marL="0" rtl="0" algn="l">
              <a:spcBef>
                <a:spcPts val="0"/>
              </a:spcBef>
              <a:spcAft>
                <a:spcPts val="0"/>
              </a:spcAft>
              <a:buNone/>
            </a:pPr>
            <a:r>
              <a:t/>
            </a:r>
            <a:endParaRPr sz="2000">
              <a:latin typeface="Poppins"/>
              <a:ea typeface="Poppins"/>
              <a:cs typeface="Poppins"/>
              <a:sym typeface="Poppins"/>
            </a:endParaRPr>
          </a:p>
          <a:p>
            <a:pPr indent="0" lvl="0" marL="0" rtl="0" algn="l">
              <a:spcBef>
                <a:spcPts val="0"/>
              </a:spcBef>
              <a:spcAft>
                <a:spcPts val="0"/>
              </a:spcAft>
              <a:buNone/>
            </a:pPr>
            <a:r>
              <a:rPr b="1" lang="en-MY" sz="2000">
                <a:latin typeface="Poppins"/>
                <a:ea typeface="Poppins"/>
                <a:cs typeface="Poppins"/>
                <a:sym typeface="Poppins"/>
              </a:rPr>
              <a:t>Step 2: Assign Variables</a:t>
            </a:r>
            <a:endParaRPr b="1" sz="2000">
              <a:latin typeface="Poppins"/>
              <a:ea typeface="Poppins"/>
              <a:cs typeface="Poppins"/>
              <a:sym typeface="Poppins"/>
            </a:endParaRPr>
          </a:p>
          <a:p>
            <a:pPr indent="-355600" lvl="0" marL="457200" rtl="0" algn="l">
              <a:spcBef>
                <a:spcPts val="1000"/>
              </a:spcBef>
              <a:spcAft>
                <a:spcPts val="0"/>
              </a:spcAft>
              <a:buSzPts val="2000"/>
              <a:buFont typeface="Poppins"/>
              <a:buChar char="●"/>
            </a:pPr>
            <a:r>
              <a:rPr lang="en-MY" sz="2000">
                <a:latin typeface="Poppins"/>
                <a:ea typeface="Poppins"/>
                <a:cs typeface="Poppins"/>
                <a:sym typeface="Poppins"/>
              </a:rPr>
              <a:t>Move the independent variable to Rows</a:t>
            </a:r>
            <a:endParaRPr sz="2000">
              <a:latin typeface="Poppins"/>
              <a:ea typeface="Poppins"/>
              <a:cs typeface="Poppins"/>
              <a:sym typeface="Poppins"/>
            </a:endParaRPr>
          </a:p>
          <a:p>
            <a:pPr indent="-355600" lvl="0" marL="457200" rtl="0" algn="l">
              <a:spcBef>
                <a:spcPts val="0"/>
              </a:spcBef>
              <a:spcAft>
                <a:spcPts val="0"/>
              </a:spcAft>
              <a:buSzPts val="2000"/>
              <a:buFont typeface="Poppins"/>
              <a:buChar char="●"/>
            </a:pPr>
            <a:r>
              <a:rPr lang="en-MY" sz="2000">
                <a:latin typeface="Poppins"/>
                <a:ea typeface="Poppins"/>
                <a:cs typeface="Poppins"/>
                <a:sym typeface="Poppins"/>
              </a:rPr>
              <a:t>Move the dependent variable to Columns</a:t>
            </a:r>
            <a:br>
              <a:rPr lang="en-MY" sz="2000">
                <a:latin typeface="Poppins"/>
                <a:ea typeface="Poppins"/>
                <a:cs typeface="Poppins"/>
                <a:sym typeface="Poppins"/>
              </a:rPr>
            </a:br>
            <a:r>
              <a:rPr lang="en-MY" sz="2000">
                <a:latin typeface="Poppins"/>
                <a:ea typeface="Poppins"/>
                <a:cs typeface="Poppins"/>
                <a:sym typeface="Poppins"/>
              </a:rPr>
              <a:t>(e.g. Gender = Row, Type of Diabetes = Column)</a:t>
            </a:r>
            <a:endParaRPr sz="2000">
              <a:latin typeface="Poppins"/>
              <a:ea typeface="Poppins"/>
              <a:cs typeface="Poppins"/>
              <a:sym typeface="Poppins"/>
            </a:endParaRPr>
          </a:p>
          <a:p>
            <a:pPr indent="0" lvl="0" marL="0" rtl="0" algn="l">
              <a:spcBef>
                <a:spcPts val="0"/>
              </a:spcBef>
              <a:spcAft>
                <a:spcPts val="0"/>
              </a:spcAft>
              <a:buNone/>
            </a:pPr>
            <a:r>
              <a:t/>
            </a:r>
            <a:endParaRPr sz="2000">
              <a:latin typeface="Poppins"/>
              <a:ea typeface="Poppins"/>
              <a:cs typeface="Poppins"/>
              <a:sym typeface="Poppins"/>
            </a:endParaRPr>
          </a:p>
          <a:p>
            <a:pPr indent="0" lvl="0" marL="0" rtl="0" algn="l">
              <a:spcBef>
                <a:spcPts val="0"/>
              </a:spcBef>
              <a:spcAft>
                <a:spcPts val="0"/>
              </a:spcAft>
              <a:buNone/>
            </a:pPr>
            <a:r>
              <a:t/>
            </a:r>
            <a:endParaRPr b="1" sz="2000">
              <a:latin typeface="Poppins"/>
              <a:ea typeface="Poppins"/>
              <a:cs typeface="Poppins"/>
              <a:sym typeface="Poppins"/>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12" name="Shape 112"/>
        <p:cNvGrpSpPr/>
        <p:nvPr/>
      </p:nvGrpSpPr>
      <p:grpSpPr>
        <a:xfrm>
          <a:off x="0" y="0"/>
          <a:ext cx="0" cy="0"/>
          <a:chOff x="0" y="0"/>
          <a:chExt cx="0" cy="0"/>
        </a:xfrm>
      </p:grpSpPr>
      <p:pic>
        <p:nvPicPr>
          <p:cNvPr id="113" name="Google Shape;113;g36f02e099c3_0_30"/>
          <p:cNvPicPr preferRelativeResize="0"/>
          <p:nvPr/>
        </p:nvPicPr>
        <p:blipFill rotWithShape="1">
          <a:blip r:embed="rId4">
            <a:alphaModFix/>
          </a:blip>
          <a:srcRect b="0" l="0" r="0" t="0"/>
          <a:stretch/>
        </p:blipFill>
        <p:spPr>
          <a:xfrm>
            <a:off x="576956" y="350184"/>
            <a:ext cx="2326988" cy="357206"/>
          </a:xfrm>
          <a:prstGeom prst="rect">
            <a:avLst/>
          </a:prstGeom>
          <a:noFill/>
          <a:ln>
            <a:noFill/>
          </a:ln>
        </p:spPr>
      </p:pic>
      <p:sp>
        <p:nvSpPr>
          <p:cNvPr id="114" name="Google Shape;114;g36f02e099c3_0_30"/>
          <p:cNvSpPr txBox="1"/>
          <p:nvPr/>
        </p:nvSpPr>
        <p:spPr>
          <a:xfrm>
            <a:off x="4572000" y="0"/>
            <a:ext cx="4211100" cy="933600"/>
          </a:xfrm>
          <a:prstGeom prst="rect">
            <a:avLst/>
          </a:prstGeom>
          <a:noFill/>
          <a:ln>
            <a:noFill/>
          </a:ln>
        </p:spPr>
        <p:txBody>
          <a:bodyPr anchorCtr="0" anchor="ctr" bIns="68575" lIns="68575" spcFirstLastPara="1" rIns="68575" wrap="square" tIns="68575">
            <a:normAutofit/>
          </a:bodyPr>
          <a:lstStyle/>
          <a:p>
            <a:pPr indent="0" lvl="0" marL="0" marR="0" rtl="0" algn="r">
              <a:lnSpc>
                <a:spcPct val="90000"/>
              </a:lnSpc>
              <a:spcBef>
                <a:spcPts val="0"/>
              </a:spcBef>
              <a:spcAft>
                <a:spcPts val="0"/>
              </a:spcAft>
              <a:buClr>
                <a:schemeClr val="dk1"/>
              </a:buClr>
              <a:buSzPts val="1100"/>
              <a:buFont typeface="Arial"/>
              <a:buNone/>
            </a:pPr>
            <a:r>
              <a:t/>
            </a:r>
            <a:endParaRPr b="1" i="0" sz="2300" u="none" cap="none" strike="noStrike">
              <a:solidFill>
                <a:schemeClr val="lt1"/>
              </a:solidFill>
              <a:latin typeface="Poppins"/>
              <a:ea typeface="Poppins"/>
              <a:cs typeface="Poppins"/>
              <a:sym typeface="Poppins"/>
            </a:endParaRPr>
          </a:p>
        </p:txBody>
      </p:sp>
      <p:sp>
        <p:nvSpPr>
          <p:cNvPr id="115" name="Google Shape;115;g36f02e099c3_0_30"/>
          <p:cNvSpPr/>
          <p:nvPr/>
        </p:nvSpPr>
        <p:spPr>
          <a:xfrm>
            <a:off x="470250" y="997950"/>
            <a:ext cx="8203500" cy="3577200"/>
          </a:xfrm>
          <a:prstGeom prst="rect">
            <a:avLst/>
          </a:prstGeom>
          <a:noFill/>
          <a:ln>
            <a:noFill/>
          </a:ln>
        </p:spPr>
        <p:txBody>
          <a:bodyPr anchorCtr="0" anchor="t" bIns="34275" lIns="68575" spcFirstLastPara="1" rIns="68575" wrap="square" tIns="34275">
            <a:noAutofit/>
          </a:bodyPr>
          <a:lstStyle/>
          <a:p>
            <a:pPr indent="0" lvl="0" marL="0" rtl="0" algn="l">
              <a:spcBef>
                <a:spcPts val="0"/>
              </a:spcBef>
              <a:spcAft>
                <a:spcPts val="0"/>
              </a:spcAft>
              <a:buClr>
                <a:schemeClr val="dk1"/>
              </a:buClr>
              <a:buSzPts val="1100"/>
              <a:buFont typeface="Arial"/>
              <a:buNone/>
            </a:pPr>
            <a:r>
              <a:rPr b="1" lang="en-MY" sz="2000">
                <a:latin typeface="Poppins"/>
                <a:ea typeface="Poppins"/>
                <a:cs typeface="Poppins"/>
                <a:sym typeface="Poppins"/>
              </a:rPr>
              <a:t>Step 3: Select Chi-Square Test</a:t>
            </a:r>
            <a:endParaRPr b="1" sz="2000">
              <a:latin typeface="Poppins"/>
              <a:ea typeface="Poppins"/>
              <a:cs typeface="Poppins"/>
              <a:sym typeface="Poppins"/>
            </a:endParaRPr>
          </a:p>
          <a:p>
            <a:pPr indent="0" lvl="0" marL="0" rtl="0" algn="l">
              <a:spcBef>
                <a:spcPts val="1000"/>
              </a:spcBef>
              <a:spcAft>
                <a:spcPts val="0"/>
              </a:spcAft>
              <a:buClr>
                <a:schemeClr val="dk1"/>
              </a:buClr>
              <a:buSzPts val="1100"/>
              <a:buFont typeface="Arial"/>
              <a:buNone/>
            </a:pPr>
            <a:r>
              <a:rPr lang="en-MY" sz="2000">
                <a:latin typeface="Poppins"/>
                <a:ea typeface="Poppins"/>
                <a:cs typeface="Poppins"/>
                <a:sym typeface="Poppins"/>
              </a:rPr>
              <a:t>Click Statistics</a:t>
            </a:r>
            <a:endParaRPr sz="2000">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rPr lang="en-MY" sz="2000">
                <a:latin typeface="Poppins"/>
                <a:ea typeface="Poppins"/>
                <a:cs typeface="Poppins"/>
                <a:sym typeface="Poppins"/>
              </a:rPr>
              <a:t>→ Tick Chi-square</a:t>
            </a:r>
            <a:endParaRPr sz="2000">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rPr lang="en-MY" sz="2000">
                <a:latin typeface="Poppins"/>
                <a:ea typeface="Poppins"/>
                <a:cs typeface="Poppins"/>
                <a:sym typeface="Poppins"/>
              </a:rPr>
              <a:t>→ Click Continue</a:t>
            </a:r>
            <a:endParaRPr sz="2000">
              <a:latin typeface="Poppins"/>
              <a:ea typeface="Poppins"/>
              <a:cs typeface="Poppins"/>
              <a:sym typeface="Poppins"/>
            </a:endParaRPr>
          </a:p>
          <a:p>
            <a:pPr indent="0" lvl="0" marL="0" rtl="0" algn="l">
              <a:spcBef>
                <a:spcPts val="0"/>
              </a:spcBef>
              <a:spcAft>
                <a:spcPts val="0"/>
              </a:spcAft>
              <a:buNone/>
            </a:pPr>
            <a:r>
              <a:t/>
            </a:r>
            <a:endParaRPr sz="2000">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rPr b="1" lang="en-MY" sz="2000">
                <a:latin typeface="Poppins"/>
                <a:ea typeface="Poppins"/>
                <a:cs typeface="Poppins"/>
                <a:sym typeface="Poppins"/>
              </a:rPr>
              <a:t>Step 4: Set Cell Display</a:t>
            </a:r>
            <a:endParaRPr b="1" sz="2000">
              <a:latin typeface="Poppins"/>
              <a:ea typeface="Poppins"/>
              <a:cs typeface="Poppins"/>
              <a:sym typeface="Poppins"/>
            </a:endParaRPr>
          </a:p>
          <a:p>
            <a:pPr indent="0" lvl="0" marL="0" rtl="0" algn="l">
              <a:spcBef>
                <a:spcPts val="1000"/>
              </a:spcBef>
              <a:spcAft>
                <a:spcPts val="0"/>
              </a:spcAft>
              <a:buClr>
                <a:schemeClr val="dk1"/>
              </a:buClr>
              <a:buSzPts val="1100"/>
              <a:buFont typeface="Arial"/>
              <a:buNone/>
            </a:pPr>
            <a:r>
              <a:rPr lang="en-MY" sz="2000">
                <a:latin typeface="Poppins"/>
                <a:ea typeface="Poppins"/>
                <a:cs typeface="Poppins"/>
                <a:sym typeface="Poppins"/>
              </a:rPr>
              <a:t>Click Cells</a:t>
            </a:r>
            <a:endParaRPr sz="2000">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rPr lang="en-MY" sz="2000">
                <a:latin typeface="Poppins"/>
                <a:ea typeface="Poppins"/>
                <a:cs typeface="Poppins"/>
                <a:sym typeface="Poppins"/>
              </a:rPr>
              <a:t>→ Tick Observed and Row percentages</a:t>
            </a:r>
            <a:endParaRPr sz="2000">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rPr lang="en-MY" sz="2000">
                <a:latin typeface="Poppins"/>
                <a:ea typeface="Poppins"/>
                <a:cs typeface="Poppins"/>
                <a:sym typeface="Poppins"/>
              </a:rPr>
              <a:t>→ Click </a:t>
            </a:r>
            <a:r>
              <a:rPr lang="en-MY" sz="2000">
                <a:latin typeface="Poppins"/>
                <a:ea typeface="Poppins"/>
                <a:cs typeface="Poppins"/>
                <a:sym typeface="Poppins"/>
              </a:rPr>
              <a:t>Continue</a:t>
            </a:r>
            <a:endParaRPr sz="2000">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t/>
            </a:r>
            <a:endParaRPr sz="2000">
              <a:latin typeface="Poppins"/>
              <a:ea typeface="Poppins"/>
              <a:cs typeface="Poppins"/>
              <a:sym typeface="Poppins"/>
            </a:endParaRPr>
          </a:p>
          <a:p>
            <a:pPr indent="0" lvl="0" marL="0" rtl="0" algn="l">
              <a:spcBef>
                <a:spcPts val="0"/>
              </a:spcBef>
              <a:spcAft>
                <a:spcPts val="0"/>
              </a:spcAft>
              <a:buNone/>
            </a:pPr>
            <a:r>
              <a:t/>
            </a:r>
            <a:endParaRPr sz="2000">
              <a:latin typeface="Poppins"/>
              <a:ea typeface="Poppins"/>
              <a:cs typeface="Poppins"/>
              <a:sym typeface="Poppins"/>
            </a:endParaRPr>
          </a:p>
          <a:p>
            <a:pPr indent="0" lvl="0" marL="0" rtl="0" algn="l">
              <a:spcBef>
                <a:spcPts val="0"/>
              </a:spcBef>
              <a:spcAft>
                <a:spcPts val="0"/>
              </a:spcAft>
              <a:buNone/>
            </a:pPr>
            <a:r>
              <a:t/>
            </a:r>
            <a:endParaRPr sz="2000">
              <a:latin typeface="Poppins"/>
              <a:ea typeface="Poppins"/>
              <a:cs typeface="Poppins"/>
              <a:sym typeface="Poppins"/>
            </a:endParaRPr>
          </a:p>
          <a:p>
            <a:pPr indent="0" lvl="0" marL="0" rtl="0" algn="l">
              <a:spcBef>
                <a:spcPts val="0"/>
              </a:spcBef>
              <a:spcAft>
                <a:spcPts val="0"/>
              </a:spcAft>
              <a:buNone/>
            </a:pPr>
            <a:r>
              <a:t/>
            </a:r>
            <a:endParaRPr b="1" sz="2000">
              <a:latin typeface="Poppins"/>
              <a:ea typeface="Poppins"/>
              <a:cs typeface="Poppins"/>
              <a:sym typeface="Poppins"/>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20" name="Shape 120"/>
        <p:cNvGrpSpPr/>
        <p:nvPr/>
      </p:nvGrpSpPr>
      <p:grpSpPr>
        <a:xfrm>
          <a:off x="0" y="0"/>
          <a:ext cx="0" cy="0"/>
          <a:chOff x="0" y="0"/>
          <a:chExt cx="0" cy="0"/>
        </a:xfrm>
      </p:grpSpPr>
      <p:pic>
        <p:nvPicPr>
          <p:cNvPr id="121" name="Google Shape;121;g36f02e099c3_0_41"/>
          <p:cNvPicPr preferRelativeResize="0"/>
          <p:nvPr/>
        </p:nvPicPr>
        <p:blipFill rotWithShape="1">
          <a:blip r:embed="rId4">
            <a:alphaModFix/>
          </a:blip>
          <a:srcRect b="0" l="0" r="0" t="0"/>
          <a:stretch/>
        </p:blipFill>
        <p:spPr>
          <a:xfrm>
            <a:off x="576956" y="350184"/>
            <a:ext cx="2326988" cy="357206"/>
          </a:xfrm>
          <a:prstGeom prst="rect">
            <a:avLst/>
          </a:prstGeom>
          <a:noFill/>
          <a:ln>
            <a:noFill/>
          </a:ln>
        </p:spPr>
      </p:pic>
      <p:sp>
        <p:nvSpPr>
          <p:cNvPr id="122" name="Google Shape;122;g36f02e099c3_0_41"/>
          <p:cNvSpPr txBox="1"/>
          <p:nvPr/>
        </p:nvSpPr>
        <p:spPr>
          <a:xfrm>
            <a:off x="4572000" y="0"/>
            <a:ext cx="4211100" cy="933600"/>
          </a:xfrm>
          <a:prstGeom prst="rect">
            <a:avLst/>
          </a:prstGeom>
          <a:noFill/>
          <a:ln>
            <a:noFill/>
          </a:ln>
        </p:spPr>
        <p:txBody>
          <a:bodyPr anchorCtr="0" anchor="ctr" bIns="68575" lIns="68575" spcFirstLastPara="1" rIns="68575" wrap="square" tIns="68575">
            <a:normAutofit/>
          </a:bodyPr>
          <a:lstStyle/>
          <a:p>
            <a:pPr indent="0" lvl="0" marL="0" marR="0" rtl="0" algn="r">
              <a:lnSpc>
                <a:spcPct val="90000"/>
              </a:lnSpc>
              <a:spcBef>
                <a:spcPts val="0"/>
              </a:spcBef>
              <a:spcAft>
                <a:spcPts val="0"/>
              </a:spcAft>
              <a:buClr>
                <a:schemeClr val="dk1"/>
              </a:buClr>
              <a:buSzPts val="1100"/>
              <a:buFont typeface="Arial"/>
              <a:buNone/>
            </a:pPr>
            <a:r>
              <a:t/>
            </a:r>
            <a:endParaRPr b="1" i="0" sz="2300" u="none" cap="none" strike="noStrike">
              <a:solidFill>
                <a:schemeClr val="lt1"/>
              </a:solidFill>
              <a:latin typeface="Poppins"/>
              <a:ea typeface="Poppins"/>
              <a:cs typeface="Poppins"/>
              <a:sym typeface="Poppins"/>
            </a:endParaRPr>
          </a:p>
        </p:txBody>
      </p:sp>
      <p:sp>
        <p:nvSpPr>
          <p:cNvPr id="123" name="Google Shape;123;g36f02e099c3_0_41"/>
          <p:cNvSpPr/>
          <p:nvPr/>
        </p:nvSpPr>
        <p:spPr>
          <a:xfrm>
            <a:off x="470250" y="997950"/>
            <a:ext cx="8203500" cy="3577200"/>
          </a:xfrm>
          <a:prstGeom prst="rect">
            <a:avLst/>
          </a:prstGeom>
          <a:noFill/>
          <a:ln>
            <a:noFill/>
          </a:ln>
        </p:spPr>
        <p:txBody>
          <a:bodyPr anchorCtr="0" anchor="t" bIns="34275" lIns="68575" spcFirstLastPara="1" rIns="68575" wrap="square" tIns="34275">
            <a:noAutofit/>
          </a:bodyPr>
          <a:lstStyle/>
          <a:p>
            <a:pPr indent="0" lvl="0" marL="0" rtl="0" algn="l">
              <a:spcBef>
                <a:spcPts val="0"/>
              </a:spcBef>
              <a:spcAft>
                <a:spcPts val="0"/>
              </a:spcAft>
              <a:buNone/>
            </a:pPr>
            <a:r>
              <a:rPr b="1" lang="en-MY" sz="2000">
                <a:latin typeface="Poppins"/>
                <a:ea typeface="Poppins"/>
                <a:cs typeface="Poppins"/>
                <a:sym typeface="Poppins"/>
              </a:rPr>
              <a:t>Step 5: Check for Small Cell Counts (Optional)</a:t>
            </a:r>
            <a:endParaRPr b="1" sz="2000">
              <a:latin typeface="Poppins"/>
              <a:ea typeface="Poppins"/>
              <a:cs typeface="Poppins"/>
              <a:sym typeface="Poppins"/>
            </a:endParaRPr>
          </a:p>
          <a:p>
            <a:pPr indent="0" lvl="0" marL="0" rtl="0" algn="l">
              <a:spcBef>
                <a:spcPts val="1000"/>
              </a:spcBef>
              <a:spcAft>
                <a:spcPts val="0"/>
              </a:spcAft>
              <a:buNone/>
            </a:pPr>
            <a:r>
              <a:rPr lang="en-MY" sz="2000">
                <a:latin typeface="Poppins"/>
                <a:ea typeface="Poppins"/>
                <a:cs typeface="Poppins"/>
                <a:sym typeface="Poppins"/>
              </a:rPr>
              <a:t>Click Exact</a:t>
            </a:r>
            <a:endParaRPr sz="2000">
              <a:latin typeface="Poppins"/>
              <a:ea typeface="Poppins"/>
              <a:cs typeface="Poppins"/>
              <a:sym typeface="Poppins"/>
            </a:endParaRPr>
          </a:p>
          <a:p>
            <a:pPr indent="0" lvl="0" marL="0" rtl="0" algn="l">
              <a:spcBef>
                <a:spcPts val="1000"/>
              </a:spcBef>
              <a:spcAft>
                <a:spcPts val="0"/>
              </a:spcAft>
              <a:buNone/>
            </a:pPr>
            <a:r>
              <a:rPr lang="en-MY" sz="2000">
                <a:latin typeface="Poppins"/>
                <a:ea typeface="Poppins"/>
                <a:cs typeface="Poppins"/>
                <a:sym typeface="Poppins"/>
              </a:rPr>
              <a:t>→ Select Exact Test</a:t>
            </a:r>
            <a:endParaRPr sz="2000">
              <a:latin typeface="Poppins"/>
              <a:ea typeface="Poppins"/>
              <a:cs typeface="Poppins"/>
              <a:sym typeface="Poppins"/>
            </a:endParaRPr>
          </a:p>
          <a:p>
            <a:pPr indent="0" lvl="0" marL="0" rtl="0" algn="l">
              <a:spcBef>
                <a:spcPts val="1000"/>
              </a:spcBef>
              <a:spcAft>
                <a:spcPts val="0"/>
              </a:spcAft>
              <a:buNone/>
            </a:pPr>
            <a:r>
              <a:rPr lang="en-MY" sz="2000">
                <a:latin typeface="Poppins"/>
                <a:ea typeface="Poppins"/>
                <a:cs typeface="Poppins"/>
                <a:sym typeface="Poppins"/>
              </a:rPr>
              <a:t>Use this only if any expected cell count is less than 5</a:t>
            </a:r>
            <a:endParaRPr sz="2000">
              <a:latin typeface="Poppins"/>
              <a:ea typeface="Poppins"/>
              <a:cs typeface="Poppins"/>
              <a:sym typeface="Poppins"/>
            </a:endParaRPr>
          </a:p>
          <a:p>
            <a:pPr indent="0" lvl="0" marL="0" rtl="0" algn="l">
              <a:spcBef>
                <a:spcPts val="1000"/>
              </a:spcBef>
              <a:spcAft>
                <a:spcPts val="0"/>
              </a:spcAft>
              <a:buNone/>
            </a:pPr>
            <a:r>
              <a:rPr lang="en-MY" sz="2000">
                <a:latin typeface="Poppins"/>
                <a:ea typeface="Poppins"/>
                <a:cs typeface="Poppins"/>
                <a:sym typeface="Poppins"/>
              </a:rPr>
              <a:t>→ Click Continue</a:t>
            </a:r>
            <a:endParaRPr sz="2000">
              <a:latin typeface="Poppins"/>
              <a:ea typeface="Poppins"/>
              <a:cs typeface="Poppins"/>
              <a:sym typeface="Poppins"/>
            </a:endParaRPr>
          </a:p>
          <a:p>
            <a:pPr indent="0" lvl="0" marL="0" rtl="0" algn="l">
              <a:spcBef>
                <a:spcPts val="1000"/>
              </a:spcBef>
              <a:spcAft>
                <a:spcPts val="0"/>
              </a:spcAft>
              <a:buNone/>
            </a:pPr>
            <a:r>
              <a:t/>
            </a:r>
            <a:endParaRPr sz="2000">
              <a:latin typeface="Poppins"/>
              <a:ea typeface="Poppins"/>
              <a:cs typeface="Poppins"/>
              <a:sym typeface="Poppins"/>
            </a:endParaRPr>
          </a:p>
          <a:p>
            <a:pPr indent="0" lvl="0" marL="0" rtl="0" algn="l">
              <a:spcBef>
                <a:spcPts val="1000"/>
              </a:spcBef>
              <a:spcAft>
                <a:spcPts val="0"/>
              </a:spcAft>
              <a:buNone/>
            </a:pPr>
            <a:r>
              <a:rPr b="1" lang="en-MY" sz="2000">
                <a:latin typeface="Poppins"/>
                <a:ea typeface="Poppins"/>
                <a:cs typeface="Poppins"/>
                <a:sym typeface="Poppins"/>
              </a:rPr>
              <a:t>Step 6: Run the Test</a:t>
            </a:r>
            <a:endParaRPr b="1" sz="2000">
              <a:latin typeface="Poppins"/>
              <a:ea typeface="Poppins"/>
              <a:cs typeface="Poppins"/>
              <a:sym typeface="Poppins"/>
            </a:endParaRPr>
          </a:p>
          <a:p>
            <a:pPr indent="0" lvl="0" marL="0" rtl="0" algn="l">
              <a:spcBef>
                <a:spcPts val="1000"/>
              </a:spcBef>
              <a:spcAft>
                <a:spcPts val="0"/>
              </a:spcAft>
              <a:buNone/>
            </a:pPr>
            <a:r>
              <a:rPr lang="en-MY" sz="2000">
                <a:latin typeface="Poppins"/>
                <a:ea typeface="Poppins"/>
                <a:cs typeface="Poppins"/>
                <a:sym typeface="Poppins"/>
              </a:rPr>
              <a:t>Click </a:t>
            </a:r>
            <a:r>
              <a:rPr b="1" lang="en-MY" sz="2000">
                <a:latin typeface="Poppins"/>
                <a:ea typeface="Poppins"/>
                <a:cs typeface="Poppins"/>
                <a:sym typeface="Poppins"/>
              </a:rPr>
              <a:t>OK</a:t>
            </a:r>
            <a:r>
              <a:rPr lang="en-MY" sz="2000">
                <a:latin typeface="Poppins"/>
                <a:ea typeface="Poppins"/>
                <a:cs typeface="Poppins"/>
                <a:sym typeface="Poppins"/>
              </a:rPr>
              <a:t> to run the analysis.</a:t>
            </a:r>
            <a:endParaRPr sz="2000">
              <a:latin typeface="Poppins"/>
              <a:ea typeface="Poppins"/>
              <a:cs typeface="Poppins"/>
              <a:sym typeface="Poppins"/>
            </a:endParaRPr>
          </a:p>
          <a:p>
            <a:pPr indent="0" lvl="0" marL="0" rtl="0" algn="l">
              <a:spcBef>
                <a:spcPts val="1000"/>
              </a:spcBef>
              <a:spcAft>
                <a:spcPts val="0"/>
              </a:spcAft>
              <a:buNone/>
            </a:pPr>
            <a:r>
              <a:t/>
            </a:r>
            <a:endParaRPr sz="2000">
              <a:latin typeface="Poppins"/>
              <a:ea typeface="Poppins"/>
              <a:cs typeface="Poppins"/>
              <a:sym typeface="Poppins"/>
            </a:endParaRPr>
          </a:p>
          <a:p>
            <a:pPr indent="0" lvl="0" marL="0" rtl="0" algn="l">
              <a:spcBef>
                <a:spcPts val="1000"/>
              </a:spcBef>
              <a:spcAft>
                <a:spcPts val="0"/>
              </a:spcAft>
              <a:buNone/>
            </a:pPr>
            <a:r>
              <a:t/>
            </a:r>
            <a:endParaRPr sz="2000">
              <a:latin typeface="Poppins"/>
              <a:ea typeface="Poppins"/>
              <a:cs typeface="Poppins"/>
              <a:sym typeface="Poppins"/>
            </a:endParaRPr>
          </a:p>
          <a:p>
            <a:pPr indent="0" lvl="0" marL="0" rtl="0" algn="l">
              <a:spcBef>
                <a:spcPts val="1000"/>
              </a:spcBef>
              <a:spcAft>
                <a:spcPts val="0"/>
              </a:spcAft>
              <a:buNone/>
            </a:pPr>
            <a:r>
              <a:t/>
            </a:r>
            <a:endParaRPr b="1" sz="2000">
              <a:latin typeface="Poppins"/>
              <a:ea typeface="Poppins"/>
              <a:cs typeface="Poppins"/>
              <a:sym typeface="Poppins"/>
            </a:endParaRPr>
          </a:p>
          <a:p>
            <a:pPr indent="0" lvl="0" marL="0" rtl="0" algn="l">
              <a:spcBef>
                <a:spcPts val="0"/>
              </a:spcBef>
              <a:spcAft>
                <a:spcPts val="0"/>
              </a:spcAft>
              <a:buNone/>
            </a:pPr>
            <a:r>
              <a:t/>
            </a:r>
            <a:endParaRPr sz="2000">
              <a:latin typeface="Poppins"/>
              <a:ea typeface="Poppins"/>
              <a:cs typeface="Poppins"/>
              <a:sym typeface="Poppins"/>
            </a:endParaRPr>
          </a:p>
          <a:p>
            <a:pPr indent="0" lvl="0" marL="0" rtl="0" algn="l">
              <a:spcBef>
                <a:spcPts val="0"/>
              </a:spcBef>
              <a:spcAft>
                <a:spcPts val="0"/>
              </a:spcAft>
              <a:buNone/>
            </a:pPr>
            <a:r>
              <a:t/>
            </a:r>
            <a:endParaRPr sz="2000">
              <a:latin typeface="Poppins"/>
              <a:ea typeface="Poppins"/>
              <a:cs typeface="Poppins"/>
              <a:sym typeface="Poppins"/>
            </a:endParaRPr>
          </a:p>
          <a:p>
            <a:pPr indent="0" lvl="0" marL="0" rtl="0" algn="l">
              <a:spcBef>
                <a:spcPts val="0"/>
              </a:spcBef>
              <a:spcAft>
                <a:spcPts val="0"/>
              </a:spcAft>
              <a:buNone/>
            </a:pPr>
            <a:r>
              <a:t/>
            </a:r>
            <a:endParaRPr b="1" sz="2000">
              <a:latin typeface="Poppins"/>
              <a:ea typeface="Poppins"/>
              <a:cs typeface="Poppins"/>
              <a:sym typeface="Poppins"/>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28" name="Shape 128"/>
        <p:cNvGrpSpPr/>
        <p:nvPr/>
      </p:nvGrpSpPr>
      <p:grpSpPr>
        <a:xfrm>
          <a:off x="0" y="0"/>
          <a:ext cx="0" cy="0"/>
          <a:chOff x="0" y="0"/>
          <a:chExt cx="0" cy="0"/>
        </a:xfrm>
      </p:grpSpPr>
      <p:pic>
        <p:nvPicPr>
          <p:cNvPr id="129" name="Google Shape;129;g36f02e099c3_0_50"/>
          <p:cNvPicPr preferRelativeResize="0"/>
          <p:nvPr/>
        </p:nvPicPr>
        <p:blipFill rotWithShape="1">
          <a:blip r:embed="rId4">
            <a:alphaModFix/>
          </a:blip>
          <a:srcRect b="0" l="0" r="0" t="0"/>
          <a:stretch/>
        </p:blipFill>
        <p:spPr>
          <a:xfrm>
            <a:off x="576956" y="350184"/>
            <a:ext cx="2326988" cy="357206"/>
          </a:xfrm>
          <a:prstGeom prst="rect">
            <a:avLst/>
          </a:prstGeom>
          <a:noFill/>
          <a:ln>
            <a:noFill/>
          </a:ln>
        </p:spPr>
      </p:pic>
      <p:sp>
        <p:nvSpPr>
          <p:cNvPr id="130" name="Google Shape;130;g36f02e099c3_0_50"/>
          <p:cNvSpPr txBox="1"/>
          <p:nvPr/>
        </p:nvSpPr>
        <p:spPr>
          <a:xfrm>
            <a:off x="4572000" y="0"/>
            <a:ext cx="4211100" cy="933600"/>
          </a:xfrm>
          <a:prstGeom prst="rect">
            <a:avLst/>
          </a:prstGeom>
          <a:noFill/>
          <a:ln>
            <a:noFill/>
          </a:ln>
        </p:spPr>
        <p:txBody>
          <a:bodyPr anchorCtr="0" anchor="ctr" bIns="68575" lIns="68575" spcFirstLastPara="1" rIns="68575" wrap="square" tIns="68575">
            <a:normAutofit/>
          </a:bodyPr>
          <a:lstStyle/>
          <a:p>
            <a:pPr indent="0" lvl="0" marL="0" marR="0" rtl="0" algn="r">
              <a:lnSpc>
                <a:spcPct val="90000"/>
              </a:lnSpc>
              <a:spcBef>
                <a:spcPts val="0"/>
              </a:spcBef>
              <a:spcAft>
                <a:spcPts val="0"/>
              </a:spcAft>
              <a:buClr>
                <a:schemeClr val="dk1"/>
              </a:buClr>
              <a:buSzPts val="1100"/>
              <a:buFont typeface="Arial"/>
              <a:buNone/>
            </a:pPr>
            <a:r>
              <a:t/>
            </a:r>
            <a:endParaRPr b="1" i="0" sz="2300" u="none" cap="none" strike="noStrike">
              <a:solidFill>
                <a:schemeClr val="lt1"/>
              </a:solidFill>
              <a:latin typeface="Poppins"/>
              <a:ea typeface="Poppins"/>
              <a:cs typeface="Poppins"/>
              <a:sym typeface="Poppins"/>
            </a:endParaRPr>
          </a:p>
        </p:txBody>
      </p:sp>
      <p:sp>
        <p:nvSpPr>
          <p:cNvPr id="131" name="Google Shape;131;g36f02e099c3_0_50"/>
          <p:cNvSpPr/>
          <p:nvPr/>
        </p:nvSpPr>
        <p:spPr>
          <a:xfrm>
            <a:off x="470250" y="997950"/>
            <a:ext cx="8203500" cy="3577200"/>
          </a:xfrm>
          <a:prstGeom prst="rect">
            <a:avLst/>
          </a:prstGeom>
          <a:noFill/>
          <a:ln>
            <a:noFill/>
          </a:ln>
        </p:spPr>
        <p:txBody>
          <a:bodyPr anchorCtr="0" anchor="t" bIns="34275" lIns="68575" spcFirstLastPara="1" rIns="68575" wrap="square" tIns="34275">
            <a:noAutofit/>
          </a:bodyPr>
          <a:lstStyle/>
          <a:p>
            <a:pPr indent="0" lvl="0" marL="0" rtl="0" algn="l">
              <a:spcBef>
                <a:spcPts val="0"/>
              </a:spcBef>
              <a:spcAft>
                <a:spcPts val="0"/>
              </a:spcAft>
              <a:buNone/>
            </a:pPr>
            <a:r>
              <a:rPr b="1" lang="en-MY" sz="2000">
                <a:latin typeface="Poppins"/>
                <a:ea typeface="Poppins"/>
                <a:cs typeface="Poppins"/>
                <a:sym typeface="Poppins"/>
              </a:rPr>
              <a:t>Interpreting the Output</a:t>
            </a:r>
            <a:endParaRPr b="1" sz="2000">
              <a:latin typeface="Poppins"/>
              <a:ea typeface="Poppins"/>
              <a:cs typeface="Poppins"/>
              <a:sym typeface="Poppins"/>
            </a:endParaRPr>
          </a:p>
          <a:p>
            <a:pPr indent="0" lvl="0" marL="0" rtl="0" algn="l">
              <a:spcBef>
                <a:spcPts val="1000"/>
              </a:spcBef>
              <a:spcAft>
                <a:spcPts val="0"/>
              </a:spcAft>
              <a:buNone/>
            </a:pPr>
            <a:r>
              <a:rPr lang="en-MY" sz="2000">
                <a:latin typeface="Poppins"/>
                <a:ea typeface="Poppins"/>
                <a:cs typeface="Poppins"/>
                <a:sym typeface="Poppins"/>
              </a:rPr>
              <a:t>Pearson Chi-Square Test (Asymptotic Significance)</a:t>
            </a:r>
            <a:endParaRPr sz="2000">
              <a:latin typeface="Poppins"/>
              <a:ea typeface="Poppins"/>
              <a:cs typeface="Poppins"/>
              <a:sym typeface="Poppins"/>
            </a:endParaRPr>
          </a:p>
          <a:p>
            <a:pPr indent="-355600" lvl="0" marL="457200" rtl="0" algn="l">
              <a:spcBef>
                <a:spcPts val="1000"/>
              </a:spcBef>
              <a:spcAft>
                <a:spcPts val="0"/>
              </a:spcAft>
              <a:buSzPts val="2000"/>
              <a:buFont typeface="Poppins"/>
              <a:buChar char="●"/>
            </a:pPr>
            <a:r>
              <a:rPr lang="en-MY" sz="2000">
                <a:latin typeface="Poppins"/>
                <a:ea typeface="Poppins"/>
                <a:cs typeface="Poppins"/>
                <a:sym typeface="Poppins"/>
              </a:rPr>
              <a:t>If p &lt; 0.05, there is a statistically significant association between the variables.</a:t>
            </a:r>
            <a:br>
              <a:rPr lang="en-MY" sz="2000">
                <a:latin typeface="Poppins"/>
                <a:ea typeface="Poppins"/>
                <a:cs typeface="Poppins"/>
                <a:sym typeface="Poppins"/>
              </a:rPr>
            </a:br>
            <a:endParaRPr sz="2000">
              <a:latin typeface="Poppins"/>
              <a:ea typeface="Poppins"/>
              <a:cs typeface="Poppins"/>
              <a:sym typeface="Poppins"/>
            </a:endParaRPr>
          </a:p>
          <a:p>
            <a:pPr indent="0" lvl="0" marL="0" rtl="0" algn="l">
              <a:spcBef>
                <a:spcPts val="1000"/>
              </a:spcBef>
              <a:spcAft>
                <a:spcPts val="0"/>
              </a:spcAft>
              <a:buNone/>
            </a:pPr>
            <a:r>
              <a:rPr lang="en-MY" sz="2000">
                <a:latin typeface="Poppins"/>
                <a:ea typeface="Poppins"/>
                <a:cs typeface="Poppins"/>
                <a:sym typeface="Poppins"/>
              </a:rPr>
              <a:t>If expected cell counts &lt; 5:</a:t>
            </a:r>
            <a:endParaRPr sz="2000">
              <a:latin typeface="Poppins"/>
              <a:ea typeface="Poppins"/>
              <a:cs typeface="Poppins"/>
              <a:sym typeface="Poppins"/>
            </a:endParaRPr>
          </a:p>
          <a:p>
            <a:pPr indent="-355600" lvl="0" marL="457200" rtl="0" algn="l">
              <a:spcBef>
                <a:spcPts val="1000"/>
              </a:spcBef>
              <a:spcAft>
                <a:spcPts val="0"/>
              </a:spcAft>
              <a:buSzPts val="2000"/>
              <a:buFont typeface="Poppins"/>
              <a:buChar char="●"/>
            </a:pPr>
            <a:r>
              <a:rPr lang="en-MY" sz="2000">
                <a:latin typeface="Poppins"/>
                <a:ea typeface="Poppins"/>
                <a:cs typeface="Poppins"/>
                <a:sym typeface="Poppins"/>
              </a:rPr>
              <a:t>Refer to the Fisher’s Exact Test significance value instead (under Exact Tests section).</a:t>
            </a:r>
            <a:endParaRPr sz="2000">
              <a:latin typeface="Poppins"/>
              <a:ea typeface="Poppins"/>
              <a:cs typeface="Poppins"/>
              <a:sym typeface="Poppins"/>
            </a:endParaRPr>
          </a:p>
          <a:p>
            <a:pPr indent="0" lvl="0" marL="0" rtl="0" algn="l">
              <a:spcBef>
                <a:spcPts val="1000"/>
              </a:spcBef>
              <a:spcAft>
                <a:spcPts val="0"/>
              </a:spcAft>
              <a:buNone/>
            </a:pPr>
            <a:r>
              <a:t/>
            </a:r>
            <a:endParaRPr sz="2000">
              <a:latin typeface="Poppins"/>
              <a:ea typeface="Poppins"/>
              <a:cs typeface="Poppins"/>
              <a:sym typeface="Poppins"/>
            </a:endParaRPr>
          </a:p>
          <a:p>
            <a:pPr indent="0" lvl="0" marL="0" rtl="0" algn="l">
              <a:spcBef>
                <a:spcPts val="1000"/>
              </a:spcBef>
              <a:spcAft>
                <a:spcPts val="0"/>
              </a:spcAft>
              <a:buNone/>
            </a:pPr>
            <a:r>
              <a:t/>
            </a:r>
            <a:endParaRPr sz="2000">
              <a:latin typeface="Poppins"/>
              <a:ea typeface="Poppins"/>
              <a:cs typeface="Poppins"/>
              <a:sym typeface="Poppins"/>
            </a:endParaRPr>
          </a:p>
          <a:p>
            <a:pPr indent="0" lvl="0" marL="0" rtl="0" algn="l">
              <a:spcBef>
                <a:spcPts val="1000"/>
              </a:spcBef>
              <a:spcAft>
                <a:spcPts val="0"/>
              </a:spcAft>
              <a:buNone/>
            </a:pPr>
            <a:r>
              <a:t/>
            </a:r>
            <a:endParaRPr sz="2000">
              <a:latin typeface="Poppins"/>
              <a:ea typeface="Poppins"/>
              <a:cs typeface="Poppins"/>
              <a:sym typeface="Poppins"/>
            </a:endParaRPr>
          </a:p>
          <a:p>
            <a:pPr indent="0" lvl="0" marL="0" rtl="0" algn="l">
              <a:spcBef>
                <a:spcPts val="1000"/>
              </a:spcBef>
              <a:spcAft>
                <a:spcPts val="0"/>
              </a:spcAft>
              <a:buNone/>
            </a:pPr>
            <a:r>
              <a:t/>
            </a:r>
            <a:endParaRPr b="1" sz="2000">
              <a:latin typeface="Poppins"/>
              <a:ea typeface="Poppins"/>
              <a:cs typeface="Poppins"/>
              <a:sym typeface="Poppins"/>
            </a:endParaRPr>
          </a:p>
          <a:p>
            <a:pPr indent="0" lvl="0" marL="0" rtl="0" algn="l">
              <a:spcBef>
                <a:spcPts val="0"/>
              </a:spcBef>
              <a:spcAft>
                <a:spcPts val="0"/>
              </a:spcAft>
              <a:buNone/>
            </a:pPr>
            <a:r>
              <a:t/>
            </a:r>
            <a:endParaRPr sz="2000">
              <a:latin typeface="Poppins"/>
              <a:ea typeface="Poppins"/>
              <a:cs typeface="Poppins"/>
              <a:sym typeface="Poppins"/>
            </a:endParaRPr>
          </a:p>
          <a:p>
            <a:pPr indent="0" lvl="0" marL="0" rtl="0" algn="l">
              <a:spcBef>
                <a:spcPts val="0"/>
              </a:spcBef>
              <a:spcAft>
                <a:spcPts val="0"/>
              </a:spcAft>
              <a:buNone/>
            </a:pPr>
            <a:r>
              <a:t/>
            </a:r>
            <a:endParaRPr sz="2000">
              <a:latin typeface="Poppins"/>
              <a:ea typeface="Poppins"/>
              <a:cs typeface="Poppins"/>
              <a:sym typeface="Poppins"/>
            </a:endParaRPr>
          </a:p>
          <a:p>
            <a:pPr indent="0" lvl="0" marL="0" rtl="0" algn="l">
              <a:spcBef>
                <a:spcPts val="0"/>
              </a:spcBef>
              <a:spcAft>
                <a:spcPts val="0"/>
              </a:spcAft>
              <a:buNone/>
            </a:pPr>
            <a:r>
              <a:t/>
            </a:r>
            <a:endParaRPr b="1" sz="2000">
              <a:latin typeface="Poppins"/>
              <a:ea typeface="Poppins"/>
              <a:cs typeface="Poppins"/>
              <a:sym typeface="Poppins"/>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