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oppins"/>
      <p:regular r:id="rId30"/>
      <p:bold r:id="rId31"/>
      <p:italic r:id="rId32"/>
      <p:boldItalic r:id="rId33"/>
    </p:embeddedFont>
    <p:embeddedFont>
      <p:font typeface="Poppins Light"/>
      <p:regular r:id="rId34"/>
      <p:bold r:id="rId35"/>
      <p:italic r:id="rId36"/>
      <p:boldItalic r:id="rId37"/>
    </p:embeddedFont>
    <p:embeddedFont>
      <p:font typeface="Poppins ExtraBold"/>
      <p:bold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4" roundtripDataSignature="AMtx7mj4ylKt9XpAjVdbb5O1wCdsujZR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5.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6.xml"/><Relationship Id="rId33" Type="http://schemas.openxmlformats.org/officeDocument/2006/relationships/font" Target="fonts/Poppins-boldItalic.fntdata"/><Relationship Id="rId10" Type="http://schemas.openxmlformats.org/officeDocument/2006/relationships/slide" Target="slides/slide5.xml"/><Relationship Id="rId32" Type="http://schemas.openxmlformats.org/officeDocument/2006/relationships/font" Target="fonts/Poppins-italic.fntdata"/><Relationship Id="rId13" Type="http://schemas.openxmlformats.org/officeDocument/2006/relationships/slide" Target="slides/slide8.xml"/><Relationship Id="rId35" Type="http://schemas.openxmlformats.org/officeDocument/2006/relationships/font" Target="fonts/PoppinsLight-bold.fntdata"/><Relationship Id="rId12" Type="http://schemas.openxmlformats.org/officeDocument/2006/relationships/slide" Target="slides/slide7.xml"/><Relationship Id="rId34" Type="http://schemas.openxmlformats.org/officeDocument/2006/relationships/font" Target="fonts/PoppinsLight-regular.fntdata"/><Relationship Id="rId15" Type="http://schemas.openxmlformats.org/officeDocument/2006/relationships/slide" Target="slides/slide10.xml"/><Relationship Id="rId37" Type="http://schemas.openxmlformats.org/officeDocument/2006/relationships/font" Target="fonts/PoppinsLight-boldItalic.fntdata"/><Relationship Id="rId14" Type="http://schemas.openxmlformats.org/officeDocument/2006/relationships/slide" Target="slides/slide9.xml"/><Relationship Id="rId36" Type="http://schemas.openxmlformats.org/officeDocument/2006/relationships/font" Target="fonts/PoppinsLight-italic.fntdata"/><Relationship Id="rId17" Type="http://schemas.openxmlformats.org/officeDocument/2006/relationships/slide" Target="slides/slide12.xml"/><Relationship Id="rId39" Type="http://schemas.openxmlformats.org/officeDocument/2006/relationships/font" Target="fonts/PoppinsExtraBold-boldItalic.fntdata"/><Relationship Id="rId16" Type="http://schemas.openxmlformats.org/officeDocument/2006/relationships/slide" Target="slides/slide11.xml"/><Relationship Id="rId38" Type="http://schemas.openxmlformats.org/officeDocument/2006/relationships/font" Target="fonts/PoppinsExtra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4e6be042e7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34e6be042e7_0_4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g34e6be042e7_0_4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4ba26c7e9c_1_1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34ba26c7e9c_1_12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34ba26c7e9c_1_12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4e6be042e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34e6be042e7_0_6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34e6be042e7_0_6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4e6be042e7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4e6be042e7_0_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4e6be042e7_0_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4e6be042e7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34e6be042e7_0_8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34e6be042e7_0_8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ba26c7e9c_1_1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34ba26c7e9c_1_120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34ba26c7e9c_1_120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4ba26c7e9c_1_1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34ba26c7e9c_1_12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g34ba26c7e9c_1_12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4ba26c7e9c_1_1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34ba26c7e9c_1_12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g34ba26c7e9c_1_12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4ba26c7e9c_1_1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34ba26c7e9c_1_12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g34ba26c7e9c_1_12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4e6be042e7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34e6be042e7_0_9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g34e6be042e7_0_9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4e6be042e7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34e6be042e7_0_10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34e6be042e7_0_10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6dd5cb606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6dd5cb606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6dd5cb606b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6dd5cb606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6dd5cb606b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36dd5cb606b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6dd5cb606b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36dd5cb606b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ba26c7e9c_1_8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34ba26c7e9c_1_8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g34ba26c7e9c_1_8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e6be042e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4e6be042e7_0_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34e6be042e7_0_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ba26c7e9c_1_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4ba26c7e9c_1_9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34ba26c7e9c_1_9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ba26c7e9c_1_1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4ba26c7e9c_1_1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34ba26c7e9c_1_11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e6be042e7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34e6be042e7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34e6be042e7_0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e6be042e7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4e6be042e7_0_3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34e6be042e7_0_3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s://creativecommons.org/licenses/by-nc-sa/4.0/" TargetMode="External"/><Relationship Id="rId6" Type="http://schemas.openxmlformats.org/officeDocument/2006/relationships/image" Target="../media/image1.png"/><Relationship Id="rId7"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s://creativecommons.org/licenses/by-nc-sa/4.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hyperlink" Target="mailto:aad@qiu.edu.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78650" y="919500"/>
            <a:ext cx="2962800" cy="2207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KAHOOT!</a:t>
            </a:r>
            <a:endParaRPr b="0" i="0" sz="26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Authors:</a:t>
            </a:r>
            <a:endParaRPr b="0" i="0" sz="2000" u="none" cap="none" strike="noStrike">
              <a:solidFill>
                <a:schemeClr val="lt1"/>
              </a:solidFill>
              <a:latin typeface="Poppins"/>
              <a:ea typeface="Poppins"/>
              <a:cs typeface="Poppins"/>
              <a:sym typeface="Poppins"/>
            </a:endParaRPr>
          </a:p>
          <a:p>
            <a:pPr indent="-349250" lvl="0" marL="457200" marR="0" rtl="0" algn="l">
              <a:lnSpc>
                <a:spcPct val="90000"/>
              </a:lnSpc>
              <a:spcBef>
                <a:spcPts val="0"/>
              </a:spcBef>
              <a:spcAft>
                <a:spcPts val="0"/>
              </a:spcAft>
              <a:buClr>
                <a:schemeClr val="lt1"/>
              </a:buClr>
              <a:buSzPts val="1900"/>
              <a:buFont typeface="Poppins"/>
              <a:buChar char="●"/>
            </a:pPr>
            <a:r>
              <a:rPr lang="en-MY" sz="1900">
                <a:solidFill>
                  <a:schemeClr val="lt1"/>
                </a:solidFill>
                <a:latin typeface="Poppins"/>
                <a:ea typeface="Poppins"/>
                <a:cs typeface="Poppins"/>
                <a:sym typeface="Poppins"/>
              </a:rPr>
              <a:t>Racheal Har Ann Li</a:t>
            </a:r>
            <a:endParaRPr sz="1900">
              <a:solidFill>
                <a:schemeClr val="lt1"/>
              </a:solidFill>
              <a:latin typeface="Poppins"/>
              <a:ea typeface="Poppins"/>
              <a:cs typeface="Poppins"/>
              <a:sym typeface="Poppins"/>
            </a:endParaRPr>
          </a:p>
          <a:p>
            <a:pPr indent="-349250" lvl="0" marL="457200" marR="0" rtl="0" algn="l">
              <a:lnSpc>
                <a:spcPct val="90000"/>
              </a:lnSpc>
              <a:spcBef>
                <a:spcPts val="0"/>
              </a:spcBef>
              <a:spcAft>
                <a:spcPts val="0"/>
              </a:spcAft>
              <a:buClr>
                <a:schemeClr val="lt1"/>
              </a:buClr>
              <a:buSzPts val="1900"/>
              <a:buFont typeface="Poppins"/>
              <a:buChar char="●"/>
            </a:pPr>
            <a:r>
              <a:rPr lang="en-MY" sz="1900">
                <a:solidFill>
                  <a:schemeClr val="lt1"/>
                </a:solidFill>
                <a:latin typeface="Poppins"/>
                <a:ea typeface="Poppins"/>
                <a:cs typeface="Poppins"/>
                <a:sym typeface="Poppins"/>
              </a:rPr>
              <a:t>Quratul Ain</a:t>
            </a:r>
            <a:endParaRPr sz="1900">
              <a:solidFill>
                <a:schemeClr val="lt1"/>
              </a:solidFill>
              <a:latin typeface="Poppins"/>
              <a:ea typeface="Poppins"/>
              <a:cs typeface="Poppins"/>
              <a:sym typeface="Poppins"/>
            </a:endParaRPr>
          </a:p>
          <a:p>
            <a:pPr indent="0" lvl="0" marL="0" marR="0" rtl="0" algn="l">
              <a:lnSpc>
                <a:spcPct val="90000"/>
              </a:lnSpc>
              <a:spcBef>
                <a:spcPts val="0"/>
              </a:spcBef>
              <a:spcAft>
                <a:spcPts val="0"/>
              </a:spcAft>
              <a:buNone/>
            </a:pPr>
            <a:r>
              <a:t/>
            </a:r>
            <a:endParaRPr sz="1900">
              <a:solidFill>
                <a:schemeClr val="lt1"/>
              </a:solidFill>
              <a:latin typeface="Poppins"/>
              <a:ea typeface="Poppins"/>
              <a:cs typeface="Poppins"/>
              <a:sym typeface="Poppins"/>
            </a:endParaRPr>
          </a:p>
          <a:p>
            <a:pPr indent="0" lvl="0" marL="0" marR="0" rtl="0" algn="l">
              <a:lnSpc>
                <a:spcPct val="90000"/>
              </a:lnSpc>
              <a:spcBef>
                <a:spcPts val="0"/>
              </a:spcBef>
              <a:spcAft>
                <a:spcPts val="0"/>
              </a:spcAft>
              <a:buNone/>
            </a:pPr>
            <a:r>
              <a:rPr lang="en-MY" sz="1900">
                <a:solidFill>
                  <a:schemeClr val="lt1"/>
                </a:solidFill>
                <a:latin typeface="Poppins"/>
                <a:ea typeface="Poppins"/>
                <a:cs typeface="Poppins"/>
                <a:sym typeface="Poppins"/>
              </a:rPr>
              <a:t>Year: 2020</a:t>
            </a:r>
            <a:endParaRPr sz="19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5">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5" name="Google Shape;65;p2"/>
          <p:cNvPicPr preferRelativeResize="0"/>
          <p:nvPr/>
        </p:nvPicPr>
        <p:blipFill>
          <a:blip r:embed="rId6">
            <a:alphaModFix/>
          </a:blip>
          <a:stretch>
            <a:fillRect/>
          </a:stretch>
        </p:blipFill>
        <p:spPr>
          <a:xfrm>
            <a:off x="355825" y="4349173"/>
            <a:ext cx="1662725" cy="581725"/>
          </a:xfrm>
          <a:prstGeom prst="rect">
            <a:avLst/>
          </a:prstGeom>
          <a:noFill/>
          <a:ln>
            <a:noFill/>
          </a:ln>
        </p:spPr>
      </p:pic>
      <p:pic>
        <p:nvPicPr>
          <p:cNvPr id="66" name="Google Shape;66;p2" title="KahootLogo_Full_purple.png"/>
          <p:cNvPicPr preferRelativeResize="0"/>
          <p:nvPr/>
        </p:nvPicPr>
        <p:blipFill>
          <a:blip r:embed="rId7">
            <a:alphaModFix/>
          </a:blip>
          <a:stretch>
            <a:fillRect/>
          </a:stretch>
        </p:blipFill>
        <p:spPr>
          <a:xfrm>
            <a:off x="4007425" y="1575099"/>
            <a:ext cx="4401776" cy="1502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pic>
        <p:nvPicPr>
          <p:cNvPr id="143" name="Google Shape;143;g34e6be042e7_0_4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4" name="Google Shape;144;g34e6be042e7_0_49"/>
          <p:cNvSpPr txBox="1"/>
          <p:nvPr/>
        </p:nvSpPr>
        <p:spPr>
          <a:xfrm>
            <a:off x="708700" y="1104775"/>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2000" u="none" cap="none" strike="noStrike">
              <a:solidFill>
                <a:schemeClr val="dk2"/>
              </a:solidFill>
              <a:latin typeface="Arial"/>
              <a:ea typeface="Arial"/>
              <a:cs typeface="Arial"/>
              <a:sym typeface="Arial"/>
            </a:endParaRPr>
          </a:p>
        </p:txBody>
      </p:sp>
      <p:sp>
        <p:nvSpPr>
          <p:cNvPr id="145" name="Google Shape;145;g34e6be042e7_0_49"/>
          <p:cNvSpPr txBox="1"/>
          <p:nvPr/>
        </p:nvSpPr>
        <p:spPr>
          <a:xfrm>
            <a:off x="609700" y="1104775"/>
            <a:ext cx="8275500" cy="4617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1000"/>
              </a:spcBef>
              <a:spcAft>
                <a:spcPts val="0"/>
              </a:spcAft>
              <a:buNone/>
            </a:pPr>
            <a:r>
              <a:t/>
            </a:r>
            <a:endParaRPr sz="2000"/>
          </a:p>
        </p:txBody>
      </p:sp>
      <p:sp>
        <p:nvSpPr>
          <p:cNvPr id="146" name="Google Shape;146;g34e6be042e7_0_49"/>
          <p:cNvSpPr txBox="1"/>
          <p:nvPr/>
        </p:nvSpPr>
        <p:spPr>
          <a:xfrm>
            <a:off x="503175" y="963400"/>
            <a:ext cx="4504800" cy="862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MY" sz="2000">
                <a:solidFill>
                  <a:srgbClr val="000000"/>
                </a:solidFill>
              </a:rPr>
              <a:t>On 1 device:</a:t>
            </a:r>
            <a:endParaRPr sz="2000">
              <a:solidFill>
                <a:srgbClr val="000000"/>
              </a:solidFill>
            </a:endParaRPr>
          </a:p>
          <a:p>
            <a:pPr indent="0" lvl="0" marL="0" rtl="0" algn="l">
              <a:lnSpc>
                <a:spcPct val="90000"/>
              </a:lnSpc>
              <a:spcBef>
                <a:spcPts val="0"/>
              </a:spcBef>
              <a:spcAft>
                <a:spcPts val="0"/>
              </a:spcAft>
              <a:buNone/>
            </a:pPr>
            <a:r>
              <a:t/>
            </a:r>
            <a:endParaRPr sz="2000"/>
          </a:p>
          <a:p>
            <a:pPr indent="-355600" lvl="0" marL="457200" rtl="0" algn="l">
              <a:lnSpc>
                <a:spcPct val="90000"/>
              </a:lnSpc>
              <a:spcBef>
                <a:spcPts val="0"/>
              </a:spcBef>
              <a:spcAft>
                <a:spcPts val="0"/>
              </a:spcAft>
              <a:buClr>
                <a:schemeClr val="dk1"/>
              </a:buClr>
              <a:buSzPts val="2000"/>
              <a:buChar char="●"/>
            </a:pPr>
            <a:r>
              <a:rPr lang="en-MY" sz="2000">
                <a:solidFill>
                  <a:schemeClr val="dk1"/>
                </a:solidFill>
              </a:rPr>
              <a:t>Get students to open a new tab.</a:t>
            </a:r>
            <a:endParaRPr sz="2000"/>
          </a:p>
        </p:txBody>
      </p:sp>
      <p:pic>
        <p:nvPicPr>
          <p:cNvPr id="147" name="Google Shape;147;g34e6be042e7_0_49"/>
          <p:cNvPicPr preferRelativeResize="0"/>
          <p:nvPr/>
        </p:nvPicPr>
        <p:blipFill rotWithShape="1">
          <a:blip r:embed="rId5">
            <a:alphaModFix/>
          </a:blip>
          <a:srcRect b="0" l="0" r="2238" t="-421"/>
          <a:stretch/>
        </p:blipFill>
        <p:spPr>
          <a:xfrm>
            <a:off x="978250" y="1981100"/>
            <a:ext cx="5202274" cy="30044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pic>
        <p:nvPicPr>
          <p:cNvPr id="153" name="Google Shape;153;g34ba26c7e9c_1_12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4" name="Google Shape;154;g34ba26c7e9c_1_1202"/>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55" name="Google Shape;155;g34ba26c7e9c_1_1202"/>
          <p:cNvSpPr txBox="1"/>
          <p:nvPr/>
        </p:nvSpPr>
        <p:spPr>
          <a:xfrm>
            <a:off x="316950" y="1169250"/>
            <a:ext cx="8510100" cy="738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MY" sz="2000">
                <a:solidFill>
                  <a:schemeClr val="dk1"/>
                </a:solidFill>
              </a:rPr>
              <a:t>Then, get them to drag that tab out to create a new window. It will look like this.</a:t>
            </a:r>
            <a:endParaRPr sz="2000"/>
          </a:p>
        </p:txBody>
      </p:sp>
      <p:pic>
        <p:nvPicPr>
          <p:cNvPr id="156" name="Google Shape;156;g34ba26c7e9c_1_1202"/>
          <p:cNvPicPr preferRelativeResize="0"/>
          <p:nvPr>
            <p:ph idx="4294967295" type="body"/>
          </p:nvPr>
        </p:nvPicPr>
        <p:blipFill rotWithShape="1">
          <a:blip r:embed="rId5">
            <a:alphaModFix/>
          </a:blip>
          <a:srcRect b="0" l="0" r="0" t="0"/>
          <a:stretch/>
        </p:blipFill>
        <p:spPr>
          <a:xfrm>
            <a:off x="1754700" y="1785000"/>
            <a:ext cx="5634600" cy="3167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pic>
        <p:nvPicPr>
          <p:cNvPr id="162" name="Google Shape;162;g34e6be042e7_0_6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3" name="Google Shape;163;g34e6be042e7_0_63"/>
          <p:cNvSpPr txBox="1"/>
          <p:nvPr/>
        </p:nvSpPr>
        <p:spPr>
          <a:xfrm>
            <a:off x="702950" y="1198600"/>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64" name="Google Shape;164;g34e6be042e7_0_63"/>
          <p:cNvSpPr txBox="1"/>
          <p:nvPr/>
        </p:nvSpPr>
        <p:spPr>
          <a:xfrm>
            <a:off x="576950" y="1075450"/>
            <a:ext cx="85101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MY" sz="2000">
                <a:solidFill>
                  <a:schemeClr val="dk1"/>
                </a:solidFill>
              </a:rPr>
              <a:t>This is students’ view (if using only 1 device)</a:t>
            </a:r>
            <a:endParaRPr sz="2000"/>
          </a:p>
        </p:txBody>
      </p:sp>
      <p:pic>
        <p:nvPicPr>
          <p:cNvPr id="165" name="Google Shape;165;g34e6be042e7_0_63"/>
          <p:cNvPicPr preferRelativeResize="0"/>
          <p:nvPr>
            <p:ph idx="4294967295" type="body"/>
          </p:nvPr>
        </p:nvPicPr>
        <p:blipFill rotWithShape="1">
          <a:blip r:embed="rId5">
            <a:alphaModFix/>
          </a:blip>
          <a:srcRect b="0" l="0" r="0" t="0"/>
          <a:stretch/>
        </p:blipFill>
        <p:spPr>
          <a:xfrm>
            <a:off x="702950" y="1621875"/>
            <a:ext cx="5358600" cy="301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pic>
        <p:nvPicPr>
          <p:cNvPr id="171" name="Google Shape;171;g34e6be042e7_0_7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2" name="Google Shape;172;g34e6be042e7_0_72"/>
          <p:cNvSpPr txBox="1"/>
          <p:nvPr/>
        </p:nvSpPr>
        <p:spPr>
          <a:xfrm>
            <a:off x="599300" y="1182975"/>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73" name="Google Shape;173;g34e6be042e7_0_72"/>
          <p:cNvSpPr txBox="1"/>
          <p:nvPr/>
        </p:nvSpPr>
        <p:spPr>
          <a:xfrm>
            <a:off x="473300" y="1059825"/>
            <a:ext cx="85101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MY" sz="2000">
                <a:solidFill>
                  <a:schemeClr val="dk1"/>
                </a:solidFill>
              </a:rPr>
              <a:t>More examples</a:t>
            </a:r>
            <a:endParaRPr sz="2000"/>
          </a:p>
        </p:txBody>
      </p:sp>
      <p:pic>
        <p:nvPicPr>
          <p:cNvPr id="174" name="Google Shape;174;g34e6be042e7_0_72"/>
          <p:cNvPicPr preferRelativeResize="0"/>
          <p:nvPr>
            <p:ph idx="4294967295" type="body"/>
          </p:nvPr>
        </p:nvPicPr>
        <p:blipFill rotWithShape="1">
          <a:blip r:embed="rId5">
            <a:alphaModFix/>
          </a:blip>
          <a:srcRect b="0" l="0" r="0" t="0"/>
          <a:stretch/>
        </p:blipFill>
        <p:spPr>
          <a:xfrm>
            <a:off x="599301" y="1521525"/>
            <a:ext cx="5901300" cy="331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pic>
        <p:nvPicPr>
          <p:cNvPr id="180" name="Google Shape;180;g34e6be042e7_0_8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1" name="Google Shape;181;g34e6be042e7_0_81"/>
          <p:cNvSpPr txBox="1"/>
          <p:nvPr/>
        </p:nvSpPr>
        <p:spPr>
          <a:xfrm>
            <a:off x="702950" y="1323675"/>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82" name="Google Shape;182;g34e6be042e7_0_81"/>
          <p:cNvSpPr txBox="1"/>
          <p:nvPr/>
        </p:nvSpPr>
        <p:spPr>
          <a:xfrm>
            <a:off x="576950" y="971925"/>
            <a:ext cx="8510100" cy="1015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MY" sz="2000">
                <a:solidFill>
                  <a:schemeClr val="dk1"/>
                </a:solidFill>
              </a:rPr>
              <a:t>At the end of the game…</a:t>
            </a:r>
            <a:endParaRPr sz="2000">
              <a:solidFill>
                <a:schemeClr val="dk1"/>
              </a:solidFill>
            </a:endParaRPr>
          </a:p>
          <a:p>
            <a:pPr indent="0" lvl="0" marL="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MY" sz="2000">
                <a:solidFill>
                  <a:schemeClr val="dk1"/>
                </a:solidFill>
              </a:rPr>
              <a:t>Students can see their scores</a:t>
            </a:r>
            <a:endParaRPr sz="2000">
              <a:solidFill>
                <a:schemeClr val="dk1"/>
              </a:solidFill>
            </a:endParaRPr>
          </a:p>
        </p:txBody>
      </p:sp>
      <p:pic>
        <p:nvPicPr>
          <p:cNvPr id="183" name="Google Shape;183;g34e6be042e7_0_81"/>
          <p:cNvPicPr preferRelativeResize="0"/>
          <p:nvPr/>
        </p:nvPicPr>
        <p:blipFill rotWithShape="1">
          <a:blip r:embed="rId5">
            <a:alphaModFix/>
          </a:blip>
          <a:srcRect b="0" l="0" r="0" t="0"/>
          <a:stretch/>
        </p:blipFill>
        <p:spPr>
          <a:xfrm>
            <a:off x="1043250" y="1987725"/>
            <a:ext cx="5412925" cy="304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pic>
        <p:nvPicPr>
          <p:cNvPr id="189" name="Google Shape;189;g34ba26c7e9c_1_120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0" name="Google Shape;190;g34ba26c7e9c_1_1209"/>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91" name="Google Shape;191;g34ba26c7e9c_1_1209"/>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None/>
            </a:pPr>
            <a:r>
              <a:rPr b="1" lang="en-MY" sz="2300">
                <a:solidFill>
                  <a:schemeClr val="lt1"/>
                </a:solidFill>
                <a:latin typeface="Poppins"/>
                <a:ea typeface="Poppins"/>
                <a:cs typeface="Poppins"/>
                <a:sym typeface="Poppins"/>
              </a:rPr>
              <a:t>STUDENTS’ PROGRESS REPORT</a:t>
            </a:r>
            <a:endParaRPr b="1" i="0" sz="2300" u="none" cap="none" strike="noStrike">
              <a:solidFill>
                <a:schemeClr val="lt1"/>
              </a:solidFill>
              <a:latin typeface="Poppins"/>
              <a:ea typeface="Poppins"/>
              <a:cs typeface="Poppins"/>
              <a:sym typeface="Poppins"/>
            </a:endParaRPr>
          </a:p>
        </p:txBody>
      </p:sp>
      <p:sp>
        <p:nvSpPr>
          <p:cNvPr id="192" name="Google Shape;192;g34ba26c7e9c_1_1209"/>
          <p:cNvSpPr txBox="1"/>
          <p:nvPr/>
        </p:nvSpPr>
        <p:spPr>
          <a:xfrm>
            <a:off x="576950" y="988563"/>
            <a:ext cx="7847400" cy="738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MY" sz="2000">
                <a:solidFill>
                  <a:schemeClr val="dk1"/>
                </a:solidFill>
              </a:rPr>
              <a:t>You can choose to get students’ feedback or view a report on their performance</a:t>
            </a:r>
            <a:endParaRPr sz="2000"/>
          </a:p>
        </p:txBody>
      </p:sp>
      <p:pic>
        <p:nvPicPr>
          <p:cNvPr id="193" name="Google Shape;193;g34ba26c7e9c_1_1209"/>
          <p:cNvPicPr preferRelativeResize="0"/>
          <p:nvPr/>
        </p:nvPicPr>
        <p:blipFill rotWithShape="1">
          <a:blip r:embed="rId5">
            <a:alphaModFix/>
          </a:blip>
          <a:srcRect b="0" l="0" r="0" t="0"/>
          <a:stretch/>
        </p:blipFill>
        <p:spPr>
          <a:xfrm>
            <a:off x="1675275" y="1782425"/>
            <a:ext cx="5793448" cy="3257224"/>
          </a:xfrm>
          <a:prstGeom prst="rect">
            <a:avLst/>
          </a:prstGeom>
          <a:noFill/>
          <a:ln>
            <a:noFill/>
          </a:ln>
        </p:spPr>
      </p:pic>
      <p:sp>
        <p:nvSpPr>
          <p:cNvPr id="194" name="Google Shape;194;g34ba26c7e9c_1_1209"/>
          <p:cNvSpPr/>
          <p:nvPr/>
        </p:nvSpPr>
        <p:spPr>
          <a:xfrm>
            <a:off x="6399400" y="2277325"/>
            <a:ext cx="1000500" cy="1203900"/>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pic>
        <p:nvPicPr>
          <p:cNvPr id="200" name="Google Shape;200;g34ba26c7e9c_1_121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1" name="Google Shape;201;g34ba26c7e9c_1_1219"/>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202" name="Google Shape;202;g34ba26c7e9c_1_1219"/>
          <p:cNvSpPr txBox="1"/>
          <p:nvPr/>
        </p:nvSpPr>
        <p:spPr>
          <a:xfrm>
            <a:off x="840050" y="1242325"/>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203" name="Google Shape;203;g34ba26c7e9c_1_1219"/>
          <p:cNvSpPr txBox="1"/>
          <p:nvPr/>
        </p:nvSpPr>
        <p:spPr>
          <a:xfrm>
            <a:off x="576950" y="1011750"/>
            <a:ext cx="85308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MY" sz="2000">
                <a:solidFill>
                  <a:schemeClr val="dk1"/>
                </a:solidFill>
              </a:rPr>
              <a:t>You can get students’ to feedback on:</a:t>
            </a:r>
            <a:endParaRPr b="0" i="0" sz="1800" u="none" cap="none" strike="noStrike">
              <a:solidFill>
                <a:schemeClr val="dk2"/>
              </a:solidFill>
              <a:latin typeface="Arial"/>
              <a:ea typeface="Arial"/>
              <a:cs typeface="Arial"/>
              <a:sym typeface="Arial"/>
            </a:endParaRPr>
          </a:p>
        </p:txBody>
      </p:sp>
      <p:pic>
        <p:nvPicPr>
          <p:cNvPr id="204" name="Google Shape;204;g34ba26c7e9c_1_1219"/>
          <p:cNvPicPr preferRelativeResize="0"/>
          <p:nvPr>
            <p:ph idx="4294967295" type="body"/>
          </p:nvPr>
        </p:nvPicPr>
        <p:blipFill rotWithShape="1">
          <a:blip r:embed="rId5">
            <a:alphaModFix/>
          </a:blip>
          <a:srcRect b="0" l="0" r="0" t="0"/>
          <a:stretch/>
        </p:blipFill>
        <p:spPr>
          <a:xfrm>
            <a:off x="1637400" y="1473450"/>
            <a:ext cx="6067800" cy="3411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pic>
        <p:nvPicPr>
          <p:cNvPr id="210" name="Google Shape;210;g34ba26c7e9c_1_12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1" name="Google Shape;211;g34ba26c7e9c_1_1228"/>
          <p:cNvSpPr txBox="1"/>
          <p:nvPr/>
        </p:nvSpPr>
        <p:spPr>
          <a:xfrm>
            <a:off x="475900" y="1026625"/>
            <a:ext cx="80046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3600"/>
              <a:buFont typeface="Calibri"/>
              <a:buNone/>
            </a:pPr>
            <a:r>
              <a:rPr lang="en-MY" sz="2000">
                <a:solidFill>
                  <a:schemeClr val="dk1"/>
                </a:solidFill>
              </a:rPr>
              <a:t>You can view the statistics and even download for your own analysis:</a:t>
            </a:r>
            <a:endParaRPr i="0" sz="2000" u="none" cap="none" strike="noStrike">
              <a:solidFill>
                <a:schemeClr val="dk1"/>
              </a:solidFill>
            </a:endParaRPr>
          </a:p>
        </p:txBody>
      </p:sp>
      <p:pic>
        <p:nvPicPr>
          <p:cNvPr id="212" name="Google Shape;212;g34ba26c7e9c_1_1228"/>
          <p:cNvPicPr preferRelativeResize="0"/>
          <p:nvPr>
            <p:ph idx="4294967295" type="body"/>
          </p:nvPr>
        </p:nvPicPr>
        <p:blipFill rotWithShape="1">
          <a:blip r:embed="rId5">
            <a:alphaModFix/>
          </a:blip>
          <a:srcRect b="0" l="0" r="0" t="0"/>
          <a:stretch/>
        </p:blipFill>
        <p:spPr>
          <a:xfrm>
            <a:off x="730225" y="1578500"/>
            <a:ext cx="5747400" cy="3231600"/>
          </a:xfrm>
          <a:prstGeom prst="rect">
            <a:avLst/>
          </a:prstGeom>
          <a:noFill/>
          <a:ln>
            <a:noFill/>
          </a:ln>
        </p:spPr>
      </p:pic>
      <p:sp>
        <p:nvSpPr>
          <p:cNvPr id="213" name="Google Shape;213;g34ba26c7e9c_1_1228"/>
          <p:cNvSpPr/>
          <p:nvPr/>
        </p:nvSpPr>
        <p:spPr>
          <a:xfrm>
            <a:off x="3508320" y="2075002"/>
            <a:ext cx="1251300" cy="1452900"/>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pic>
        <p:nvPicPr>
          <p:cNvPr id="219" name="Google Shape;219;g34ba26c7e9c_1_123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0" name="Google Shape;220;g34ba26c7e9c_1_1236"/>
          <p:cNvSpPr txBox="1"/>
          <p:nvPr/>
        </p:nvSpPr>
        <p:spPr>
          <a:xfrm>
            <a:off x="3647875" y="0"/>
            <a:ext cx="52842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4400"/>
              <a:buFont typeface="Calibri"/>
              <a:buNone/>
            </a:pPr>
            <a:r>
              <a:rPr b="1" lang="en-MY" sz="2300">
                <a:solidFill>
                  <a:schemeClr val="lt1"/>
                </a:solidFill>
                <a:latin typeface="Poppins"/>
                <a:ea typeface="Poppins"/>
                <a:cs typeface="Poppins"/>
                <a:sym typeface="Poppins"/>
              </a:rPr>
              <a:t>ASSIGNING SELF-PACED CHALLENGES </a:t>
            </a:r>
            <a:endParaRPr b="1" i="0" sz="2300" u="none" cap="none" strike="noStrike">
              <a:solidFill>
                <a:schemeClr val="lt1"/>
              </a:solidFill>
              <a:latin typeface="Poppins"/>
              <a:ea typeface="Poppins"/>
              <a:cs typeface="Poppins"/>
              <a:sym typeface="Poppins"/>
            </a:endParaRPr>
          </a:p>
        </p:txBody>
      </p:sp>
      <p:pic>
        <p:nvPicPr>
          <p:cNvPr id="221" name="Google Shape;221;g34ba26c7e9c_1_1236"/>
          <p:cNvPicPr preferRelativeResize="0"/>
          <p:nvPr/>
        </p:nvPicPr>
        <p:blipFill rotWithShape="1">
          <a:blip r:embed="rId5">
            <a:alphaModFix/>
          </a:blip>
          <a:srcRect b="0" l="0" r="0" t="0"/>
          <a:stretch/>
        </p:blipFill>
        <p:spPr>
          <a:xfrm>
            <a:off x="1051051" y="1046602"/>
            <a:ext cx="7041901" cy="39591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pic>
        <p:nvPicPr>
          <p:cNvPr id="227" name="Google Shape;227;g34e6be042e7_0_9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pic>
        <p:nvPicPr>
          <p:cNvPr id="228" name="Google Shape;228;g34e6be042e7_0_99"/>
          <p:cNvPicPr preferRelativeResize="0"/>
          <p:nvPr/>
        </p:nvPicPr>
        <p:blipFill rotWithShape="1">
          <a:blip r:embed="rId5">
            <a:alphaModFix/>
          </a:blip>
          <a:srcRect b="0" l="0" r="0" t="0"/>
          <a:stretch/>
        </p:blipFill>
        <p:spPr>
          <a:xfrm>
            <a:off x="1063100" y="971850"/>
            <a:ext cx="7274899" cy="4090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2" name="Google Shape;72;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900" u="none" cap="none" strike="noStrike">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3" name="Google Shape;73;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4" name="Google Shape;74;p4"/>
          <p:cNvSpPr/>
          <p:nvPr/>
        </p:nvSpPr>
        <p:spPr>
          <a:xfrm>
            <a:off x="3577575" y="850450"/>
            <a:ext cx="5034000" cy="41472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115000"/>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Introduction</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How to create a Kahoot!</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a:buChar char="●"/>
            </a:pPr>
            <a:r>
              <a:rPr lang="en-MY" sz="2300">
                <a:solidFill>
                  <a:schemeClr val="dk1"/>
                </a:solidFill>
                <a:latin typeface="Poppins Light"/>
                <a:ea typeface="Poppins Light"/>
                <a:cs typeface="Poppins Light"/>
                <a:sym typeface="Poppins Light"/>
              </a:rPr>
              <a:t>Presenting a Kahoot!</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a:buChar char="●"/>
            </a:pPr>
            <a:r>
              <a:rPr lang="en-MY" sz="2300">
                <a:solidFill>
                  <a:schemeClr val="dk1"/>
                </a:solidFill>
                <a:latin typeface="Poppins Light"/>
                <a:ea typeface="Poppins Light"/>
                <a:cs typeface="Poppins Light"/>
                <a:sym typeface="Poppins Light"/>
              </a:rPr>
              <a:t>Students’ progress report</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a:buChar char="●"/>
            </a:pPr>
            <a:r>
              <a:rPr lang="en-MY" sz="2300">
                <a:solidFill>
                  <a:schemeClr val="dk1"/>
                </a:solidFill>
                <a:latin typeface="Poppins Light"/>
                <a:ea typeface="Poppins Light"/>
                <a:cs typeface="Poppins Light"/>
                <a:sym typeface="Poppins Light"/>
              </a:rPr>
              <a:t>Assigning self-paced challenges</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i="0" sz="23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i="0" sz="23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i="0" sz="23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pic>
        <p:nvPicPr>
          <p:cNvPr id="234" name="Google Shape;234;g34e6be042e7_0_10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pic>
        <p:nvPicPr>
          <p:cNvPr id="235" name="Google Shape;235;g34e6be042e7_0_107"/>
          <p:cNvPicPr preferRelativeResize="0"/>
          <p:nvPr>
            <p:ph idx="4294967295" type="body"/>
          </p:nvPr>
        </p:nvPicPr>
        <p:blipFill rotWithShape="1">
          <a:blip r:embed="rId5">
            <a:alphaModFix/>
          </a:blip>
          <a:srcRect b="0" l="0" r="0" t="0"/>
          <a:stretch/>
        </p:blipFill>
        <p:spPr>
          <a:xfrm>
            <a:off x="989275" y="1063075"/>
            <a:ext cx="6895500" cy="3876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36dd5cb606b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41" name="Google Shape;241;g36dd5cb606b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242" name="Google Shape;242;g36dd5cb606b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43" name="Google Shape;243;g36dd5cb606b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244" name="Google Shape;244;g36dd5cb606b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36dd5cb606b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50" name="Google Shape;250;g36dd5cb606b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251" name="Google Shape;251;g36dd5cb606b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52" name="Google Shape;252;g36dd5cb606b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53" name="Google Shape;253;g36dd5cb606b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54" name="Google Shape;254;g36dd5cb606b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2020 Quest International University </a:t>
            </a:r>
            <a:r>
              <a:rPr i="1" lang="en-MY" sz="1800" u="sng">
                <a:solidFill>
                  <a:schemeClr val="hlink"/>
                </a:solidFill>
                <a:latin typeface="Poppins"/>
                <a:ea typeface="Poppins"/>
                <a:cs typeface="Poppins"/>
                <a:sym typeface="Poppins"/>
                <a:hlinkClick r:id="rId6"/>
              </a:rPr>
              <a:t>Kahoot!</a:t>
            </a:r>
            <a:r>
              <a:rPr lang="en-MY" sz="1800">
                <a:solidFill>
                  <a:schemeClr val="accent1"/>
                </a:solidFill>
                <a:latin typeface="Poppins"/>
                <a:ea typeface="Poppins"/>
                <a:cs typeface="Poppins"/>
                <a:sym typeface="Poppins"/>
              </a:rPr>
              <a:t>,</a:t>
            </a:r>
            <a:r>
              <a:rPr lang="en-MY" sz="1800">
                <a:solidFill>
                  <a:schemeClr val="dk1"/>
                </a:solidFill>
                <a:latin typeface="Poppins"/>
                <a:ea typeface="Poppins"/>
                <a:cs typeface="Poppins"/>
                <a:sym typeface="Poppins"/>
              </a:rPr>
              <a:t> Racheal Har Ann Li, Quratul Ain</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g36dd5cb606b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60" name="Google Shape;260;g36dd5cb606b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261" name="Google Shape;261;g36dd5cb606b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62" name="Google Shape;262;g36dd5cb606b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Kahoot!</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Racheal </a:t>
            </a:r>
            <a:r>
              <a:rPr lang="en-MY" sz="1800">
                <a:solidFill>
                  <a:schemeClr val="dk1"/>
                </a:solidFill>
                <a:latin typeface="Poppins"/>
                <a:ea typeface="Poppins"/>
                <a:cs typeface="Poppins"/>
                <a:sym typeface="Poppins"/>
              </a:rPr>
              <a:t>Har</a:t>
            </a:r>
            <a:r>
              <a:rPr lang="en-MY" sz="1800">
                <a:solidFill>
                  <a:schemeClr val="dk1"/>
                </a:solidFill>
                <a:latin typeface="Poppins"/>
                <a:ea typeface="Poppins"/>
                <a:cs typeface="Poppins"/>
                <a:sym typeface="Poppins"/>
              </a:rPr>
              <a:t> Ann Li, Quratul Ain</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263" name="Google Shape;263;g36dd5cb606b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64" name="Google Shape;264;g36dd5cb606b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g36dd5cb606b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70" name="Google Shape;270;g36dd5cb606b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71" name="Google Shape;271;g36dd5cb606b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72" name="Google Shape;272;g36dd5cb606b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3" name="Google Shape;273;g36dd5cb606b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74" name="Google Shape;274;g36dd5cb606b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75" name="Google Shape;275;g36dd5cb606b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pic>
        <p:nvPicPr>
          <p:cNvPr id="80" name="Google Shape;80;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1" name="Google Shape;81;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INTRODUCTION</a:t>
            </a:r>
            <a:endParaRPr b="1" i="0" sz="2600" u="none" cap="none" strike="noStrike">
              <a:solidFill>
                <a:schemeClr val="lt1"/>
              </a:solidFill>
              <a:latin typeface="Poppins"/>
              <a:ea typeface="Poppins"/>
              <a:cs typeface="Poppins"/>
              <a:sym typeface="Poppins"/>
            </a:endParaRPr>
          </a:p>
        </p:txBody>
      </p:sp>
      <p:sp>
        <p:nvSpPr>
          <p:cNvPr id="82" name="Google Shape;82;g34ba173c4b2_3_67"/>
          <p:cNvSpPr txBox="1"/>
          <p:nvPr/>
        </p:nvSpPr>
        <p:spPr>
          <a:xfrm>
            <a:off x="483750" y="1141250"/>
            <a:ext cx="8176500" cy="3055800"/>
          </a:xfrm>
          <a:prstGeom prst="rect">
            <a:avLst/>
          </a:prstGeom>
          <a:noFill/>
          <a:ln>
            <a:noFill/>
          </a:ln>
        </p:spPr>
        <p:txBody>
          <a:bodyPr anchorCtr="0" anchor="t" bIns="91425" lIns="91425" spcFirstLastPara="1" rIns="91425" wrap="square" tIns="91425">
            <a:spAutoFit/>
          </a:bodyPr>
          <a:lstStyle/>
          <a:p>
            <a:pPr indent="-254000" lvl="0" marL="228600" rtl="0" algn="l">
              <a:lnSpc>
                <a:spcPct val="90000"/>
              </a:lnSpc>
              <a:spcBef>
                <a:spcPts val="0"/>
              </a:spcBef>
              <a:spcAft>
                <a:spcPts val="0"/>
              </a:spcAft>
              <a:buClr>
                <a:schemeClr val="dk1"/>
              </a:buClr>
              <a:buSzPts val="2200"/>
              <a:buChar char="•"/>
            </a:pPr>
            <a:r>
              <a:rPr lang="en-MY" sz="2200">
                <a:solidFill>
                  <a:schemeClr val="dk1"/>
                </a:solidFill>
              </a:rPr>
              <a:t>Kahoot! is a game based learning platform and is a very popular educational tool.</a:t>
            </a:r>
            <a:endParaRPr sz="2200">
              <a:solidFill>
                <a:schemeClr val="dk1"/>
              </a:solidFill>
            </a:endParaRPr>
          </a:p>
          <a:p>
            <a:pPr indent="0" lvl="0" marL="228600" rtl="0" algn="l">
              <a:lnSpc>
                <a:spcPct val="90000"/>
              </a:lnSpc>
              <a:spcBef>
                <a:spcPts val="0"/>
              </a:spcBef>
              <a:spcAft>
                <a:spcPts val="0"/>
              </a:spcAft>
              <a:buNone/>
            </a:pPr>
            <a:r>
              <a:t/>
            </a:r>
            <a:endParaRPr sz="2200">
              <a:solidFill>
                <a:schemeClr val="dk1"/>
              </a:solidFill>
            </a:endParaRPr>
          </a:p>
          <a:p>
            <a:pPr indent="-254000" lvl="0" marL="228600" rtl="0" algn="l">
              <a:lnSpc>
                <a:spcPct val="90000"/>
              </a:lnSpc>
              <a:spcBef>
                <a:spcPts val="0"/>
              </a:spcBef>
              <a:spcAft>
                <a:spcPts val="0"/>
              </a:spcAft>
              <a:buClr>
                <a:schemeClr val="dk1"/>
              </a:buClr>
              <a:buSzPts val="2200"/>
              <a:buChar char="•"/>
            </a:pPr>
            <a:r>
              <a:rPr lang="en-MY" sz="2200">
                <a:solidFill>
                  <a:schemeClr val="dk1"/>
                </a:solidFill>
              </a:rPr>
              <a:t>Kahoot! can be used in a variety ways including:</a:t>
            </a:r>
            <a:endParaRPr sz="2200">
              <a:solidFill>
                <a:schemeClr val="dk1"/>
              </a:solidFill>
            </a:endParaRPr>
          </a:p>
          <a:p>
            <a:pPr indent="0" lvl="0" marL="22860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1000"/>
              </a:spcBef>
              <a:spcAft>
                <a:spcPts val="0"/>
              </a:spcAft>
              <a:buClr>
                <a:schemeClr val="dk1"/>
              </a:buClr>
              <a:buSzPts val="2200"/>
              <a:buChar char="❏"/>
            </a:pPr>
            <a:r>
              <a:rPr lang="en-MY" sz="2200">
                <a:solidFill>
                  <a:schemeClr val="dk1"/>
                </a:solidFill>
              </a:rPr>
              <a:t>Set induction</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MY" sz="2200">
                <a:solidFill>
                  <a:schemeClr val="dk1"/>
                </a:solidFill>
              </a:rPr>
              <a:t>As a quiz to test students’ understanding</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MY" sz="2200">
                <a:solidFill>
                  <a:schemeClr val="dk1"/>
                </a:solidFill>
              </a:rPr>
              <a:t>To get students’ feedback</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MY" sz="2200">
                <a:solidFill>
                  <a:schemeClr val="dk1"/>
                </a:solidFill>
              </a:rPr>
              <a:t>To assess students’ progress in the content</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id="88" name="Google Shape;88;g34ba26c7e9c_1_8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9" name="Google Shape;89;g34ba26c7e9c_1_8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HOW TO CREATE KAHOOT!</a:t>
            </a:r>
            <a:endParaRPr b="1" i="0" sz="2600" u="none" cap="none" strike="noStrike">
              <a:solidFill>
                <a:schemeClr val="lt1"/>
              </a:solidFill>
              <a:latin typeface="Poppins"/>
              <a:ea typeface="Poppins"/>
              <a:cs typeface="Poppins"/>
              <a:sym typeface="Poppins"/>
            </a:endParaRPr>
          </a:p>
        </p:txBody>
      </p:sp>
      <p:sp>
        <p:nvSpPr>
          <p:cNvPr id="90" name="Google Shape;90;g34ba26c7e9c_1_883"/>
          <p:cNvSpPr txBox="1"/>
          <p:nvPr/>
        </p:nvSpPr>
        <p:spPr>
          <a:xfrm>
            <a:off x="286625" y="1151675"/>
            <a:ext cx="7577100" cy="4341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0"/>
              </a:spcBef>
              <a:spcAft>
                <a:spcPts val="0"/>
              </a:spcAft>
              <a:buClr>
                <a:schemeClr val="dk1"/>
              </a:buClr>
              <a:buSzPts val="1800"/>
              <a:buChar char="●"/>
            </a:pPr>
            <a:r>
              <a:rPr b="1" lang="en-MY" sz="1800" u="sng">
                <a:solidFill>
                  <a:schemeClr val="dk1"/>
                </a:solidFill>
              </a:rPr>
              <a:t>Step 1: My Kahoots &gt; create new</a:t>
            </a:r>
            <a:endParaRPr b="1" sz="1800" u="sng">
              <a:solidFill>
                <a:schemeClr val="dk2"/>
              </a:solidFill>
            </a:endParaRPr>
          </a:p>
        </p:txBody>
      </p:sp>
      <p:pic>
        <p:nvPicPr>
          <p:cNvPr id="91" name="Google Shape;91;g34ba26c7e9c_1_883"/>
          <p:cNvPicPr preferRelativeResize="0"/>
          <p:nvPr/>
        </p:nvPicPr>
        <p:blipFill rotWithShape="1">
          <a:blip r:embed="rId5">
            <a:alphaModFix/>
          </a:blip>
          <a:srcRect b="5064" l="0" r="1448" t="13773"/>
          <a:stretch/>
        </p:blipFill>
        <p:spPr>
          <a:xfrm>
            <a:off x="854974" y="1663947"/>
            <a:ext cx="7133826" cy="3303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pic>
        <p:nvPicPr>
          <p:cNvPr id="97" name="Google Shape;97;g34e6be042e7_0_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8" name="Google Shape;98;g34e6be042e7_0_8"/>
          <p:cNvSpPr txBox="1"/>
          <p:nvPr/>
        </p:nvSpPr>
        <p:spPr>
          <a:xfrm>
            <a:off x="234500" y="1063100"/>
            <a:ext cx="8322300" cy="683400"/>
          </a:xfrm>
          <a:prstGeom prst="rect">
            <a:avLst/>
          </a:prstGeom>
          <a:noFill/>
          <a:ln>
            <a:noFill/>
          </a:ln>
        </p:spPr>
        <p:txBody>
          <a:bodyPr anchorCtr="0" anchor="t" bIns="91425" lIns="91425" spcFirstLastPara="1" rIns="91425" wrap="square" tIns="91425">
            <a:spAutoFit/>
          </a:bodyPr>
          <a:lstStyle/>
          <a:p>
            <a:pPr indent="-165100" lvl="0" marL="228600" rtl="0" algn="l">
              <a:lnSpc>
                <a:spcPct val="90000"/>
              </a:lnSpc>
              <a:spcBef>
                <a:spcPts val="0"/>
              </a:spcBef>
              <a:spcAft>
                <a:spcPts val="0"/>
              </a:spcAft>
              <a:buClr>
                <a:schemeClr val="dk1"/>
              </a:buClr>
              <a:buSzPts val="1800"/>
              <a:buChar char="•"/>
            </a:pPr>
            <a:r>
              <a:rPr b="1" lang="en-MY" sz="1800" u="sng">
                <a:solidFill>
                  <a:schemeClr val="dk1"/>
                </a:solidFill>
              </a:rPr>
              <a:t>Step 2:  Type your question into the space.  Play around with the quiz settings</a:t>
            </a:r>
            <a:endParaRPr b="1" sz="1800" u="sng"/>
          </a:p>
        </p:txBody>
      </p:sp>
      <p:pic>
        <p:nvPicPr>
          <p:cNvPr id="99" name="Google Shape;99;g34e6be042e7_0_8"/>
          <p:cNvPicPr preferRelativeResize="0"/>
          <p:nvPr/>
        </p:nvPicPr>
        <p:blipFill rotWithShape="1">
          <a:blip r:embed="rId5">
            <a:alphaModFix/>
          </a:blip>
          <a:srcRect b="5271" l="0" r="1088" t="13757"/>
          <a:stretch/>
        </p:blipFill>
        <p:spPr>
          <a:xfrm>
            <a:off x="576950" y="1746500"/>
            <a:ext cx="6769619" cy="3115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pic>
        <p:nvPicPr>
          <p:cNvPr id="105" name="Google Shape;105;g34ba26c7e9c_1_9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6" name="Google Shape;106;g34ba26c7e9c_1_9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07" name="Google Shape;107;g34ba26c7e9c_1_983"/>
          <p:cNvSpPr txBox="1"/>
          <p:nvPr/>
        </p:nvSpPr>
        <p:spPr>
          <a:xfrm>
            <a:off x="576950" y="1199500"/>
            <a:ext cx="2162700" cy="2955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MY" sz="2000">
                <a:solidFill>
                  <a:schemeClr val="dk1"/>
                </a:solidFill>
              </a:rPr>
              <a:t>As a basic user,</a:t>
            </a:r>
            <a:r>
              <a:rPr b="1" lang="en-MY" sz="2000">
                <a:solidFill>
                  <a:schemeClr val="dk1"/>
                </a:solidFill>
              </a:rPr>
              <a:t> only Quiz and True/False formats are allowed. </a:t>
            </a:r>
            <a:endParaRPr b="1" sz="2000">
              <a:solidFill>
                <a:schemeClr val="dk1"/>
              </a:solidFill>
            </a:endParaRPr>
          </a:p>
          <a:p>
            <a:pPr indent="0" lvl="0" marL="0" rtl="0" algn="l">
              <a:lnSpc>
                <a:spcPct val="90000"/>
              </a:lnSpc>
              <a:spcBef>
                <a:spcPts val="0"/>
              </a:spcBef>
              <a:spcAft>
                <a:spcPts val="0"/>
              </a:spcAft>
              <a:buNone/>
            </a:pPr>
            <a:r>
              <a:t/>
            </a:r>
            <a:endParaRPr b="1" sz="2000">
              <a:solidFill>
                <a:schemeClr val="dk1"/>
              </a:solidFill>
            </a:endParaRPr>
          </a:p>
          <a:p>
            <a:pPr indent="0" lvl="0" marL="0" rtl="0" algn="l">
              <a:lnSpc>
                <a:spcPct val="90000"/>
              </a:lnSpc>
              <a:spcBef>
                <a:spcPts val="0"/>
              </a:spcBef>
              <a:spcAft>
                <a:spcPts val="0"/>
              </a:spcAft>
              <a:buNone/>
            </a:pPr>
            <a:r>
              <a:rPr lang="en-MY" sz="2000">
                <a:solidFill>
                  <a:schemeClr val="dk1"/>
                </a:solidFill>
              </a:rPr>
              <a:t>Other advanced feature would require a paid subscription.</a:t>
            </a:r>
            <a:endParaRPr sz="2000">
              <a:solidFill>
                <a:schemeClr val="dk1"/>
              </a:solidFill>
            </a:endParaRPr>
          </a:p>
        </p:txBody>
      </p:sp>
      <p:pic>
        <p:nvPicPr>
          <p:cNvPr id="108" name="Google Shape;108;g34ba26c7e9c_1_983"/>
          <p:cNvPicPr preferRelativeResize="0"/>
          <p:nvPr>
            <p:ph idx="4294967295" type="body"/>
          </p:nvPr>
        </p:nvPicPr>
        <p:blipFill rotWithShape="1">
          <a:blip r:embed="rId5">
            <a:alphaModFix/>
          </a:blip>
          <a:srcRect b="0" l="0" r="0" t="0"/>
          <a:stretch/>
        </p:blipFill>
        <p:spPr>
          <a:xfrm>
            <a:off x="2903950" y="1199500"/>
            <a:ext cx="5810100" cy="326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pic>
        <p:nvPicPr>
          <p:cNvPr id="114" name="Google Shape;114;g34ba26c7e9c_1_11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5" name="Google Shape;115;g34ba26c7e9c_1_1167"/>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None/>
            </a:pPr>
            <a:r>
              <a:rPr b="1" lang="en-MY" sz="2300">
                <a:solidFill>
                  <a:schemeClr val="lt1"/>
                </a:solidFill>
                <a:latin typeface="Poppins"/>
                <a:ea typeface="Poppins"/>
                <a:cs typeface="Poppins"/>
                <a:sym typeface="Poppins"/>
              </a:rPr>
              <a:t>PRESENTING A KAHOOT!</a:t>
            </a:r>
            <a:endParaRPr b="1" i="0" sz="2300" u="none" cap="none" strike="noStrike">
              <a:solidFill>
                <a:schemeClr val="lt1"/>
              </a:solidFill>
              <a:latin typeface="Poppins"/>
              <a:ea typeface="Poppins"/>
              <a:cs typeface="Poppins"/>
              <a:sym typeface="Poppins"/>
            </a:endParaRPr>
          </a:p>
        </p:txBody>
      </p:sp>
      <p:sp>
        <p:nvSpPr>
          <p:cNvPr id="116" name="Google Shape;116;g34ba26c7e9c_1_1167"/>
          <p:cNvSpPr txBox="1"/>
          <p:nvPr/>
        </p:nvSpPr>
        <p:spPr>
          <a:xfrm>
            <a:off x="442950" y="1167325"/>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2000" u="none" cap="none" strike="noStrike">
              <a:solidFill>
                <a:schemeClr val="dk2"/>
              </a:solidFill>
              <a:latin typeface="Arial"/>
              <a:ea typeface="Arial"/>
              <a:cs typeface="Arial"/>
              <a:sym typeface="Arial"/>
            </a:endParaRPr>
          </a:p>
        </p:txBody>
      </p:sp>
      <p:sp>
        <p:nvSpPr>
          <p:cNvPr id="117" name="Google Shape;117;g34ba26c7e9c_1_1167"/>
          <p:cNvSpPr txBox="1"/>
          <p:nvPr/>
        </p:nvSpPr>
        <p:spPr>
          <a:xfrm>
            <a:off x="343950" y="1167325"/>
            <a:ext cx="8275500" cy="3211800"/>
          </a:xfrm>
          <a:prstGeom prst="rect">
            <a:avLst/>
          </a:prstGeom>
          <a:noFill/>
          <a:ln>
            <a:noFill/>
          </a:ln>
        </p:spPr>
        <p:txBody>
          <a:bodyPr anchorCtr="0" anchor="t" bIns="91425" lIns="91425" spcFirstLastPara="1" rIns="91425" wrap="square" tIns="91425">
            <a:spAutoFit/>
          </a:bodyPr>
          <a:lstStyle/>
          <a:p>
            <a:pPr indent="-355600" lvl="0" marL="457200" rtl="0" algn="l">
              <a:lnSpc>
                <a:spcPct val="90000"/>
              </a:lnSpc>
              <a:spcBef>
                <a:spcPts val="0"/>
              </a:spcBef>
              <a:spcAft>
                <a:spcPts val="0"/>
              </a:spcAft>
              <a:buClr>
                <a:schemeClr val="dk1"/>
              </a:buClr>
              <a:buSzPts val="2000"/>
              <a:buChar char="●"/>
            </a:pPr>
            <a:r>
              <a:rPr lang="en-MY" sz="2000">
                <a:solidFill>
                  <a:schemeClr val="dk1"/>
                </a:solidFill>
              </a:rPr>
              <a:t>Present your Kahoot! Questions just like you would do for your regular PowerPoint slides.</a:t>
            </a:r>
            <a:endParaRPr sz="2000">
              <a:solidFill>
                <a:schemeClr val="dk1"/>
              </a:solidFill>
            </a:endParaRPr>
          </a:p>
          <a:p>
            <a:pPr indent="0" lvl="0" marL="45720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MY" sz="2000">
                <a:solidFill>
                  <a:schemeClr val="dk1"/>
                </a:solidFill>
              </a:rPr>
              <a:t>Ideally, students should have 2 devices on hand when playing Kahoot!</a:t>
            </a:r>
            <a:endParaRPr sz="2000">
              <a:solidFill>
                <a:schemeClr val="dk1"/>
              </a:solidFill>
            </a:endParaRPr>
          </a:p>
          <a:p>
            <a:pPr indent="0" lvl="0" marL="45720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MY" sz="2000">
                <a:solidFill>
                  <a:schemeClr val="dk1"/>
                </a:solidFill>
              </a:rPr>
              <a:t>Laptop/ Computer to view the questions</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MY" sz="2000">
                <a:solidFill>
                  <a:schemeClr val="dk1"/>
                </a:solidFill>
              </a:rPr>
              <a:t>Smartphone to answer or vice versa</a:t>
            </a:r>
            <a:endParaRPr sz="2000">
              <a:solidFill>
                <a:schemeClr val="dk1"/>
              </a:solidFill>
            </a:endParaRPr>
          </a:p>
          <a:p>
            <a:pPr indent="0" lvl="0" marL="0" rtl="0" algn="l">
              <a:lnSpc>
                <a:spcPct val="90000"/>
              </a:lnSpc>
              <a:spcBef>
                <a:spcPts val="1000"/>
              </a:spcBef>
              <a:spcAft>
                <a:spcPts val="0"/>
              </a:spcAft>
              <a:buNone/>
            </a:pPr>
            <a:r>
              <a:t/>
            </a:r>
            <a:endParaRPr sz="2000">
              <a:solidFill>
                <a:schemeClr val="dk1"/>
              </a:solidFill>
            </a:endParaRPr>
          </a:p>
          <a:p>
            <a:pPr indent="-355600" lvl="0" marL="457200" rtl="0" algn="l">
              <a:lnSpc>
                <a:spcPct val="90000"/>
              </a:lnSpc>
              <a:spcBef>
                <a:spcPts val="1000"/>
              </a:spcBef>
              <a:spcAft>
                <a:spcPts val="0"/>
              </a:spcAft>
              <a:buClr>
                <a:schemeClr val="dk1"/>
              </a:buClr>
              <a:buSzPts val="2000"/>
              <a:buChar char="●"/>
            </a:pPr>
            <a:r>
              <a:rPr lang="en-MY" sz="2000">
                <a:solidFill>
                  <a:schemeClr val="dk1"/>
                </a:solidFill>
              </a:rPr>
              <a:t>However, if your students only have one device…</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pic>
        <p:nvPicPr>
          <p:cNvPr id="123" name="Google Shape;123;g34e6be042e7_0_2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4" name="Google Shape;124;g34e6be042e7_0_26"/>
          <p:cNvSpPr txBox="1"/>
          <p:nvPr/>
        </p:nvSpPr>
        <p:spPr>
          <a:xfrm>
            <a:off x="442950" y="1167325"/>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2000" u="none" cap="none" strike="noStrike">
              <a:solidFill>
                <a:schemeClr val="dk2"/>
              </a:solidFill>
              <a:latin typeface="Arial"/>
              <a:ea typeface="Arial"/>
              <a:cs typeface="Arial"/>
              <a:sym typeface="Arial"/>
            </a:endParaRPr>
          </a:p>
        </p:txBody>
      </p:sp>
      <p:sp>
        <p:nvSpPr>
          <p:cNvPr id="125" name="Google Shape;125;g34e6be042e7_0_26"/>
          <p:cNvSpPr txBox="1"/>
          <p:nvPr/>
        </p:nvSpPr>
        <p:spPr>
          <a:xfrm>
            <a:off x="343950" y="1167325"/>
            <a:ext cx="8275500" cy="4617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1000"/>
              </a:spcBef>
              <a:spcAft>
                <a:spcPts val="0"/>
              </a:spcAft>
              <a:buNone/>
            </a:pPr>
            <a:r>
              <a:t/>
            </a:r>
            <a:endParaRPr sz="2000"/>
          </a:p>
        </p:txBody>
      </p:sp>
      <p:sp>
        <p:nvSpPr>
          <p:cNvPr id="126" name="Google Shape;126;g34e6be042e7_0_26"/>
          <p:cNvSpPr txBox="1"/>
          <p:nvPr/>
        </p:nvSpPr>
        <p:spPr>
          <a:xfrm>
            <a:off x="442950" y="1014925"/>
            <a:ext cx="5769000" cy="1015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MY" sz="2000">
                <a:solidFill>
                  <a:schemeClr val="dk1"/>
                </a:solidFill>
              </a:rPr>
              <a:t>Before starting</a:t>
            </a:r>
            <a:endParaRPr sz="2000">
              <a:solidFill>
                <a:schemeClr val="dk1"/>
              </a:solidFill>
            </a:endParaRPr>
          </a:p>
          <a:p>
            <a:pPr indent="0" lvl="0" marL="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MY" sz="2000">
                <a:solidFill>
                  <a:schemeClr val="dk1"/>
                </a:solidFill>
              </a:rPr>
              <a:t>Customize the options to your liking</a:t>
            </a:r>
            <a:endParaRPr sz="2000">
              <a:solidFill>
                <a:schemeClr val="dk1"/>
              </a:solidFill>
            </a:endParaRPr>
          </a:p>
        </p:txBody>
      </p:sp>
      <p:pic>
        <p:nvPicPr>
          <p:cNvPr id="127" name="Google Shape;127;g34e6be042e7_0_26"/>
          <p:cNvPicPr preferRelativeResize="0"/>
          <p:nvPr/>
        </p:nvPicPr>
        <p:blipFill rotWithShape="1">
          <a:blip r:embed="rId5">
            <a:alphaModFix/>
          </a:blip>
          <a:srcRect b="4892" l="0" r="921" t="13561"/>
          <a:stretch/>
        </p:blipFill>
        <p:spPr>
          <a:xfrm>
            <a:off x="983423" y="2003125"/>
            <a:ext cx="6609101" cy="3058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pic>
        <p:nvPicPr>
          <p:cNvPr id="133" name="Google Shape;133;g34e6be042e7_0_3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4" name="Google Shape;134;g34e6be042e7_0_37"/>
          <p:cNvSpPr txBox="1"/>
          <p:nvPr/>
        </p:nvSpPr>
        <p:spPr>
          <a:xfrm>
            <a:off x="747750" y="1167325"/>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2000" u="none" cap="none" strike="noStrike">
              <a:solidFill>
                <a:schemeClr val="dk2"/>
              </a:solidFill>
              <a:latin typeface="Arial"/>
              <a:ea typeface="Arial"/>
              <a:cs typeface="Arial"/>
              <a:sym typeface="Arial"/>
            </a:endParaRPr>
          </a:p>
        </p:txBody>
      </p:sp>
      <p:sp>
        <p:nvSpPr>
          <p:cNvPr id="135" name="Google Shape;135;g34e6be042e7_0_37"/>
          <p:cNvSpPr txBox="1"/>
          <p:nvPr/>
        </p:nvSpPr>
        <p:spPr>
          <a:xfrm>
            <a:off x="648750" y="1167325"/>
            <a:ext cx="8275500" cy="4617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1000"/>
              </a:spcBef>
              <a:spcAft>
                <a:spcPts val="0"/>
              </a:spcAft>
              <a:buNone/>
            </a:pPr>
            <a:r>
              <a:t/>
            </a:r>
            <a:endParaRPr sz="2000"/>
          </a:p>
        </p:txBody>
      </p:sp>
      <p:sp>
        <p:nvSpPr>
          <p:cNvPr id="136" name="Google Shape;136;g34e6be042e7_0_37"/>
          <p:cNvSpPr txBox="1"/>
          <p:nvPr/>
        </p:nvSpPr>
        <p:spPr>
          <a:xfrm>
            <a:off x="429875" y="1016175"/>
            <a:ext cx="8431800" cy="1293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MY" sz="2000">
                <a:solidFill>
                  <a:schemeClr val="dk1"/>
                </a:solidFill>
              </a:rPr>
              <a:t>To join:</a:t>
            </a:r>
            <a:endParaRPr sz="2000">
              <a:solidFill>
                <a:schemeClr val="dk1"/>
              </a:solidFill>
            </a:endParaRPr>
          </a:p>
          <a:p>
            <a:pPr indent="266700" lvl="0" marL="269999" rtl="0" algn="l">
              <a:lnSpc>
                <a:spcPct val="90000"/>
              </a:lnSpc>
              <a:spcBef>
                <a:spcPts val="0"/>
              </a:spcBef>
              <a:spcAft>
                <a:spcPts val="0"/>
              </a:spcAft>
              <a:buNone/>
            </a:pPr>
            <a:br>
              <a:rPr lang="en-MY" sz="2000">
                <a:solidFill>
                  <a:schemeClr val="dk1"/>
                </a:solidFill>
              </a:rPr>
            </a:br>
            <a:r>
              <a:rPr lang="en-MY" sz="2000">
                <a:solidFill>
                  <a:schemeClr val="dk1"/>
                </a:solidFill>
              </a:rPr>
              <a:t>1) If students use their smartphones to play and view questions on their second device, then it’s no problem.</a:t>
            </a:r>
            <a:endParaRPr sz="2000"/>
          </a:p>
        </p:txBody>
      </p:sp>
      <p:pic>
        <p:nvPicPr>
          <p:cNvPr id="137" name="Google Shape;137;g34e6be042e7_0_37"/>
          <p:cNvPicPr preferRelativeResize="0"/>
          <p:nvPr>
            <p:ph idx="4294967295" type="body"/>
          </p:nvPr>
        </p:nvPicPr>
        <p:blipFill rotWithShape="1">
          <a:blip r:embed="rId5">
            <a:alphaModFix/>
          </a:blip>
          <a:srcRect b="5523" l="0" r="566" t="13241"/>
          <a:stretch/>
        </p:blipFill>
        <p:spPr>
          <a:xfrm>
            <a:off x="747750" y="2323100"/>
            <a:ext cx="5258700" cy="2690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