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
      <p:font typeface="Poppins Light"/>
      <p:regular r:id="rId30"/>
      <p:bold r:id="rId31"/>
      <p:italic r:id="rId32"/>
      <p:boldItalic r:id="rId33"/>
    </p:embeddedFont>
    <p:embeddedFont>
      <p:font typeface="Poppins ExtraBold"/>
      <p:bold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gnRjq5Fu58taKBvQ9h1+J8Y/XW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fntdata"/><Relationship Id="rId30" Type="http://schemas.openxmlformats.org/officeDocument/2006/relationships/font" Target="fonts/PoppinsLight-regular.fntdata"/><Relationship Id="rId11" Type="http://schemas.openxmlformats.org/officeDocument/2006/relationships/slide" Target="slides/slide6.xml"/><Relationship Id="rId33" Type="http://schemas.openxmlformats.org/officeDocument/2006/relationships/font" Target="fonts/PoppinsLight-boldItalic.fntdata"/><Relationship Id="rId10" Type="http://schemas.openxmlformats.org/officeDocument/2006/relationships/slide" Target="slides/slide5.xml"/><Relationship Id="rId32" Type="http://schemas.openxmlformats.org/officeDocument/2006/relationships/font" Target="fonts/PoppinsLight-italic.fntdata"/><Relationship Id="rId13" Type="http://schemas.openxmlformats.org/officeDocument/2006/relationships/slide" Target="slides/slide8.xml"/><Relationship Id="rId35" Type="http://schemas.openxmlformats.org/officeDocument/2006/relationships/font" Target="fonts/PoppinsExtraBold-boldItalic.fntdata"/><Relationship Id="rId12" Type="http://schemas.openxmlformats.org/officeDocument/2006/relationships/slide" Target="slides/slide7.xml"/><Relationship Id="rId34" Type="http://schemas.openxmlformats.org/officeDocument/2006/relationships/font" Target="fonts/PoppinsExtraBold-bold.fntdata"/><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69291de5f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669291de5f_0_1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669291de5f_0_1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69291de5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669291de5f_0_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3669291de5f_0_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69291de5f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669291de5f_0_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3669291de5f_0_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69291de5f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669291de5f_0_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669291de5f_0_4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69291de5f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669291de5f_0_15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669291de5f_0_15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69291de5f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669291de5f_0_1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3669291de5f_0_1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69291de5f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669291de5f_0_15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669291de5f_0_15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dd4c4c9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6dd4c4c9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dd4c4c94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36dd4c4c94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dd4c4c94d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6dd4c4c94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dd4c4c94d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6dd4c4c94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69291de5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669291de5f_0_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3669291de5f_0_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669291de5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669291de5f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669291de5f_0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69291de5f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669291de5f_0_8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669291de5f_0_8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69291de5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669291de5f_0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669291de5f_0_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69291de5f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669291de5f_0_10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669291de5f_0_10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69291de5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669291de5f_0_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669291de5f_0_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4.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https://www.simplypsychology.org/p-value.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187950" y="1141950"/>
            <a:ext cx="3134700" cy="234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Inferential Statistics</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2000">
                <a:solidFill>
                  <a:srgbClr val="FFFFFF"/>
                </a:solidFill>
                <a:latin typeface="Poppins"/>
                <a:ea typeface="Poppins"/>
                <a:cs typeface="Poppins"/>
                <a:sym typeface="Poppins"/>
              </a:rPr>
              <a:t>Sandheep </a:t>
            </a:r>
            <a:r>
              <a:rPr lang="en-MY" sz="2000">
                <a:solidFill>
                  <a:srgbClr val="FFFFFF"/>
                </a:solidFill>
                <a:latin typeface="Poppins"/>
                <a:ea typeface="Poppins"/>
                <a:cs typeface="Poppins"/>
                <a:sym typeface="Poppins"/>
              </a:rPr>
              <a:t>Sugathan</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2000">
                <a:solidFill>
                  <a:srgbClr val="FFFFFF"/>
                </a:solidFill>
                <a:latin typeface="Poppins"/>
                <a:ea typeface="Poppins"/>
                <a:cs typeface="Poppins"/>
                <a:sym typeface="Poppins"/>
              </a:rPr>
              <a:t>Year: 2021</a:t>
            </a:r>
            <a:endParaRPr sz="20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144250" y="441338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7" name="Google Shape;67;p2"/>
          <p:cNvPicPr preferRelativeResize="0"/>
          <p:nvPr/>
        </p:nvPicPr>
        <p:blipFill>
          <a:blip r:embed="rId8">
            <a:alphaModFix/>
          </a:blip>
          <a:stretch>
            <a:fillRect/>
          </a:stretch>
        </p:blipFill>
        <p:spPr>
          <a:xfrm>
            <a:off x="4144250" y="324488"/>
            <a:ext cx="4091625" cy="409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g3669291de5f_0_11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8" name="Google Shape;138;g3669291de5f_0_11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39" name="Google Shape;139;g3669291de5f_0_11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000">
                <a:latin typeface="Poppins"/>
                <a:ea typeface="Poppins"/>
                <a:cs typeface="Poppins"/>
                <a:sym typeface="Poppins"/>
              </a:rPr>
              <a:t>Tests of statistical significance </a:t>
            </a:r>
            <a:r>
              <a:rPr lang="en-MY" sz="2000">
                <a:latin typeface="Poppins"/>
                <a:ea typeface="Poppins"/>
                <a:cs typeface="Poppins"/>
                <a:sym typeface="Poppins"/>
              </a:rPr>
              <a:t>are applied to determine if</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the difference between mean values in 2 or more groups</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the difference between proportions in 2 or more groups or</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the difference in the occurrence of disease or problem between 2 or more categories</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the association between 2 variables</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the linear relationship between 2 continuous variables</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b="1" lang="en-MY" sz="2000">
                <a:latin typeface="Poppins"/>
                <a:ea typeface="Poppins"/>
                <a:cs typeface="Poppins"/>
                <a:sym typeface="Poppins"/>
              </a:rPr>
              <a:t>is statistically significant.</a:t>
            </a:r>
            <a:endParaRPr b="1"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g3669291de5f_0_3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6" name="Google Shape;146;g3669291de5f_0_3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Null Hypothesis</a:t>
            </a:r>
            <a:endParaRPr b="1" i="0" sz="2300" u="none" cap="none" strike="noStrike">
              <a:solidFill>
                <a:schemeClr val="lt1"/>
              </a:solidFill>
              <a:latin typeface="Poppins"/>
              <a:ea typeface="Poppins"/>
              <a:cs typeface="Poppins"/>
              <a:sym typeface="Poppins"/>
            </a:endParaRPr>
          </a:p>
        </p:txBody>
      </p:sp>
      <p:sp>
        <p:nvSpPr>
          <p:cNvPr id="147" name="Google Shape;147;g3669291de5f_0_3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Before applying the appropriate statistical test, the researcher need to have a null hypothesis.</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1" lang="en-MY" sz="2000">
                <a:latin typeface="Poppins"/>
                <a:ea typeface="Poppins"/>
                <a:cs typeface="Poppins"/>
                <a:sym typeface="Poppins"/>
              </a:rPr>
              <a:t>Null Hypothesis</a:t>
            </a:r>
            <a:r>
              <a:rPr lang="en-MY" sz="2000">
                <a:latin typeface="Poppins"/>
                <a:ea typeface="Poppins"/>
                <a:cs typeface="Poppins"/>
                <a:sym typeface="Poppins"/>
              </a:rPr>
              <a:t> is a general assumption that </a:t>
            </a:r>
            <a:r>
              <a:rPr b="1" lang="en-MY" sz="2000">
                <a:latin typeface="Poppins"/>
                <a:ea typeface="Poppins"/>
                <a:cs typeface="Poppins"/>
                <a:sym typeface="Poppins"/>
              </a:rPr>
              <a:t>there is no relationship or association</a:t>
            </a:r>
            <a:r>
              <a:rPr lang="en-MY" sz="2000">
                <a:latin typeface="Poppins"/>
                <a:ea typeface="Poppins"/>
                <a:cs typeface="Poppins"/>
                <a:sym typeface="Poppins"/>
              </a:rPr>
              <a:t> between dependent and independent variables or there is no difference between dependent variable in different groups of independent variables.</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If there is any difference or association seen, it is due to chance.</a:t>
            </a:r>
            <a:endParaRPr sz="20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id="153" name="Google Shape;153;g3669291de5f_0_3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4" name="Google Shape;154;g3669291de5f_0_39"/>
          <p:cNvSpPr txBox="1"/>
          <p:nvPr/>
        </p:nvSpPr>
        <p:spPr>
          <a:xfrm>
            <a:off x="3710400" y="0"/>
            <a:ext cx="5072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Alternate (Research) Hypothesis</a:t>
            </a:r>
            <a:endParaRPr b="1" i="0" sz="2300" u="none" cap="none" strike="noStrike">
              <a:solidFill>
                <a:schemeClr val="lt1"/>
              </a:solidFill>
              <a:latin typeface="Poppins"/>
              <a:ea typeface="Poppins"/>
              <a:cs typeface="Poppins"/>
              <a:sym typeface="Poppins"/>
            </a:endParaRPr>
          </a:p>
        </p:txBody>
      </p:sp>
      <p:sp>
        <p:nvSpPr>
          <p:cNvPr id="155" name="Google Shape;155;g3669291de5f_0_3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lang="en-MY" sz="2000">
                <a:latin typeface="Poppins"/>
                <a:ea typeface="Poppins"/>
                <a:cs typeface="Poppins"/>
                <a:sym typeface="Poppins"/>
              </a:rPr>
              <a:t>Alternative hypothesis or the research hypothesis </a:t>
            </a:r>
            <a:endParaRPr b="1"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is a general statement or assumption that </a:t>
            </a:r>
            <a:r>
              <a:rPr lang="en-MY" sz="2000">
                <a:solidFill>
                  <a:srgbClr val="FF0000"/>
                </a:solidFill>
                <a:latin typeface="Poppins"/>
                <a:ea typeface="Poppins"/>
                <a:cs typeface="Poppins"/>
                <a:sym typeface="Poppins"/>
              </a:rPr>
              <a:t>there is a relationship or association</a:t>
            </a:r>
            <a:r>
              <a:rPr lang="en-MY" sz="2000">
                <a:latin typeface="Poppins"/>
                <a:ea typeface="Poppins"/>
                <a:cs typeface="Poppins"/>
                <a:sym typeface="Poppins"/>
              </a:rPr>
              <a:t> between dependent and independent variables or there is a </a:t>
            </a:r>
            <a:r>
              <a:rPr lang="en-MY" sz="2000">
                <a:solidFill>
                  <a:srgbClr val="FF0000"/>
                </a:solidFill>
                <a:latin typeface="Poppins"/>
                <a:ea typeface="Poppins"/>
                <a:cs typeface="Poppins"/>
                <a:sym typeface="Poppins"/>
              </a:rPr>
              <a:t>difference</a:t>
            </a:r>
            <a:r>
              <a:rPr lang="en-MY" sz="2000">
                <a:latin typeface="Poppins"/>
                <a:ea typeface="Poppins"/>
                <a:cs typeface="Poppins"/>
                <a:sym typeface="Poppins"/>
              </a:rPr>
              <a:t> in dependent variable between different groups of independent variable.</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Statistical test of significance is applied to prove or disprove the null hypothesis.</a:t>
            </a:r>
            <a:endParaRPr sz="20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g3669291de5f_0_4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2" name="Google Shape;162;g3669291de5f_0_4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P-Value</a:t>
            </a:r>
            <a:endParaRPr b="1" i="0" sz="2300" u="none" cap="none" strike="noStrike">
              <a:solidFill>
                <a:schemeClr val="lt1"/>
              </a:solidFill>
              <a:latin typeface="Poppins"/>
              <a:ea typeface="Poppins"/>
              <a:cs typeface="Poppins"/>
              <a:sym typeface="Poppins"/>
            </a:endParaRPr>
          </a:p>
        </p:txBody>
      </p:sp>
      <p:sp>
        <p:nvSpPr>
          <p:cNvPr id="163" name="Google Shape;163;g3669291de5f_0_46"/>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lang="en-MY" sz="2000">
                <a:latin typeface="Poppins"/>
                <a:ea typeface="Poppins"/>
                <a:cs typeface="Poppins"/>
                <a:sym typeface="Poppins"/>
              </a:rPr>
              <a:t>Inferential statistics</a:t>
            </a:r>
            <a:r>
              <a:rPr lang="en-MY" sz="2000">
                <a:latin typeface="Poppins"/>
                <a:ea typeface="Poppins"/>
                <a:cs typeface="Poppins"/>
                <a:sym typeface="Poppins"/>
              </a:rPr>
              <a:t> is conducted using:</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Parametric tests</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Non-parametric tests of statistical significance</a:t>
            </a:r>
            <a:endParaRPr sz="2000">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In both cases, we examine the </a:t>
            </a:r>
            <a:r>
              <a:rPr lang="en-MY" sz="2000">
                <a:solidFill>
                  <a:srgbClr val="FF0000"/>
                </a:solidFill>
                <a:latin typeface="Poppins"/>
                <a:ea typeface="Poppins"/>
                <a:cs typeface="Poppins"/>
                <a:sym typeface="Poppins"/>
              </a:rPr>
              <a:t>significance value</a:t>
            </a:r>
            <a:r>
              <a:rPr lang="en-MY" sz="2000">
                <a:latin typeface="Poppins"/>
                <a:ea typeface="Poppins"/>
                <a:cs typeface="Poppins"/>
                <a:sym typeface="Poppins"/>
              </a:rPr>
              <a:t> or </a:t>
            </a:r>
            <a:r>
              <a:rPr lang="en-MY" sz="2000">
                <a:solidFill>
                  <a:srgbClr val="FF0000"/>
                </a:solidFill>
                <a:latin typeface="Poppins"/>
                <a:ea typeface="Poppins"/>
                <a:cs typeface="Poppins"/>
                <a:sym typeface="Poppins"/>
              </a:rPr>
              <a:t>p-value</a:t>
            </a:r>
            <a:r>
              <a:rPr lang="en-MY" sz="2000">
                <a:latin typeface="Poppins"/>
                <a:ea typeface="Poppins"/>
                <a:cs typeface="Poppins"/>
                <a:sym typeface="Poppins"/>
              </a:rPr>
              <a:t>.</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g3669291de5f_0_15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0" name="Google Shape;170;g3669291de5f_0_15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P-Value</a:t>
            </a:r>
            <a:endParaRPr b="1" i="0" sz="2300" u="none" cap="none" strike="noStrike">
              <a:solidFill>
                <a:schemeClr val="lt1"/>
              </a:solidFill>
              <a:latin typeface="Poppins"/>
              <a:ea typeface="Poppins"/>
              <a:cs typeface="Poppins"/>
              <a:sym typeface="Poppins"/>
            </a:endParaRPr>
          </a:p>
        </p:txBody>
      </p:sp>
      <p:sp>
        <p:nvSpPr>
          <p:cNvPr id="171" name="Google Shape;171;g3669291de5f_0_158"/>
          <p:cNvSpPr/>
          <p:nvPr/>
        </p:nvSpPr>
        <p:spPr>
          <a:xfrm>
            <a:off x="470250" y="1302750"/>
            <a:ext cx="4211100" cy="133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The </a:t>
            </a:r>
            <a:r>
              <a:rPr lang="en-MY" sz="2000">
                <a:solidFill>
                  <a:srgbClr val="FF0000"/>
                </a:solidFill>
                <a:latin typeface="Poppins"/>
                <a:ea typeface="Poppins"/>
                <a:cs typeface="Poppins"/>
                <a:sym typeface="Poppins"/>
              </a:rPr>
              <a:t>p-value</a:t>
            </a:r>
            <a:r>
              <a:rPr lang="en-MY" sz="2000">
                <a:latin typeface="Poppins"/>
                <a:ea typeface="Poppins"/>
                <a:cs typeface="Poppins"/>
                <a:sym typeface="Poppins"/>
              </a:rPr>
              <a:t> (or significance value) represents the probability that the observed association between the </a:t>
            </a:r>
            <a:r>
              <a:rPr lang="en-MY" sz="2000">
                <a:solidFill>
                  <a:srgbClr val="FF0000"/>
                </a:solidFill>
                <a:latin typeface="Poppins"/>
                <a:ea typeface="Poppins"/>
                <a:cs typeface="Poppins"/>
                <a:sym typeface="Poppins"/>
              </a:rPr>
              <a:t>dependent variable</a:t>
            </a:r>
            <a:r>
              <a:rPr lang="en-MY" sz="2000">
                <a:latin typeface="Poppins"/>
                <a:ea typeface="Poppins"/>
                <a:cs typeface="Poppins"/>
                <a:sym typeface="Poppins"/>
              </a:rPr>
              <a:t> and the </a:t>
            </a:r>
            <a:r>
              <a:rPr lang="en-MY" sz="2000">
                <a:solidFill>
                  <a:srgbClr val="FF0000"/>
                </a:solidFill>
                <a:latin typeface="Poppins"/>
                <a:ea typeface="Poppins"/>
                <a:cs typeface="Poppins"/>
                <a:sym typeface="Poppins"/>
              </a:rPr>
              <a:t>independent variable</a:t>
            </a:r>
            <a:r>
              <a:rPr lang="en-MY" sz="2000">
                <a:latin typeface="Poppins"/>
                <a:ea typeface="Poppins"/>
                <a:cs typeface="Poppins"/>
                <a:sym typeface="Poppins"/>
              </a:rPr>
              <a:t> occurred </a:t>
            </a:r>
            <a:r>
              <a:rPr lang="en-MY" sz="2000">
                <a:solidFill>
                  <a:srgbClr val="FF0000"/>
                </a:solidFill>
                <a:latin typeface="Poppins"/>
                <a:ea typeface="Poppins"/>
                <a:cs typeface="Poppins"/>
                <a:sym typeface="Poppins"/>
              </a:rPr>
              <a:t>by chance alone</a:t>
            </a:r>
            <a:r>
              <a:rPr lang="en-MY" sz="2000">
                <a:latin typeface="Poppins"/>
                <a:ea typeface="Poppins"/>
                <a:cs typeface="Poppins"/>
                <a:sym typeface="Poppins"/>
              </a:rPr>
              <a:t>.</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pic>
        <p:nvPicPr>
          <p:cNvPr id="172" name="Google Shape;172;g3669291de5f_0_158"/>
          <p:cNvPicPr preferRelativeResize="0"/>
          <p:nvPr/>
        </p:nvPicPr>
        <p:blipFill>
          <a:blip r:embed="rId5">
            <a:alphaModFix/>
          </a:blip>
          <a:stretch>
            <a:fillRect/>
          </a:stretch>
        </p:blipFill>
        <p:spPr>
          <a:xfrm>
            <a:off x="4833750" y="1238400"/>
            <a:ext cx="4157850" cy="2631919"/>
          </a:xfrm>
          <a:prstGeom prst="rect">
            <a:avLst/>
          </a:prstGeom>
          <a:noFill/>
          <a:ln cap="flat" cmpd="sng" w="9525">
            <a:solidFill>
              <a:schemeClr val="dk2"/>
            </a:solidFill>
            <a:prstDash val="solid"/>
            <a:round/>
            <a:headEnd len="sm" w="sm" type="none"/>
            <a:tailEnd len="sm" w="sm" type="none"/>
          </a:ln>
        </p:spPr>
      </p:pic>
      <p:sp>
        <p:nvSpPr>
          <p:cNvPr id="173" name="Google Shape;173;g3669291de5f_0_158"/>
          <p:cNvSpPr txBox="1"/>
          <p:nvPr/>
        </p:nvSpPr>
        <p:spPr>
          <a:xfrm>
            <a:off x="5066625" y="40227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MY" sz="1200">
                <a:solidFill>
                  <a:srgbClr val="595959"/>
                </a:solidFill>
                <a:latin typeface="Poppins"/>
                <a:ea typeface="Poppins"/>
                <a:cs typeface="Poppins"/>
                <a:sym typeface="Poppins"/>
              </a:rPr>
              <a:t>Source: </a:t>
            </a:r>
            <a:r>
              <a:rPr lang="en-MY" sz="1200" u="sng">
                <a:solidFill>
                  <a:schemeClr val="hlink"/>
                </a:solidFill>
                <a:latin typeface="Poppins"/>
                <a:ea typeface="Poppins"/>
                <a:cs typeface="Poppins"/>
                <a:sym typeface="Poppins"/>
                <a:hlinkClick r:id="rId6"/>
              </a:rPr>
              <a:t>Simply Psychology</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g3669291de5f_0_14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0" name="Google Shape;180;g3669291de5f_0_14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81" name="Google Shape;181;g3669291de5f_0_14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If the </a:t>
            </a:r>
            <a:r>
              <a:rPr b="1" lang="en-MY" sz="2000">
                <a:latin typeface="Poppins"/>
                <a:ea typeface="Poppins"/>
                <a:cs typeface="Poppins"/>
                <a:sym typeface="Poppins"/>
              </a:rPr>
              <a:t>p-value</a:t>
            </a:r>
            <a:r>
              <a:rPr lang="en-MY" sz="2000">
                <a:latin typeface="Poppins"/>
                <a:ea typeface="Poppins"/>
                <a:cs typeface="Poppins"/>
                <a:sym typeface="Poppins"/>
              </a:rPr>
              <a:t> (or significance value) from a parametric or non-parametric test is </a:t>
            </a:r>
            <a:r>
              <a:rPr lang="en-MY" sz="2000">
                <a:solidFill>
                  <a:srgbClr val="FF0000"/>
                </a:solidFill>
                <a:latin typeface="Poppins"/>
                <a:ea typeface="Poppins"/>
                <a:cs typeface="Poppins"/>
                <a:sym typeface="Poppins"/>
              </a:rPr>
              <a:t>less than 0.05 (or less than 5%)</a:t>
            </a:r>
            <a:r>
              <a:rPr lang="en-MY" sz="2000">
                <a:latin typeface="Poppins"/>
                <a:ea typeface="Poppins"/>
                <a:cs typeface="Poppins"/>
                <a:sym typeface="Poppins"/>
              </a:rPr>
              <a:t>, </a:t>
            </a:r>
            <a:br>
              <a:rPr lang="en-MY" sz="2000">
                <a:latin typeface="Poppins"/>
                <a:ea typeface="Poppins"/>
                <a:cs typeface="Poppins"/>
                <a:sym typeface="Poppins"/>
              </a:rPr>
            </a:br>
            <a:br>
              <a:rPr lang="en-MY" sz="2000">
                <a:latin typeface="Poppins"/>
                <a:ea typeface="Poppins"/>
                <a:cs typeface="Poppins"/>
                <a:sym typeface="Poppins"/>
              </a:rPr>
            </a:br>
            <a:r>
              <a:rPr lang="en-MY" sz="2000">
                <a:latin typeface="Poppins"/>
                <a:ea typeface="Poppins"/>
                <a:cs typeface="Poppins"/>
                <a:sym typeface="Poppins"/>
              </a:rPr>
              <a:t>then the observed </a:t>
            </a:r>
            <a:r>
              <a:rPr lang="en-MY" sz="2000">
                <a:solidFill>
                  <a:srgbClr val="232323"/>
                </a:solidFill>
                <a:latin typeface="Poppins"/>
                <a:ea typeface="Poppins"/>
                <a:cs typeface="Poppins"/>
                <a:sym typeface="Poppins"/>
              </a:rPr>
              <a:t>association or difference is </a:t>
            </a:r>
            <a:r>
              <a:rPr lang="en-MY" sz="2000">
                <a:solidFill>
                  <a:srgbClr val="FF0000"/>
                </a:solidFill>
                <a:latin typeface="Poppins"/>
                <a:ea typeface="Poppins"/>
                <a:cs typeface="Poppins"/>
                <a:sym typeface="Poppins"/>
              </a:rPr>
              <a:t>unlikely due to chance</a:t>
            </a:r>
            <a:r>
              <a:rPr lang="en-MY" sz="2000">
                <a:latin typeface="Poppins"/>
                <a:ea typeface="Poppins"/>
                <a:cs typeface="Poppins"/>
                <a:sym typeface="Poppins"/>
              </a:rPr>
              <a:t> and is considered </a:t>
            </a:r>
            <a:r>
              <a:rPr b="1" lang="en-MY" sz="2000">
                <a:solidFill>
                  <a:srgbClr val="FF0000"/>
                </a:solidFill>
                <a:latin typeface="Poppins"/>
                <a:ea typeface="Poppins"/>
                <a:cs typeface="Poppins"/>
                <a:sym typeface="Poppins"/>
              </a:rPr>
              <a:t>statistically significant</a:t>
            </a:r>
            <a:r>
              <a:rPr lang="en-MY" sz="2000">
                <a:latin typeface="Poppins"/>
                <a:ea typeface="Poppins"/>
                <a:cs typeface="Poppins"/>
                <a:sym typeface="Poppins"/>
              </a:rPr>
              <a:t>.</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g3669291de5f_0_15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8" name="Google Shape;188;g3669291de5f_0_15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89" name="Google Shape;189;g3669291de5f_0_15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If the </a:t>
            </a:r>
            <a:r>
              <a:rPr b="1" lang="en-MY" sz="2000">
                <a:latin typeface="Poppins"/>
                <a:ea typeface="Poppins"/>
                <a:cs typeface="Poppins"/>
                <a:sym typeface="Poppins"/>
              </a:rPr>
              <a:t>p-value</a:t>
            </a:r>
            <a:r>
              <a:rPr lang="en-MY" sz="2000">
                <a:latin typeface="Poppins"/>
                <a:ea typeface="Poppins"/>
                <a:cs typeface="Poppins"/>
                <a:sym typeface="Poppins"/>
              </a:rPr>
              <a:t> (or significance value) from a parametric or non-parametric test is </a:t>
            </a:r>
            <a:r>
              <a:rPr lang="en-MY" sz="2000">
                <a:solidFill>
                  <a:srgbClr val="FF0000"/>
                </a:solidFill>
                <a:latin typeface="Poppins"/>
                <a:ea typeface="Poppins"/>
                <a:cs typeface="Poppins"/>
                <a:sym typeface="Poppins"/>
              </a:rPr>
              <a:t>greater than 0.05 (or greater than 5%)</a:t>
            </a:r>
            <a:r>
              <a:rPr lang="en-MY" sz="2000">
                <a:latin typeface="Poppins"/>
                <a:ea typeface="Poppins"/>
                <a:cs typeface="Poppins"/>
                <a:sym typeface="Poppins"/>
              </a:rPr>
              <a:t>,</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then the observed association or difference is </a:t>
            </a:r>
            <a:r>
              <a:rPr lang="en-MY" sz="2000">
                <a:solidFill>
                  <a:srgbClr val="FF0000"/>
                </a:solidFill>
                <a:latin typeface="Poppins"/>
                <a:ea typeface="Poppins"/>
                <a:cs typeface="Poppins"/>
                <a:sym typeface="Poppins"/>
              </a:rPr>
              <a:t>likely due to chance</a:t>
            </a:r>
            <a:r>
              <a:rPr lang="en-MY" sz="2000">
                <a:latin typeface="Poppins"/>
                <a:ea typeface="Poppins"/>
                <a:cs typeface="Poppins"/>
                <a:sym typeface="Poppins"/>
              </a:rPr>
              <a:t> and is considered </a:t>
            </a:r>
            <a:r>
              <a:rPr b="1" lang="en-MY" sz="2000">
                <a:solidFill>
                  <a:srgbClr val="FF0000"/>
                </a:solidFill>
                <a:latin typeface="Poppins"/>
                <a:ea typeface="Poppins"/>
                <a:cs typeface="Poppins"/>
                <a:sym typeface="Poppins"/>
              </a:rPr>
              <a:t>NOT statistically significant</a:t>
            </a:r>
            <a:r>
              <a:rPr lang="en-MY" sz="2000">
                <a:latin typeface="Poppins"/>
                <a:ea typeface="Poppins"/>
                <a:cs typeface="Poppins"/>
                <a:sym typeface="Poppins"/>
              </a:rPr>
              <a:t>.</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36dd4c4c94d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5" name="Google Shape;195;g36dd4c4c94d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96" name="Google Shape;196;g36dd4c4c94d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97" name="Google Shape;197;g36dd4c4c94d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98" name="Google Shape;198;g36dd4c4c94d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36dd4c4c94d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04" name="Google Shape;204;g36dd4c4c94d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05" name="Google Shape;205;g36dd4c4c94d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06" name="Google Shape;206;g36dd4c4c94d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07" name="Google Shape;207;g36dd4c4c94d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08" name="Google Shape;208;g36dd4c4c94d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Inferential Statistics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Sandheep Sugathan</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36dd4c4c94d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14" name="Google Shape;214;g36dd4c4c94d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15" name="Google Shape;215;g36dd4c4c94d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16" name="Google Shape;216;g36dd4c4c94d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Inferential Statistics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Sandheep Sugathan,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17" name="Google Shape;217;g36dd4c4c94d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18" name="Google Shape;218;g36dd4c4c94d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Overview</a:t>
            </a:r>
            <a:endParaRPr b="1" i="0" sz="2900" u="none" cap="none" strike="noStrike">
              <a:solidFill>
                <a:srgbClr val="FFFFFF"/>
              </a:solidFill>
              <a:latin typeface="Poppins"/>
              <a:ea typeface="Poppins"/>
              <a:cs typeface="Poppins"/>
              <a:sym typeface="Poppins"/>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1228250"/>
            <a:ext cx="5034000" cy="35646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Inferential Statistics</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Dependent and Independent Variables</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Null Hypothesis and Alternate (Research) Hypothesis</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P-Value</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chemeClr val="dk1"/>
              </a:buClr>
              <a:buSzPts val="1100"/>
              <a:buFont typeface="Arial"/>
              <a:buNone/>
            </a:pPr>
            <a:r>
              <a:t/>
            </a:r>
            <a:endParaRPr b="0"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2300"/>
              <a:buFont typeface="Arial"/>
              <a:buNone/>
            </a:pPr>
            <a:r>
              <a:t/>
            </a:r>
            <a:endParaRPr b="0"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36dd4c4c94d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24" name="Google Shape;224;g36dd4c4c94d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25" name="Google Shape;225;g36dd4c4c94d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26" name="Google Shape;226;g36dd4c4c94d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27" name="Google Shape;227;g36dd4c4c94d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28" name="Google Shape;228;g36dd4c4c94d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29" name="Google Shape;229;g36dd4c4c94d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INFERENTIAL STATISTICS</a:t>
            </a:r>
            <a:endParaRPr b="1" i="0" sz="2300" u="none" cap="none" strike="noStrike">
              <a:solidFill>
                <a:schemeClr val="lt1"/>
              </a:solidFill>
              <a:latin typeface="Poppins"/>
              <a:ea typeface="Poppins"/>
              <a:cs typeface="Poppins"/>
              <a:sym typeface="Poppins"/>
            </a:endParaRPr>
          </a:p>
        </p:txBody>
      </p:sp>
      <p:sp>
        <p:nvSpPr>
          <p:cNvPr id="83" name="Google Shape;83;g34ba173c4b2_3_6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lang="en-MY" sz="2200">
                <a:latin typeface="Poppins"/>
                <a:ea typeface="Poppins"/>
                <a:cs typeface="Poppins"/>
                <a:sym typeface="Poppins"/>
              </a:rPr>
              <a:t>Inferential statistics or statistical inference is the process of applying statistical methods in order to </a:t>
            </a:r>
            <a:r>
              <a:rPr lang="en-MY" sz="2200">
                <a:solidFill>
                  <a:srgbClr val="FF0000"/>
                </a:solidFill>
                <a:latin typeface="Poppins"/>
                <a:ea typeface="Poppins"/>
                <a:cs typeface="Poppins"/>
                <a:sym typeface="Poppins"/>
              </a:rPr>
              <a:t>draw conclusions about population from the available sets of data which is collected from a sample</a:t>
            </a:r>
            <a:br>
              <a:rPr lang="en-MY" sz="2200">
                <a:solidFill>
                  <a:srgbClr val="FF0000"/>
                </a:solidFill>
                <a:latin typeface="Poppins"/>
                <a:ea typeface="Poppins"/>
                <a:cs typeface="Poppins"/>
                <a:sym typeface="Poppins"/>
              </a:rPr>
            </a:br>
            <a:endParaRPr sz="2200">
              <a:solidFill>
                <a:srgbClr val="FF0000"/>
              </a:solidFill>
              <a:latin typeface="Poppins"/>
              <a:ea typeface="Poppins"/>
              <a:cs typeface="Poppins"/>
              <a:sym typeface="Poppins"/>
            </a:endParaRPr>
          </a:p>
          <a:p>
            <a:pPr indent="0" lvl="0" marL="0" marR="0" rtl="0" algn="l">
              <a:lnSpc>
                <a:spcPct val="100000"/>
              </a:lnSpc>
              <a:spcBef>
                <a:spcPts val="0"/>
              </a:spcBef>
              <a:spcAft>
                <a:spcPts val="0"/>
              </a:spcAft>
              <a:buNone/>
            </a:pPr>
            <a:r>
              <a:rPr i="1" lang="en-MY" sz="2200">
                <a:latin typeface="Poppins"/>
                <a:ea typeface="Poppins"/>
                <a:cs typeface="Poppins"/>
                <a:sym typeface="Poppins"/>
              </a:rPr>
              <a:t>otherwise known as Analytical Statistics</a:t>
            </a:r>
            <a:endParaRPr i="1" sz="22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g3669291de5f_0_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0" name="Google Shape;90;g3669291de5f_0_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91" name="Google Shape;91;g3669291de5f_0_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MY" sz="2400">
                <a:latin typeface="Poppins"/>
                <a:ea typeface="Poppins"/>
                <a:cs typeface="Poppins"/>
                <a:sym typeface="Poppins"/>
              </a:rPr>
              <a:t>Inferential statistics makes:</a:t>
            </a:r>
            <a:endParaRPr sz="2400">
              <a:latin typeface="Poppins"/>
              <a:ea typeface="Poppins"/>
              <a:cs typeface="Poppins"/>
              <a:sym typeface="Poppins"/>
            </a:endParaRPr>
          </a:p>
          <a:p>
            <a:pPr indent="-368300" lvl="0" marL="457200" rtl="0" algn="l">
              <a:spcBef>
                <a:spcPts val="1000"/>
              </a:spcBef>
              <a:spcAft>
                <a:spcPts val="0"/>
              </a:spcAft>
              <a:buSzPts val="2200"/>
              <a:buFont typeface="Poppins"/>
              <a:buChar char="●"/>
            </a:pPr>
            <a:r>
              <a:rPr lang="en-MY" sz="2200">
                <a:solidFill>
                  <a:srgbClr val="FF0000"/>
                </a:solidFill>
                <a:latin typeface="Poppins"/>
                <a:ea typeface="Poppins"/>
                <a:cs typeface="Poppins"/>
                <a:sym typeface="Poppins"/>
              </a:rPr>
              <a:t>inferences about populations</a:t>
            </a:r>
            <a:r>
              <a:rPr lang="en-MY" sz="2200">
                <a:latin typeface="Poppins"/>
                <a:ea typeface="Poppins"/>
                <a:cs typeface="Poppins"/>
                <a:sym typeface="Poppins"/>
              </a:rPr>
              <a:t> using </a:t>
            </a:r>
            <a:r>
              <a:rPr lang="en-MY" sz="2200">
                <a:solidFill>
                  <a:srgbClr val="FF0000"/>
                </a:solidFill>
                <a:latin typeface="Poppins"/>
                <a:ea typeface="Poppins"/>
                <a:cs typeface="Poppins"/>
                <a:sym typeface="Poppins"/>
              </a:rPr>
              <a:t>data drawn from a sample</a:t>
            </a:r>
            <a:r>
              <a:rPr lang="en-MY" sz="2200">
                <a:latin typeface="Poppins"/>
                <a:ea typeface="Poppins"/>
                <a:cs typeface="Poppins"/>
                <a:sym typeface="Poppins"/>
              </a:rPr>
              <a:t> from that population</a:t>
            </a:r>
            <a:endParaRPr sz="2200">
              <a:latin typeface="Poppins"/>
              <a:ea typeface="Poppins"/>
              <a:cs typeface="Poppins"/>
              <a:sym typeface="Poppins"/>
            </a:endParaRPr>
          </a:p>
          <a:p>
            <a:pPr indent="-368300" lvl="0" marL="457200" rtl="0" algn="l">
              <a:spcBef>
                <a:spcPts val="1000"/>
              </a:spcBef>
              <a:spcAft>
                <a:spcPts val="0"/>
              </a:spcAft>
              <a:buSzPts val="2200"/>
              <a:buFont typeface="Poppins"/>
              <a:buChar char="●"/>
            </a:pPr>
            <a:r>
              <a:rPr lang="en-MY" sz="2200">
                <a:latin typeface="Poppins"/>
                <a:ea typeface="Poppins"/>
                <a:cs typeface="Poppins"/>
                <a:sym typeface="Poppins"/>
              </a:rPr>
              <a:t>inference or prediction of </a:t>
            </a:r>
            <a:r>
              <a:rPr lang="en-MY" sz="2200">
                <a:solidFill>
                  <a:srgbClr val="FF0000"/>
                </a:solidFill>
                <a:latin typeface="Poppins"/>
                <a:ea typeface="Poppins"/>
                <a:cs typeface="Poppins"/>
                <a:sym typeface="Poppins"/>
              </a:rPr>
              <a:t>association between a dependent and an independent variable</a:t>
            </a:r>
            <a:endParaRPr sz="2200">
              <a:solidFill>
                <a:srgbClr val="FF0000"/>
              </a:solidFill>
              <a:latin typeface="Poppins"/>
              <a:ea typeface="Poppins"/>
              <a:cs typeface="Poppins"/>
              <a:sym typeface="Poppins"/>
            </a:endParaRPr>
          </a:p>
          <a:p>
            <a:pPr indent="-368300" lvl="0" marL="457200" rtl="0" algn="l">
              <a:spcBef>
                <a:spcPts val="1000"/>
              </a:spcBef>
              <a:spcAft>
                <a:spcPts val="0"/>
              </a:spcAft>
              <a:buSzPts val="2200"/>
              <a:buFont typeface="Poppins"/>
              <a:buChar char="●"/>
            </a:pPr>
            <a:r>
              <a:rPr lang="en-MY" sz="2200">
                <a:latin typeface="Poppins"/>
                <a:ea typeface="Poppins"/>
                <a:cs typeface="Poppins"/>
                <a:sym typeface="Poppins"/>
              </a:rPr>
              <a:t>prediction of </a:t>
            </a:r>
            <a:r>
              <a:rPr lang="en-MY" sz="2200">
                <a:solidFill>
                  <a:srgbClr val="FF0000"/>
                </a:solidFill>
                <a:latin typeface="Poppins"/>
                <a:ea typeface="Poppins"/>
                <a:cs typeface="Poppins"/>
                <a:sym typeface="Poppins"/>
              </a:rPr>
              <a:t>difference in a dependent variable between 2 or more groups of independent variable</a:t>
            </a:r>
            <a:endParaRPr sz="2200">
              <a:solidFill>
                <a:srgbClr val="FF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4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g3669291de5f_0_1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8" name="Google Shape;98;g3669291de5f_0_1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Dependent and Independent Variables</a:t>
            </a:r>
            <a:endParaRPr b="1" sz="2300">
              <a:solidFill>
                <a:schemeClr val="lt1"/>
              </a:solidFill>
              <a:latin typeface="Poppins"/>
              <a:ea typeface="Poppins"/>
              <a:cs typeface="Poppins"/>
              <a:sym typeface="Poppins"/>
            </a:endParaRPr>
          </a:p>
        </p:txBody>
      </p:sp>
      <p:sp>
        <p:nvSpPr>
          <p:cNvPr id="99" name="Google Shape;99;g3669291de5f_0_11"/>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u="sng">
                <a:latin typeface="Poppins"/>
                <a:ea typeface="Poppins"/>
                <a:cs typeface="Poppins"/>
                <a:sym typeface="Poppins"/>
              </a:rPr>
              <a:t>Variable</a:t>
            </a:r>
            <a:endParaRPr sz="2000" u="sng">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A variable is an element, feature, or factor that is liable to vary or change. Variables in a study can be </a:t>
            </a:r>
            <a:r>
              <a:rPr lang="en-MY" sz="2000">
                <a:solidFill>
                  <a:srgbClr val="FF0000"/>
                </a:solidFill>
                <a:latin typeface="Poppins"/>
                <a:ea typeface="Poppins"/>
                <a:cs typeface="Poppins"/>
                <a:sym typeface="Poppins"/>
              </a:rPr>
              <a:t>dependent variables</a:t>
            </a:r>
            <a:r>
              <a:rPr lang="en-MY" sz="2000">
                <a:latin typeface="Poppins"/>
                <a:ea typeface="Poppins"/>
                <a:cs typeface="Poppins"/>
                <a:sym typeface="Poppins"/>
              </a:rPr>
              <a:t> or </a:t>
            </a:r>
            <a:r>
              <a:rPr lang="en-MY" sz="2000">
                <a:solidFill>
                  <a:srgbClr val="FF0000"/>
                </a:solidFill>
                <a:latin typeface="Poppins"/>
                <a:ea typeface="Poppins"/>
                <a:cs typeface="Poppins"/>
                <a:sym typeface="Poppins"/>
              </a:rPr>
              <a:t>independent variables</a:t>
            </a:r>
            <a:r>
              <a:rPr lang="en-MY" sz="2000">
                <a:latin typeface="Poppins"/>
                <a:ea typeface="Poppins"/>
                <a:cs typeface="Poppins"/>
                <a:sym typeface="Poppins"/>
              </a:rPr>
              <a:t>.</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u="sng">
                <a:latin typeface="Poppins"/>
                <a:ea typeface="Poppins"/>
                <a:cs typeface="Poppins"/>
                <a:sym typeface="Poppins"/>
              </a:rPr>
              <a:t>Dependent Variable or Outcome Variable</a:t>
            </a:r>
            <a:endParaRPr sz="2000" u="sng">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Dependent variable is a factor or phenomenon that is changed by the effect of an associated factor called the independent variable.</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It is a variable whose value depends on independent variable.</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669291de5f_0_8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669291de5f_0_8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07" name="Google Shape;107;g3669291de5f_0_89"/>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u="sng">
                <a:latin typeface="Poppins"/>
                <a:ea typeface="Poppins"/>
                <a:cs typeface="Poppins"/>
                <a:sym typeface="Poppins"/>
              </a:rPr>
              <a:t>Independent variable or predictor variable</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The independent variable is typically the variable which is manipulated or changed</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solidFill>
                  <a:srgbClr val="FF0000"/>
                </a:solidFill>
                <a:latin typeface="Poppins"/>
                <a:ea typeface="Poppins"/>
                <a:cs typeface="Poppins"/>
                <a:sym typeface="Poppins"/>
              </a:rPr>
              <a:t>The dependent variable is the variable which is affected by the changes or manipulations in the independent variable.</a:t>
            </a:r>
            <a:endParaRPr sz="2000">
              <a:solidFill>
                <a:srgbClr val="FF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669291de5f_0_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4" name="Google Shape;114;g3669291de5f_0_1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15" name="Google Shape;115;g3669291de5f_0_1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solidFill>
                  <a:schemeClr val="dk1"/>
                </a:solidFill>
                <a:latin typeface="Poppins"/>
                <a:ea typeface="Poppins"/>
                <a:cs typeface="Poppins"/>
                <a:sym typeface="Poppins"/>
              </a:rPr>
              <a:t>Example</a:t>
            </a:r>
            <a:r>
              <a:rPr lang="en-MY" sz="2000">
                <a:solidFill>
                  <a:schemeClr val="dk1"/>
                </a:solidFill>
                <a:latin typeface="Poppins"/>
                <a:ea typeface="Poppins"/>
                <a:cs typeface="Poppins"/>
                <a:sym typeface="Poppins"/>
              </a:rPr>
              <a:t>s</a:t>
            </a:r>
            <a:r>
              <a:rPr lang="en-MY" sz="2000">
                <a:solidFill>
                  <a:schemeClr val="dk1"/>
                </a:solidFill>
                <a:latin typeface="Poppins"/>
                <a:ea typeface="Poppins"/>
                <a:cs typeface="Poppins"/>
                <a:sym typeface="Poppins"/>
              </a:rPr>
              <a:t>:</a:t>
            </a:r>
            <a:endParaRPr sz="20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MY" sz="2000">
                <a:solidFill>
                  <a:schemeClr val="dk1"/>
                </a:solidFill>
                <a:latin typeface="Poppins"/>
                <a:ea typeface="Poppins"/>
                <a:cs typeface="Poppins"/>
                <a:sym typeface="Poppins"/>
              </a:rPr>
              <a:t>Regular physical activity can affect the variable body mass index.</a:t>
            </a:r>
            <a:br>
              <a:rPr lang="en-MY" sz="2000">
                <a:solidFill>
                  <a:schemeClr val="dk1"/>
                </a:solidFill>
                <a:latin typeface="Poppins"/>
                <a:ea typeface="Poppins"/>
                <a:cs typeface="Poppins"/>
                <a:sym typeface="Poppins"/>
              </a:rPr>
            </a:br>
            <a:endParaRPr sz="2000">
              <a:solidFill>
                <a:schemeClr val="dk1"/>
              </a:solidFill>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So regular physical activity is the independent variable and body mass index is the dependent variable.</a:t>
            </a:r>
            <a:br>
              <a:rPr lang="en-MY" sz="2000">
                <a:solidFill>
                  <a:schemeClr val="dk1"/>
                </a:solidFill>
                <a:latin typeface="Poppins"/>
                <a:ea typeface="Poppins"/>
                <a:cs typeface="Poppins"/>
                <a:sym typeface="Poppins"/>
              </a:rPr>
            </a:br>
            <a:endParaRPr sz="2000">
              <a:solidFill>
                <a:schemeClr val="dk1"/>
              </a:solidFill>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Body mass index is dependent on physical activity</a:t>
            </a:r>
            <a:endParaRPr sz="20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15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g3669291de5f_0_10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2" name="Google Shape;122;g3669291de5f_0_10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23" name="Google Shape;123;g3669291de5f_0_103"/>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solidFill>
                  <a:schemeClr val="dk1"/>
                </a:solidFill>
                <a:latin typeface="Poppins"/>
                <a:ea typeface="Poppins"/>
                <a:cs typeface="Poppins"/>
                <a:sym typeface="Poppins"/>
              </a:rPr>
              <a:t>Examples:</a:t>
            </a:r>
            <a:endParaRPr sz="20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MY" sz="2000">
                <a:solidFill>
                  <a:schemeClr val="dk1"/>
                </a:solidFill>
                <a:latin typeface="Poppins"/>
                <a:ea typeface="Poppins"/>
                <a:cs typeface="Poppins"/>
                <a:sym typeface="Poppins"/>
              </a:rPr>
              <a:t>Obesity can lead to the development of Type 2 Diabetes mellitus.</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So obesity is the independent variable and development of Type 2 Diabetes mellitus is the dependent variable.</a:t>
            </a:r>
            <a:endParaRPr sz="2000">
              <a:solidFill>
                <a:schemeClr val="dk1"/>
              </a:solidFill>
              <a:latin typeface="Poppins"/>
              <a:ea typeface="Poppins"/>
              <a:cs typeface="Poppins"/>
              <a:sym typeface="Poppins"/>
            </a:endParaRPr>
          </a:p>
          <a:p>
            <a:pPr indent="-355600" lvl="1" marL="9144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Type 2 DM is dependent on obesity. So it is a dependent variable.</a:t>
            </a:r>
            <a:endParaRPr sz="20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15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Same variable can be dependent or independent based on the situation.</a:t>
            </a:r>
            <a:endParaRPr sz="20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g3669291de5f_0_2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0" name="Google Shape;130;g3669291de5f_0_2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31" name="Google Shape;131;g3669291de5f_0_2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000">
                <a:latin typeface="Poppins"/>
                <a:ea typeface="Poppins"/>
                <a:cs typeface="Poppins"/>
                <a:sym typeface="Poppins"/>
              </a:rPr>
              <a:t>Inferential statistics</a:t>
            </a:r>
            <a:r>
              <a:rPr lang="en-MY" sz="2000">
                <a:latin typeface="Poppins"/>
                <a:ea typeface="Poppins"/>
                <a:cs typeface="Poppins"/>
                <a:sym typeface="Poppins"/>
              </a:rPr>
              <a:t> checks if there is: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A </a:t>
            </a:r>
            <a:r>
              <a:rPr lang="en-MY" sz="2000">
                <a:solidFill>
                  <a:srgbClr val="FF0000"/>
                </a:solidFill>
                <a:latin typeface="Poppins"/>
                <a:ea typeface="Poppins"/>
                <a:cs typeface="Poppins"/>
                <a:sym typeface="Poppins"/>
              </a:rPr>
              <a:t>real difference</a:t>
            </a:r>
            <a:r>
              <a:rPr lang="en-MY" sz="2000">
                <a:latin typeface="Poppins"/>
                <a:ea typeface="Poppins"/>
                <a:cs typeface="Poppins"/>
                <a:sym typeface="Poppins"/>
              </a:rPr>
              <a:t> in the dependent variable between two or more groups of the independent variable, indicating a </a:t>
            </a:r>
            <a:r>
              <a:rPr lang="en-MY" sz="2000">
                <a:solidFill>
                  <a:srgbClr val="FF0000"/>
                </a:solidFill>
                <a:latin typeface="Poppins"/>
                <a:ea typeface="Poppins"/>
                <a:cs typeface="Poppins"/>
                <a:sym typeface="Poppins"/>
              </a:rPr>
              <a:t>statistically significant difference</a:t>
            </a:r>
            <a:endParaRPr sz="2000">
              <a:latin typeface="Poppins"/>
              <a:ea typeface="Poppins"/>
              <a:cs typeface="Poppins"/>
              <a:sym typeface="Poppins"/>
            </a:endParaRPr>
          </a:p>
          <a:p>
            <a:pPr indent="0" lvl="0" marL="457200" rtl="0" algn="l">
              <a:spcBef>
                <a:spcPts val="0"/>
              </a:spcBef>
              <a:spcAft>
                <a:spcPts val="0"/>
              </a:spcAft>
              <a:buNone/>
            </a:pPr>
            <a:r>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A </a:t>
            </a:r>
            <a:r>
              <a:rPr lang="en-MY" sz="2000">
                <a:solidFill>
                  <a:srgbClr val="FF0000"/>
                </a:solidFill>
                <a:latin typeface="Poppins"/>
                <a:ea typeface="Poppins"/>
                <a:cs typeface="Poppins"/>
                <a:sym typeface="Poppins"/>
              </a:rPr>
              <a:t>real association</a:t>
            </a:r>
            <a:r>
              <a:rPr lang="en-MY" sz="2000">
                <a:latin typeface="Poppins"/>
                <a:ea typeface="Poppins"/>
                <a:cs typeface="Poppins"/>
                <a:sym typeface="Poppins"/>
              </a:rPr>
              <a:t> between the dependent variable and the independent variable, indicating a </a:t>
            </a:r>
            <a:r>
              <a:rPr lang="en-MY" sz="2000">
                <a:solidFill>
                  <a:srgbClr val="FF0000"/>
                </a:solidFill>
                <a:latin typeface="Poppins"/>
                <a:ea typeface="Poppins"/>
                <a:cs typeface="Poppins"/>
                <a:sym typeface="Poppins"/>
              </a:rPr>
              <a:t>statistically significant association</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