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3" roundtripDataSignature="AMtx7mjdo4j+d7wsmWrJSfLam5wb2Se+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dc2436b25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34dc2436b25_0_4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34dc2436b25_0_4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4dc2436b25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4dc2436b25_0_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34dc2436b25_0_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dd5af5ab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36dd5af5ab8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6dd5af5ab8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36dd5af5ab8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dd5af5ab8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36dd5af5ab8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6dd5af5ab8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36dd5af5ab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ba26c7e9c_1_8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34ba26c7e9c_1_8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g34ba26c7e9c_1_8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dc2436b25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4dc2436b25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34dc2436b25_0_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4dc2436b25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4dc2436b25_0_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34dc2436b25_0_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ba26c7e9c_1_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34ba26c7e9c_1_9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34ba26c7e9c_1_9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4dc2436b25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34dc2436b25_0_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g34dc2436b25_0_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4dc2436b25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34dc2436b25_0_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34dc2436b25_0_3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hyperlink" Target="http://www.freepik.com/" TargetMode="External"/><Relationship Id="rId6" Type="http://schemas.openxmlformats.org/officeDocument/2006/relationships/image" Target="../media/image12.jpg"/><Relationship Id="rId7" Type="http://schemas.openxmlformats.org/officeDocument/2006/relationships/hyperlink" Target="https://creativecommons.org/licenses/by-nc-sa/4.0/" TargetMode="Externa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0" Type="http://schemas.openxmlformats.org/officeDocument/2006/relationships/hyperlink" Target="https://www.mindto"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hyperlink" Target="https://www.mindto" TargetMode="External"/><Relationship Id="rId5" Type="http://schemas.openxmlformats.org/officeDocument/2006/relationships/image" Target="../media/image10.png"/><Relationship Id="rId6" Type="http://schemas.openxmlformats.org/officeDocument/2006/relationships/hyperlink" Target="https://www.mindto" TargetMode="External"/><Relationship Id="rId7" Type="http://schemas.openxmlformats.org/officeDocument/2006/relationships/hyperlink" Target="https://www.mindto" TargetMode="External"/><Relationship Id="rId8" Type="http://schemas.openxmlformats.org/officeDocument/2006/relationships/hyperlink" Target="https://www.mindtools.com/blog/5-ways-to-avoid-death-by-powerpoint-present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hyperlink" Target="https://creativecommons.org/licenses/by-nc-sa/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hyperlink" Target="mailto:aad@qiu.edu.m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hyperlink" Target="https://bowperson.com/resources/modules/preventing-death-by-powerpoin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02450" y="767100"/>
            <a:ext cx="3119100" cy="31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MY" sz="2500">
                <a:solidFill>
                  <a:schemeClr val="lt1"/>
                </a:solidFill>
                <a:latin typeface="Poppins"/>
                <a:ea typeface="Poppins"/>
                <a:cs typeface="Poppins"/>
                <a:sym typeface="Poppins"/>
              </a:rPr>
              <a:t>How to Turn PowerPoint From a Lecture Tool to a Learning Tool</a:t>
            </a:r>
            <a:endParaRPr b="1" sz="2500">
              <a:solidFill>
                <a:schemeClr val="lt1"/>
              </a:solidFill>
              <a:latin typeface="Poppins"/>
              <a:ea typeface="Poppins"/>
              <a:cs typeface="Poppins"/>
              <a:sym typeface="Poppins"/>
            </a:endParaRPr>
          </a:p>
          <a:p>
            <a:pPr indent="0" lvl="0" marL="0" marR="0" rtl="0" algn="l">
              <a:lnSpc>
                <a:spcPct val="90000"/>
              </a:lnSpc>
              <a:spcBef>
                <a:spcPts val="1200"/>
              </a:spcBef>
              <a:spcAft>
                <a:spcPts val="0"/>
              </a:spcAft>
              <a:buClr>
                <a:schemeClr val="dk1"/>
              </a:buClr>
              <a:buSzPts val="1100"/>
              <a:buFont typeface="Arial"/>
              <a:buNone/>
            </a:pPr>
            <a:r>
              <a:rPr b="0" i="0" lang="en-MY" sz="1900" u="none" cap="none" strike="noStrike">
                <a:solidFill>
                  <a:schemeClr val="lt1"/>
                </a:solidFill>
                <a:latin typeface="Poppins"/>
                <a:ea typeface="Poppins"/>
                <a:cs typeface="Poppins"/>
                <a:sym typeface="Poppins"/>
              </a:rPr>
              <a:t>Author:</a:t>
            </a:r>
            <a:endParaRPr b="0" i="0" sz="19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1900" u="none" cap="none" strike="noStrike">
                <a:solidFill>
                  <a:schemeClr val="lt1"/>
                </a:solidFill>
                <a:latin typeface="Poppins"/>
                <a:ea typeface="Poppins"/>
                <a:cs typeface="Poppins"/>
                <a:sym typeface="Poppins"/>
              </a:rPr>
              <a:t>Tina</a:t>
            </a:r>
            <a:r>
              <a:rPr lang="en-MY" sz="1900">
                <a:solidFill>
                  <a:schemeClr val="lt1"/>
                </a:solidFill>
                <a:latin typeface="Poppins"/>
                <a:ea typeface="Poppins"/>
                <a:cs typeface="Poppins"/>
                <a:sym typeface="Poppins"/>
              </a:rPr>
              <a:t> Lim</a:t>
            </a:r>
            <a:endParaRPr sz="19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sz="19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1900">
                <a:solidFill>
                  <a:schemeClr val="lt1"/>
                </a:solidFill>
                <a:latin typeface="Poppins"/>
                <a:ea typeface="Poppins"/>
                <a:cs typeface="Poppins"/>
                <a:sym typeface="Poppins"/>
              </a:rPr>
              <a:t>Year: 2020</a:t>
            </a:r>
            <a:endParaRPr sz="19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txBox="1"/>
          <p:nvPr/>
        </p:nvSpPr>
        <p:spPr>
          <a:xfrm>
            <a:off x="3909825" y="463493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chemeClr val="dk2"/>
                </a:solidFill>
                <a:latin typeface="Poppins"/>
                <a:ea typeface="Poppins"/>
                <a:cs typeface="Poppins"/>
                <a:sym typeface="Poppins"/>
              </a:rPr>
              <a:t>Designed by </a:t>
            </a:r>
            <a:r>
              <a:rPr b="0" i="0" lang="en-MY" sz="1200" u="sng" cap="none" strike="noStrike">
                <a:solidFill>
                  <a:schemeClr val="hlink"/>
                </a:solidFill>
                <a:latin typeface="Poppins"/>
                <a:ea typeface="Poppins"/>
                <a:cs typeface="Poppins"/>
                <a:sym typeface="Poppins"/>
                <a:hlinkClick r:id="rId5"/>
              </a:rPr>
              <a:t>Freepik</a:t>
            </a:r>
            <a:endParaRPr b="0" i="0" sz="1200" u="none" cap="none" strike="noStrike">
              <a:solidFill>
                <a:schemeClr val="dk2"/>
              </a:solidFill>
              <a:latin typeface="Poppins"/>
              <a:ea typeface="Poppins"/>
              <a:cs typeface="Poppins"/>
              <a:sym typeface="Poppins"/>
            </a:endParaRPr>
          </a:p>
        </p:txBody>
      </p:sp>
      <p:pic>
        <p:nvPicPr>
          <p:cNvPr id="64" name="Google Shape;64;p2" title="447858-PEX5SR-698.jpg"/>
          <p:cNvPicPr preferRelativeResize="0"/>
          <p:nvPr/>
        </p:nvPicPr>
        <p:blipFill>
          <a:blip r:embed="rId6">
            <a:alphaModFix/>
          </a:blip>
          <a:stretch>
            <a:fillRect/>
          </a:stretch>
        </p:blipFill>
        <p:spPr>
          <a:xfrm>
            <a:off x="3928450" y="0"/>
            <a:ext cx="4659675" cy="4659675"/>
          </a:xfrm>
          <a:prstGeom prst="rect">
            <a:avLst/>
          </a:prstGeom>
          <a:noFill/>
          <a:ln>
            <a:noFill/>
          </a:ln>
        </p:spPr>
      </p:pic>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7">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6" name="Google Shape;66;p2"/>
          <p:cNvPicPr preferRelativeResize="0"/>
          <p:nvPr/>
        </p:nvPicPr>
        <p:blipFill>
          <a:blip r:embed="rId8">
            <a:alphaModFix/>
          </a:blip>
          <a:stretch>
            <a:fillRect/>
          </a:stretch>
        </p:blipFill>
        <p:spPr>
          <a:xfrm>
            <a:off x="355825" y="4349173"/>
            <a:ext cx="1662725" cy="5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pic>
        <p:nvPicPr>
          <p:cNvPr id="135" name="Google Shape;135;g34dc2436b25_0_4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6" name="Google Shape;136;g34dc2436b25_0_4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37" name="Google Shape;137;g34dc2436b25_0_48"/>
          <p:cNvSpPr txBox="1"/>
          <p:nvPr/>
        </p:nvSpPr>
        <p:spPr>
          <a:xfrm>
            <a:off x="500250" y="1162800"/>
            <a:ext cx="8143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600">
                <a:latin typeface="Poppins"/>
                <a:ea typeface="Poppins"/>
                <a:cs typeface="Poppins"/>
                <a:sym typeface="Poppins"/>
              </a:rPr>
              <a:t>6</a:t>
            </a:r>
            <a:r>
              <a:rPr b="1" lang="en-MY" sz="2600">
                <a:latin typeface="Poppins"/>
                <a:ea typeface="Poppins"/>
                <a:cs typeface="Poppins"/>
                <a:sym typeface="Poppins"/>
              </a:rPr>
              <a:t>. </a:t>
            </a:r>
            <a:r>
              <a:rPr b="1" lang="en-MY" sz="2600">
                <a:latin typeface="Poppins"/>
                <a:ea typeface="Poppins"/>
                <a:cs typeface="Poppins"/>
                <a:sym typeface="Poppins"/>
              </a:rPr>
              <a:t>Check for Font Size, Colour, Spelling etc.</a:t>
            </a:r>
            <a:endParaRPr sz="2200">
              <a:latin typeface="Poppins"/>
              <a:ea typeface="Poppins"/>
              <a:cs typeface="Poppins"/>
              <a:sym typeface="Poppins"/>
            </a:endParaRPr>
          </a:p>
        </p:txBody>
      </p:sp>
      <p:pic>
        <p:nvPicPr>
          <p:cNvPr id="138" name="Google Shape;138;g34dc2436b25_0_48"/>
          <p:cNvPicPr preferRelativeResize="0"/>
          <p:nvPr/>
        </p:nvPicPr>
        <p:blipFill>
          <a:blip r:embed="rId5">
            <a:alphaModFix/>
          </a:blip>
          <a:stretch>
            <a:fillRect/>
          </a:stretch>
        </p:blipFill>
        <p:spPr>
          <a:xfrm>
            <a:off x="902800" y="1884550"/>
            <a:ext cx="4816430" cy="2862300"/>
          </a:xfrm>
          <a:prstGeom prst="rect">
            <a:avLst/>
          </a:prstGeom>
          <a:noFill/>
          <a:ln>
            <a:noFill/>
          </a:ln>
        </p:spPr>
      </p:pic>
      <p:sp>
        <p:nvSpPr>
          <p:cNvPr id="139" name="Google Shape;139;g34dc2436b25_0_48"/>
          <p:cNvSpPr txBox="1"/>
          <p:nvPr/>
        </p:nvSpPr>
        <p:spPr>
          <a:xfrm>
            <a:off x="5956475" y="1884550"/>
            <a:ext cx="3187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1600">
                <a:latin typeface="Poppins"/>
                <a:ea typeface="Poppins"/>
                <a:cs typeface="Poppins"/>
                <a:sym typeface="Poppins"/>
              </a:rPr>
              <a:t>Image taken from:</a:t>
            </a:r>
            <a:endParaRPr b="1" sz="1600">
              <a:latin typeface="Poppins"/>
              <a:ea typeface="Poppins"/>
              <a:cs typeface="Poppins"/>
              <a:sym typeface="Poppins"/>
            </a:endParaRPr>
          </a:p>
          <a:p>
            <a:pPr indent="0" lvl="0" marL="0" rtl="0" algn="l">
              <a:spcBef>
                <a:spcPts val="0"/>
              </a:spcBef>
              <a:spcAft>
                <a:spcPts val="0"/>
              </a:spcAft>
              <a:buNone/>
            </a:pPr>
            <a:r>
              <a:rPr lang="en-MY" sz="1600" u="sng">
                <a:solidFill>
                  <a:schemeClr val="hlink"/>
                </a:solidFill>
                <a:latin typeface="Poppins"/>
                <a:ea typeface="Poppins"/>
                <a:cs typeface="Poppins"/>
                <a:sym typeface="Poppins"/>
                <a:hlinkClick r:id="rId6"/>
              </a:rPr>
              <a:t>https://www.mindto</a:t>
            </a:r>
            <a:endParaRPr sz="1600">
              <a:latin typeface="Poppins"/>
              <a:ea typeface="Poppins"/>
              <a:cs typeface="Poppins"/>
              <a:sym typeface="Poppins"/>
            </a:endParaRPr>
          </a:p>
          <a:p>
            <a:pPr indent="0" lvl="0" marL="0" rtl="0" algn="l">
              <a:spcBef>
                <a:spcPts val="0"/>
              </a:spcBef>
              <a:spcAft>
                <a:spcPts val="0"/>
              </a:spcAft>
              <a:buNone/>
            </a:pPr>
            <a:r>
              <a:rPr lang="en-MY" sz="1600" u="sng">
                <a:solidFill>
                  <a:schemeClr val="hlink"/>
                </a:solidFill>
                <a:latin typeface="Poppins"/>
                <a:ea typeface="Poppins"/>
                <a:cs typeface="Poppins"/>
                <a:sym typeface="Poppins"/>
                <a:hlinkClick r:id="rId7"/>
              </a:rPr>
              <a:t>ols.com/blog/5-</a:t>
            </a:r>
            <a:endParaRPr sz="1600">
              <a:latin typeface="Poppins"/>
              <a:ea typeface="Poppins"/>
              <a:cs typeface="Poppins"/>
              <a:sym typeface="Poppins"/>
            </a:endParaRPr>
          </a:p>
          <a:p>
            <a:pPr indent="0" lvl="0" marL="0" rtl="0" algn="l">
              <a:spcBef>
                <a:spcPts val="0"/>
              </a:spcBef>
              <a:spcAft>
                <a:spcPts val="0"/>
              </a:spcAft>
              <a:buNone/>
            </a:pPr>
            <a:r>
              <a:rPr lang="en-MY" sz="1600" u="sng">
                <a:solidFill>
                  <a:schemeClr val="hlink"/>
                </a:solidFill>
                <a:latin typeface="Poppins"/>
                <a:ea typeface="Poppins"/>
                <a:cs typeface="Poppins"/>
                <a:sym typeface="Poppins"/>
                <a:hlinkClick r:id="rId8"/>
              </a:rPr>
              <a:t>ways-to-avoid-death-</a:t>
            </a:r>
            <a:endParaRPr sz="1600">
              <a:latin typeface="Poppins"/>
              <a:ea typeface="Poppins"/>
              <a:cs typeface="Poppins"/>
              <a:sym typeface="Poppins"/>
            </a:endParaRPr>
          </a:p>
          <a:p>
            <a:pPr indent="0" lvl="0" marL="0" rtl="0" algn="l">
              <a:spcBef>
                <a:spcPts val="0"/>
              </a:spcBef>
              <a:spcAft>
                <a:spcPts val="0"/>
              </a:spcAft>
              <a:buNone/>
            </a:pPr>
            <a:r>
              <a:rPr lang="en-MY" sz="1600" u="sng">
                <a:solidFill>
                  <a:schemeClr val="hlink"/>
                </a:solidFill>
                <a:latin typeface="Poppins"/>
                <a:ea typeface="Poppins"/>
                <a:cs typeface="Poppins"/>
                <a:sym typeface="Poppins"/>
                <a:hlinkClick r:id="rId9"/>
              </a:rPr>
              <a:t>by-powerpoint-</a:t>
            </a:r>
            <a:endParaRPr sz="1600">
              <a:latin typeface="Poppins"/>
              <a:ea typeface="Poppins"/>
              <a:cs typeface="Poppins"/>
              <a:sym typeface="Poppins"/>
            </a:endParaRPr>
          </a:p>
          <a:p>
            <a:pPr indent="0" lvl="0" marL="0" rtl="0" algn="l">
              <a:spcBef>
                <a:spcPts val="0"/>
              </a:spcBef>
              <a:spcAft>
                <a:spcPts val="0"/>
              </a:spcAft>
              <a:buNone/>
            </a:pPr>
            <a:r>
              <a:rPr lang="en-MY" sz="1600" u="sng">
                <a:solidFill>
                  <a:schemeClr val="hlink"/>
                </a:solidFill>
                <a:latin typeface="Poppins"/>
                <a:ea typeface="Poppins"/>
                <a:cs typeface="Poppins"/>
                <a:sym typeface="Poppins"/>
                <a:hlinkClick r:id="rId10"/>
              </a:rPr>
              <a:t>presentation/</a:t>
            </a:r>
            <a:endParaRPr sz="16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pic>
        <p:nvPicPr>
          <p:cNvPr id="145" name="Google Shape;145;g34dc2436b25_0_6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6" name="Google Shape;146;g34dc2436b25_0_6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47" name="Google Shape;147;g34dc2436b25_0_60"/>
          <p:cNvSpPr txBox="1"/>
          <p:nvPr/>
        </p:nvSpPr>
        <p:spPr>
          <a:xfrm>
            <a:off x="500250" y="1162800"/>
            <a:ext cx="8143500" cy="30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600">
                <a:latin typeface="Poppins"/>
                <a:ea typeface="Poppins"/>
                <a:cs typeface="Poppins"/>
                <a:sym typeface="Poppins"/>
              </a:rPr>
              <a:t>7</a:t>
            </a:r>
            <a:r>
              <a:rPr b="1" lang="en-MY" sz="2600">
                <a:latin typeface="Poppins"/>
                <a:ea typeface="Poppins"/>
                <a:cs typeface="Poppins"/>
                <a:sym typeface="Poppins"/>
              </a:rPr>
              <a:t>. </a:t>
            </a:r>
            <a:r>
              <a:rPr b="1" lang="en-MY" sz="2600">
                <a:latin typeface="Poppins"/>
                <a:ea typeface="Poppins"/>
                <a:cs typeface="Poppins"/>
                <a:sym typeface="Poppins"/>
              </a:rPr>
              <a:t>Use the 10 - 20 Minute Rule</a:t>
            </a:r>
            <a:endParaRPr b="1" sz="2600">
              <a:latin typeface="Poppins"/>
              <a:ea typeface="Poppins"/>
              <a:cs typeface="Poppins"/>
              <a:sym typeface="Poppins"/>
            </a:endParaRPr>
          </a:p>
          <a:p>
            <a:pPr indent="0" lvl="0" marL="0" rtl="0" algn="l">
              <a:spcBef>
                <a:spcPts val="0"/>
              </a:spcBef>
              <a:spcAft>
                <a:spcPts val="0"/>
              </a:spcAft>
              <a:buNone/>
            </a:pPr>
            <a:r>
              <a:t/>
            </a:r>
            <a:endParaRPr sz="2200"/>
          </a:p>
          <a:p>
            <a:pPr indent="-368300" lvl="0" marL="457200" rtl="0" algn="l">
              <a:spcBef>
                <a:spcPts val="0"/>
              </a:spcBef>
              <a:spcAft>
                <a:spcPts val="0"/>
              </a:spcAft>
              <a:buSzPts val="2200"/>
              <a:buFont typeface="Poppins"/>
              <a:buChar char="●"/>
            </a:pPr>
            <a:r>
              <a:rPr lang="en-MY" sz="2200">
                <a:latin typeface="Poppins"/>
                <a:ea typeface="Poppins"/>
                <a:cs typeface="Poppins"/>
                <a:sym typeface="Poppins"/>
              </a:rPr>
              <a:t>Break your synchronous sessions in to 10 to 20 minute chunks</a:t>
            </a:r>
            <a:endParaRPr sz="2200">
              <a:latin typeface="Poppins"/>
              <a:ea typeface="Poppins"/>
              <a:cs typeface="Poppins"/>
              <a:sym typeface="Poppins"/>
            </a:endParaRPr>
          </a:p>
          <a:p>
            <a:pPr indent="0" lvl="0" marL="457200" rtl="0" algn="l">
              <a:spcBef>
                <a:spcPts val="0"/>
              </a:spcBef>
              <a:spcAft>
                <a:spcPts val="0"/>
              </a:spcAft>
              <a:buNone/>
            </a:pPr>
            <a:r>
              <a:t/>
            </a:r>
            <a:endParaRPr sz="2200">
              <a:latin typeface="Poppins"/>
              <a:ea typeface="Poppins"/>
              <a:cs typeface="Poppins"/>
              <a:sym typeface="Poppins"/>
            </a:endParaRPr>
          </a:p>
          <a:p>
            <a:pPr indent="-368300" lvl="0" marL="457200" rtl="0" algn="l">
              <a:spcBef>
                <a:spcPts val="0"/>
              </a:spcBef>
              <a:spcAft>
                <a:spcPts val="0"/>
              </a:spcAft>
              <a:buSzPts val="2200"/>
              <a:buFont typeface="Poppins"/>
              <a:buChar char="●"/>
            </a:pPr>
            <a:r>
              <a:rPr lang="en-MY" sz="2200">
                <a:latin typeface="Poppins"/>
                <a:ea typeface="Poppins"/>
                <a:cs typeface="Poppins"/>
                <a:sym typeface="Poppins"/>
              </a:rPr>
              <a:t>In between, ask questions, seek comments or conduct activities</a:t>
            </a:r>
            <a:endParaRPr sz="2200">
              <a:latin typeface="Poppins"/>
              <a:ea typeface="Poppins"/>
              <a:cs typeface="Poppins"/>
              <a:sym typeface="Poppins"/>
            </a:endParaRPr>
          </a:p>
          <a:p>
            <a:pPr indent="0" lvl="0" marL="0" rtl="0" algn="l">
              <a:spcBef>
                <a:spcPts val="0"/>
              </a:spcBef>
              <a:spcAft>
                <a:spcPts val="0"/>
              </a:spcAft>
              <a:buNone/>
            </a:pPr>
            <a:r>
              <a:t/>
            </a:r>
            <a:endParaRPr b="1"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g36dd5af5ab8_0_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53" name="Google Shape;153;g36dd5af5ab8_0_6"/>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154" name="Google Shape;154;g36dd5af5ab8_0_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55" name="Google Shape;155;g36dd5af5ab8_0_6"/>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156" name="Google Shape;156;g36dd5af5ab8_0_6"/>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36dd5af5ab8_0_1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62" name="Google Shape;162;g36dd5af5ab8_0_14"/>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163" name="Google Shape;163;g36dd5af5ab8_0_1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64" name="Google Shape;164;g36dd5af5ab8_0_14"/>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65" name="Google Shape;165;g36dd5af5ab8_0_14"/>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66" name="Google Shape;166;g36dd5af5ab8_0_14"/>
          <p:cNvSpPr txBox="1"/>
          <p:nvPr/>
        </p:nvSpPr>
        <p:spPr>
          <a:xfrm>
            <a:off x="3505200" y="968275"/>
            <a:ext cx="5534400" cy="177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2020 Quest International University </a:t>
            </a:r>
            <a:r>
              <a:rPr i="1" lang="en-MY" sz="1800" u="sng">
                <a:solidFill>
                  <a:schemeClr val="hlink"/>
                </a:solidFill>
                <a:latin typeface="Poppins"/>
                <a:ea typeface="Poppins"/>
                <a:cs typeface="Poppins"/>
                <a:sym typeface="Poppins"/>
                <a:hlinkClick r:id="rId6"/>
              </a:rPr>
              <a:t>How to Turn PowerPoint From a Lecture Tool to a Learning Tool</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36dd5af5ab8_0_23"/>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72" name="Google Shape;172;g36dd5af5ab8_0_23"/>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173" name="Google Shape;173;g36dd5af5ab8_0_23"/>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74" name="Google Shape;174;g36dd5af5ab8_0_23"/>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How to Turn PowerPoint From a Lecture Tool to a Learning Tool</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175" name="Google Shape;175;g36dd5af5ab8_0_23"/>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176" name="Google Shape;176;g36dd5af5ab8_0_23"/>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36dd5af5ab8_0_3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82" name="Google Shape;182;g36dd5af5ab8_0_32"/>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183" name="Google Shape;183;g36dd5af5ab8_0_3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84" name="Google Shape;184;g36dd5af5ab8_0_32"/>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85" name="Google Shape;185;g36dd5af5ab8_0_32"/>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186" name="Google Shape;186;g36dd5af5ab8_0_32"/>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187" name="Google Shape;187;g36dd5af5ab8_0_32"/>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2" name="Google Shape;72;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900" u="none" cap="none" strike="noStrike">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3" name="Google Shape;73;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4" name="Google Shape;74;p4"/>
          <p:cNvSpPr/>
          <p:nvPr/>
        </p:nvSpPr>
        <p:spPr>
          <a:xfrm>
            <a:off x="3624475" y="932825"/>
            <a:ext cx="5401500" cy="3564600"/>
          </a:xfrm>
          <a:prstGeom prst="rect">
            <a:avLst/>
          </a:prstGeom>
          <a:noFill/>
          <a:ln>
            <a:noFill/>
          </a:ln>
        </p:spPr>
        <p:txBody>
          <a:bodyPr anchorCtr="0" anchor="t" bIns="45700" lIns="91425" spcFirstLastPara="1" rIns="91425" wrap="square" tIns="45700">
            <a:noAutofit/>
          </a:bodyPr>
          <a:lstStyle/>
          <a:p>
            <a:pPr indent="-374650" lvl="0" marL="45720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Cut Your Slide Deck Into Half</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Use Images to Teach Concepts</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Determine what is</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KISS (Keep It Short and Simple)</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Lose the Template</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Check for Font Size, Colour, Spelling etc.</a:t>
            </a:r>
            <a:endParaRPr sz="2300">
              <a:solidFill>
                <a:schemeClr val="dk1"/>
              </a:solidFill>
              <a:latin typeface="Poppins Light"/>
              <a:ea typeface="Poppins Light"/>
              <a:cs typeface="Poppins Light"/>
              <a:sym typeface="Poppins Light"/>
            </a:endParaRPr>
          </a:p>
          <a:p>
            <a:pPr indent="-374650" lvl="0" marL="45720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Use the 10 - 20 Minute Rule</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pic>
        <p:nvPicPr>
          <p:cNvPr id="80" name="Google Shape;80;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1" name="Google Shape;81;g34ba173c4b2_3_67"/>
          <p:cNvSpPr txBox="1"/>
          <p:nvPr/>
        </p:nvSpPr>
        <p:spPr>
          <a:xfrm>
            <a:off x="328300" y="1047450"/>
            <a:ext cx="8181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000">
                <a:latin typeface="Poppins"/>
                <a:ea typeface="Poppins"/>
                <a:cs typeface="Poppins"/>
                <a:sym typeface="Poppins"/>
              </a:rPr>
              <a:t>During Google Meet sessions, what could be happening behind the screens when you are lecturing?</a:t>
            </a:r>
            <a:endParaRPr b="1" sz="2000">
              <a:latin typeface="Poppins"/>
              <a:ea typeface="Poppins"/>
              <a:cs typeface="Poppins"/>
              <a:sym typeface="Poppins"/>
            </a:endParaRPr>
          </a:p>
        </p:txBody>
      </p:sp>
      <p:pic>
        <p:nvPicPr>
          <p:cNvPr id="82" name="Google Shape;82;g34ba173c4b2_3_67"/>
          <p:cNvPicPr preferRelativeResize="0"/>
          <p:nvPr/>
        </p:nvPicPr>
        <p:blipFill>
          <a:blip r:embed="rId5">
            <a:alphaModFix/>
          </a:blip>
          <a:stretch>
            <a:fillRect/>
          </a:stretch>
        </p:blipFill>
        <p:spPr>
          <a:xfrm>
            <a:off x="429400" y="1922075"/>
            <a:ext cx="8440075" cy="290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id="88" name="Google Shape;88;g34ba26c7e9c_1_8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9" name="Google Shape;89;g34ba26c7e9c_1_883"/>
          <p:cNvSpPr txBox="1"/>
          <p:nvPr/>
        </p:nvSpPr>
        <p:spPr>
          <a:xfrm>
            <a:off x="240450" y="1078725"/>
            <a:ext cx="7659900" cy="1045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b="1" lang="en-MY" sz="2600">
                <a:solidFill>
                  <a:schemeClr val="dk1"/>
                </a:solidFill>
                <a:latin typeface="Poppins"/>
                <a:ea typeface="Poppins"/>
                <a:cs typeface="Poppins"/>
                <a:sym typeface="Poppins"/>
              </a:rPr>
              <a:t>HOW TO TURN POWERPOINT FROM A LECTURE TOOL TO A LEARNING TOOL ?</a:t>
            </a:r>
            <a:endParaRPr>
              <a:solidFill>
                <a:schemeClr val="dk1"/>
              </a:solidFill>
            </a:endParaRPr>
          </a:p>
        </p:txBody>
      </p:sp>
      <p:sp>
        <p:nvSpPr>
          <p:cNvPr id="90" name="Google Shape;90;g34ba26c7e9c_1_883"/>
          <p:cNvSpPr txBox="1"/>
          <p:nvPr/>
        </p:nvSpPr>
        <p:spPr>
          <a:xfrm>
            <a:off x="358075" y="2386725"/>
            <a:ext cx="8584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000">
                <a:solidFill>
                  <a:schemeClr val="dk1"/>
                </a:solidFill>
                <a:latin typeface="Poppins"/>
                <a:ea typeface="Poppins"/>
                <a:cs typeface="Poppins"/>
                <a:sym typeface="Poppins"/>
              </a:rPr>
              <a:t>Source:</a:t>
            </a:r>
            <a:r>
              <a:rPr lang="en-MY" sz="2000">
                <a:solidFill>
                  <a:schemeClr val="dk1"/>
                </a:solidFill>
                <a:latin typeface="Poppins"/>
                <a:ea typeface="Poppins"/>
                <a:cs typeface="Poppins"/>
                <a:sym typeface="Poppins"/>
              </a:rPr>
              <a:t> </a:t>
            </a:r>
            <a:r>
              <a:rPr lang="en-MY" sz="2000" u="sng">
                <a:solidFill>
                  <a:schemeClr val="hlink"/>
                </a:solidFill>
                <a:latin typeface="Poppins"/>
                <a:ea typeface="Poppins"/>
                <a:cs typeface="Poppins"/>
                <a:sym typeface="Poppins"/>
                <a:hlinkClick r:id="rId5"/>
              </a:rPr>
              <a:t>https://bowperson.com/resources/modules/preventing-death-by-powerpoint.html</a:t>
            </a:r>
            <a:endParaRPr sz="2000">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pic>
        <p:nvPicPr>
          <p:cNvPr id="96" name="Google Shape;96;g34dc2436b25_0_1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7" name="Google Shape;97;g34dc2436b25_0_10"/>
          <p:cNvSpPr txBox="1"/>
          <p:nvPr/>
        </p:nvSpPr>
        <p:spPr>
          <a:xfrm>
            <a:off x="576950" y="1247325"/>
            <a:ext cx="8285100" cy="317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600">
                <a:latin typeface="Poppins"/>
                <a:ea typeface="Poppins"/>
                <a:cs typeface="Poppins"/>
                <a:sym typeface="Poppins"/>
              </a:rPr>
              <a:t>1. Cut Your Slide Deck Into Half</a:t>
            </a:r>
            <a:endParaRPr b="1" sz="2600">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rPr lang="en-MY" sz="2200">
                <a:latin typeface="Poppins"/>
                <a:ea typeface="Poppins"/>
                <a:cs typeface="Poppins"/>
                <a:sym typeface="Poppins"/>
              </a:rPr>
              <a:t>What to do with the other half?</a:t>
            </a:r>
            <a:endParaRPr sz="2200">
              <a:latin typeface="Poppins"/>
              <a:ea typeface="Poppins"/>
              <a:cs typeface="Poppins"/>
              <a:sym typeface="Poppins"/>
            </a:endParaRPr>
          </a:p>
          <a:p>
            <a:pPr indent="0" lvl="0" marL="0" rtl="0" algn="l">
              <a:spcBef>
                <a:spcPts val="0"/>
              </a:spcBef>
              <a:spcAft>
                <a:spcPts val="0"/>
              </a:spcAft>
              <a:buNone/>
            </a:pPr>
            <a:r>
              <a:t/>
            </a:r>
            <a:endParaRPr sz="2200">
              <a:latin typeface="Poppins"/>
              <a:ea typeface="Poppins"/>
              <a:cs typeface="Poppins"/>
              <a:sym typeface="Poppins"/>
            </a:endParaRPr>
          </a:p>
          <a:p>
            <a:pPr indent="0" lvl="0" marL="0" rtl="0" algn="l">
              <a:spcBef>
                <a:spcPts val="0"/>
              </a:spcBef>
              <a:spcAft>
                <a:spcPts val="0"/>
              </a:spcAft>
              <a:buNone/>
            </a:pPr>
            <a:r>
              <a:rPr lang="en-MY" sz="2200">
                <a:latin typeface="Poppins"/>
                <a:ea typeface="Poppins"/>
                <a:cs typeface="Poppins"/>
                <a:sym typeface="Poppins"/>
              </a:rPr>
              <a:t>• If using the flipped class approach, give full set ahead of</a:t>
            </a:r>
            <a:endParaRPr sz="2200">
              <a:latin typeface="Poppins"/>
              <a:ea typeface="Poppins"/>
              <a:cs typeface="Poppins"/>
              <a:sym typeface="Poppins"/>
            </a:endParaRPr>
          </a:p>
          <a:p>
            <a:pPr indent="0" lvl="0" marL="0" rtl="0" algn="l">
              <a:spcBef>
                <a:spcPts val="0"/>
              </a:spcBef>
              <a:spcAft>
                <a:spcPts val="0"/>
              </a:spcAft>
              <a:buNone/>
            </a:pPr>
            <a:r>
              <a:rPr lang="en-MY" sz="2200">
                <a:latin typeface="Poppins"/>
                <a:ea typeface="Poppins"/>
                <a:cs typeface="Poppins"/>
                <a:sym typeface="Poppins"/>
              </a:rPr>
              <a:t>class, with instructions for students to read through first</a:t>
            </a:r>
            <a:br>
              <a:rPr lang="en-MY" sz="2200">
                <a:latin typeface="Poppins"/>
                <a:ea typeface="Poppins"/>
                <a:cs typeface="Poppins"/>
                <a:sym typeface="Poppins"/>
              </a:rPr>
            </a:br>
            <a:endParaRPr sz="2200">
              <a:latin typeface="Poppins"/>
              <a:ea typeface="Poppins"/>
              <a:cs typeface="Poppins"/>
              <a:sym typeface="Poppins"/>
            </a:endParaRPr>
          </a:p>
          <a:p>
            <a:pPr indent="0" lvl="0" marL="0" rtl="0" algn="l">
              <a:spcBef>
                <a:spcPts val="0"/>
              </a:spcBef>
              <a:spcAft>
                <a:spcPts val="0"/>
              </a:spcAft>
              <a:buNone/>
            </a:pPr>
            <a:r>
              <a:rPr lang="en-MY" sz="2200">
                <a:latin typeface="Poppins"/>
                <a:ea typeface="Poppins"/>
                <a:cs typeface="Poppins"/>
                <a:sym typeface="Poppins"/>
              </a:rPr>
              <a:t>• If not flipped approach, the full set of notes can be</a:t>
            </a:r>
            <a:endParaRPr sz="2200">
              <a:latin typeface="Poppins"/>
              <a:ea typeface="Poppins"/>
              <a:cs typeface="Poppins"/>
              <a:sym typeface="Poppins"/>
            </a:endParaRPr>
          </a:p>
          <a:p>
            <a:pPr indent="0" lvl="0" marL="0" rtl="0" algn="l">
              <a:spcBef>
                <a:spcPts val="0"/>
              </a:spcBef>
              <a:spcAft>
                <a:spcPts val="0"/>
              </a:spcAft>
              <a:buNone/>
            </a:pPr>
            <a:r>
              <a:rPr lang="en-MY" sz="2200">
                <a:latin typeface="Poppins"/>
                <a:ea typeface="Poppins"/>
                <a:cs typeface="Poppins"/>
                <a:sym typeface="Poppins"/>
              </a:rPr>
              <a:t>posted in Google classroom after the class</a:t>
            </a:r>
            <a:endParaRPr sz="22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pic>
        <p:nvPicPr>
          <p:cNvPr id="103" name="Google Shape;103;g34dc2436b25_0_2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4" name="Google Shape;104;g34dc2436b25_0_20"/>
          <p:cNvSpPr txBox="1"/>
          <p:nvPr/>
        </p:nvSpPr>
        <p:spPr>
          <a:xfrm>
            <a:off x="576950" y="1247325"/>
            <a:ext cx="82851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600">
                <a:latin typeface="Poppins"/>
                <a:ea typeface="Poppins"/>
                <a:cs typeface="Poppins"/>
                <a:sym typeface="Poppins"/>
              </a:rPr>
              <a:t>2</a:t>
            </a:r>
            <a:r>
              <a:rPr b="1" lang="en-MY" sz="2600">
                <a:latin typeface="Poppins"/>
                <a:ea typeface="Poppins"/>
                <a:cs typeface="Poppins"/>
                <a:sym typeface="Poppins"/>
              </a:rPr>
              <a:t>. </a:t>
            </a:r>
            <a:r>
              <a:rPr b="1" lang="en-MY" sz="2600">
                <a:latin typeface="Poppins"/>
                <a:ea typeface="Poppins"/>
                <a:cs typeface="Poppins"/>
                <a:sym typeface="Poppins"/>
              </a:rPr>
              <a:t>Use Images to Teach Concepts</a:t>
            </a:r>
            <a:endParaRPr b="1" sz="2600">
              <a:latin typeface="Poppins"/>
              <a:ea typeface="Poppins"/>
              <a:cs typeface="Poppins"/>
              <a:sym typeface="Poppins"/>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sz="2200"/>
          </a:p>
        </p:txBody>
      </p:sp>
      <p:pic>
        <p:nvPicPr>
          <p:cNvPr id="105" name="Google Shape;105;g34dc2436b25_0_20" title="halved-orange-chopping-board-with-glass-juice-white-table.jpg"/>
          <p:cNvPicPr preferRelativeResize="0"/>
          <p:nvPr/>
        </p:nvPicPr>
        <p:blipFill>
          <a:blip r:embed="rId5">
            <a:alphaModFix/>
          </a:blip>
          <a:stretch>
            <a:fillRect/>
          </a:stretch>
        </p:blipFill>
        <p:spPr>
          <a:xfrm>
            <a:off x="1043500" y="1850950"/>
            <a:ext cx="4840003" cy="3225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pic>
        <p:nvPicPr>
          <p:cNvPr id="111" name="Google Shape;111;g34ba26c7e9c_1_9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2" name="Google Shape;112;g34ba26c7e9c_1_9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13" name="Google Shape;113;g34ba26c7e9c_1_983"/>
          <p:cNvSpPr txBox="1"/>
          <p:nvPr/>
        </p:nvSpPr>
        <p:spPr>
          <a:xfrm>
            <a:off x="500250" y="1391400"/>
            <a:ext cx="81435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600">
                <a:latin typeface="Poppins"/>
                <a:ea typeface="Poppins"/>
                <a:cs typeface="Poppins"/>
                <a:sym typeface="Poppins"/>
              </a:rPr>
              <a:t>3. Determine What Is</a:t>
            </a:r>
            <a:endParaRPr b="1" sz="2600">
              <a:latin typeface="Poppins"/>
              <a:ea typeface="Poppins"/>
              <a:cs typeface="Poppins"/>
              <a:sym typeface="Poppins"/>
            </a:endParaRPr>
          </a:p>
          <a:p>
            <a:pPr indent="0" lvl="0" marL="0" rtl="0" algn="l">
              <a:spcBef>
                <a:spcPts val="0"/>
              </a:spcBef>
              <a:spcAft>
                <a:spcPts val="0"/>
              </a:spcAft>
              <a:buNone/>
            </a:pPr>
            <a:r>
              <a:t/>
            </a:r>
            <a:endParaRPr b="1" sz="2600"/>
          </a:p>
          <a:p>
            <a:pPr indent="0" lvl="0" marL="0" rtl="0" algn="l">
              <a:spcBef>
                <a:spcPts val="0"/>
              </a:spcBef>
              <a:spcAft>
                <a:spcPts val="0"/>
              </a:spcAft>
              <a:buNone/>
            </a:pPr>
            <a:r>
              <a:rPr lang="en-MY" sz="2200">
                <a:latin typeface="Poppins"/>
                <a:ea typeface="Poppins"/>
                <a:cs typeface="Poppins"/>
                <a:sym typeface="Poppins"/>
              </a:rPr>
              <a:t>Need to know vs Nice to know</a:t>
            </a:r>
            <a:endParaRPr sz="22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pic>
        <p:nvPicPr>
          <p:cNvPr id="119" name="Google Shape;119;g34dc2436b25_0_3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0" name="Google Shape;120;g34dc2436b25_0_3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21" name="Google Shape;121;g34dc2436b25_0_30"/>
          <p:cNvSpPr txBox="1"/>
          <p:nvPr/>
        </p:nvSpPr>
        <p:spPr>
          <a:xfrm>
            <a:off x="500250" y="1391400"/>
            <a:ext cx="8143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600">
                <a:latin typeface="Poppins"/>
                <a:ea typeface="Poppins"/>
                <a:cs typeface="Poppins"/>
                <a:sym typeface="Poppins"/>
              </a:rPr>
              <a:t>4</a:t>
            </a:r>
            <a:r>
              <a:rPr b="1" lang="en-MY" sz="2600">
                <a:latin typeface="Poppins"/>
                <a:ea typeface="Poppins"/>
                <a:cs typeface="Poppins"/>
                <a:sym typeface="Poppins"/>
              </a:rPr>
              <a:t>. </a:t>
            </a:r>
            <a:r>
              <a:rPr b="1" lang="en-MY" sz="2600">
                <a:latin typeface="Poppins"/>
                <a:ea typeface="Poppins"/>
                <a:cs typeface="Poppins"/>
                <a:sym typeface="Poppins"/>
              </a:rPr>
              <a:t>KISS (Keep It Short and Simple)</a:t>
            </a:r>
            <a:endParaRPr b="1" sz="2600">
              <a:latin typeface="Poppins"/>
              <a:ea typeface="Poppins"/>
              <a:cs typeface="Poppins"/>
              <a:sym typeface="Poppins"/>
            </a:endParaRPr>
          </a:p>
          <a:p>
            <a:pPr indent="0" lvl="0" marL="0" rtl="0" algn="l">
              <a:spcBef>
                <a:spcPts val="0"/>
              </a:spcBef>
              <a:spcAft>
                <a:spcPts val="0"/>
              </a:spcAft>
              <a:buNone/>
            </a:pPr>
            <a:r>
              <a:t/>
            </a:r>
            <a:endParaRPr b="1" sz="2600">
              <a:latin typeface="Poppins"/>
              <a:ea typeface="Poppins"/>
              <a:cs typeface="Poppins"/>
              <a:sym typeface="Poppins"/>
            </a:endParaRPr>
          </a:p>
          <a:p>
            <a:pPr indent="0" lvl="0" marL="0" rtl="0" algn="l">
              <a:spcBef>
                <a:spcPts val="0"/>
              </a:spcBef>
              <a:spcAft>
                <a:spcPts val="0"/>
              </a:spcAft>
              <a:buNone/>
            </a:pPr>
            <a:r>
              <a:rPr lang="en-MY" sz="2200">
                <a:latin typeface="Poppins"/>
                <a:ea typeface="Poppins"/>
                <a:cs typeface="Poppins"/>
                <a:sym typeface="Poppins"/>
              </a:rPr>
              <a:t>• Use essential words only</a:t>
            </a:r>
            <a:br>
              <a:rPr lang="en-MY" sz="2200">
                <a:latin typeface="Poppins"/>
                <a:ea typeface="Poppins"/>
                <a:cs typeface="Poppins"/>
                <a:sym typeface="Poppins"/>
              </a:rPr>
            </a:br>
            <a:endParaRPr sz="2200">
              <a:latin typeface="Poppins"/>
              <a:ea typeface="Poppins"/>
              <a:cs typeface="Poppins"/>
              <a:sym typeface="Poppins"/>
            </a:endParaRPr>
          </a:p>
          <a:p>
            <a:pPr indent="0" lvl="0" marL="0" rtl="0" algn="l">
              <a:spcBef>
                <a:spcPts val="0"/>
              </a:spcBef>
              <a:spcAft>
                <a:spcPts val="0"/>
              </a:spcAft>
              <a:buNone/>
            </a:pPr>
            <a:r>
              <a:rPr lang="en-MY" sz="2200">
                <a:latin typeface="Poppins"/>
                <a:ea typeface="Poppins"/>
                <a:cs typeface="Poppins"/>
                <a:sym typeface="Poppins"/>
              </a:rPr>
              <a:t>• Don’t need complete sentences</a:t>
            </a:r>
            <a:endParaRPr b="1" sz="2600">
              <a:latin typeface="Poppins"/>
              <a:ea typeface="Poppins"/>
              <a:cs typeface="Poppins"/>
              <a:sym typeface="Poppins"/>
            </a:endParaRPr>
          </a:p>
          <a:p>
            <a:pPr indent="0" lvl="0" marL="0" rtl="0" algn="l">
              <a:spcBef>
                <a:spcPts val="0"/>
              </a:spcBef>
              <a:spcAft>
                <a:spcPts val="0"/>
              </a:spcAft>
              <a:buNone/>
            </a:pPr>
            <a:r>
              <a:t/>
            </a:r>
            <a:endParaRPr sz="22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pic>
        <p:nvPicPr>
          <p:cNvPr id="127" name="Google Shape;127;g34dc2436b25_0_3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8" name="Google Shape;128;g34dc2436b25_0_3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sp>
        <p:nvSpPr>
          <p:cNvPr id="129" name="Google Shape;129;g34dc2436b25_0_39"/>
          <p:cNvSpPr txBox="1"/>
          <p:nvPr/>
        </p:nvSpPr>
        <p:spPr>
          <a:xfrm>
            <a:off x="500250" y="1391400"/>
            <a:ext cx="81435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600">
                <a:latin typeface="Poppins"/>
                <a:ea typeface="Poppins"/>
                <a:cs typeface="Poppins"/>
                <a:sym typeface="Poppins"/>
              </a:rPr>
              <a:t>5</a:t>
            </a:r>
            <a:r>
              <a:rPr b="1" lang="en-MY" sz="2600">
                <a:latin typeface="Poppins"/>
                <a:ea typeface="Poppins"/>
                <a:cs typeface="Poppins"/>
                <a:sym typeface="Poppins"/>
              </a:rPr>
              <a:t>. </a:t>
            </a:r>
            <a:r>
              <a:rPr b="1" lang="en-MY" sz="2600">
                <a:latin typeface="Poppins"/>
                <a:ea typeface="Poppins"/>
                <a:cs typeface="Poppins"/>
                <a:sym typeface="Poppins"/>
              </a:rPr>
              <a:t>Lose the Template</a:t>
            </a:r>
            <a:endParaRPr b="1" sz="2600">
              <a:latin typeface="Poppins"/>
              <a:ea typeface="Poppins"/>
              <a:cs typeface="Poppins"/>
              <a:sym typeface="Poppins"/>
            </a:endParaRPr>
          </a:p>
          <a:p>
            <a:pPr indent="0" lvl="0" marL="0" rtl="0" algn="l">
              <a:spcBef>
                <a:spcPts val="0"/>
              </a:spcBef>
              <a:spcAft>
                <a:spcPts val="0"/>
              </a:spcAft>
              <a:buNone/>
            </a:pPr>
            <a:r>
              <a:t/>
            </a:r>
            <a:endParaRPr b="1" sz="2200">
              <a:latin typeface="Poppins"/>
              <a:ea typeface="Poppins"/>
              <a:cs typeface="Poppins"/>
              <a:sym typeface="Poppins"/>
            </a:endParaRPr>
          </a:p>
          <a:p>
            <a:pPr indent="-368300" lvl="0" marL="457200" rtl="0" algn="l">
              <a:spcBef>
                <a:spcPts val="0"/>
              </a:spcBef>
              <a:spcAft>
                <a:spcPts val="0"/>
              </a:spcAft>
              <a:buSzPts val="2200"/>
              <a:buFont typeface="Poppins"/>
              <a:buChar char="●"/>
            </a:pPr>
            <a:r>
              <a:rPr lang="en-MY" sz="2200">
                <a:latin typeface="Poppins"/>
                <a:ea typeface="Poppins"/>
                <a:cs typeface="Poppins"/>
                <a:sym typeface="Poppins"/>
              </a:rPr>
              <a:t> Attention drops when slides look boringly alike.</a:t>
            </a:r>
            <a:endParaRPr sz="2200">
              <a:latin typeface="Poppins"/>
              <a:ea typeface="Poppins"/>
              <a:cs typeface="Poppins"/>
              <a:sym typeface="Poppins"/>
            </a:endParaRPr>
          </a:p>
          <a:p>
            <a:pPr indent="0" lvl="0" marL="457200" rtl="0" algn="l">
              <a:spcBef>
                <a:spcPts val="0"/>
              </a:spcBef>
              <a:spcAft>
                <a:spcPts val="0"/>
              </a:spcAft>
              <a:buNone/>
            </a:pPr>
            <a:r>
              <a:t/>
            </a:r>
            <a:endParaRPr sz="2200">
              <a:latin typeface="Poppins"/>
              <a:ea typeface="Poppins"/>
              <a:cs typeface="Poppins"/>
              <a:sym typeface="Poppins"/>
            </a:endParaRPr>
          </a:p>
          <a:p>
            <a:pPr indent="-368300" lvl="0" marL="457200" rtl="0" algn="l">
              <a:spcBef>
                <a:spcPts val="0"/>
              </a:spcBef>
              <a:spcAft>
                <a:spcPts val="0"/>
              </a:spcAft>
              <a:buSzPts val="2200"/>
              <a:buFont typeface="Poppins"/>
              <a:buChar char="●"/>
            </a:pPr>
            <a:r>
              <a:rPr lang="en-MY" sz="2200">
                <a:latin typeface="Poppins"/>
                <a:ea typeface="Poppins"/>
                <a:cs typeface="Poppins"/>
                <a:sym typeface="Poppins"/>
              </a:rPr>
              <a:t>“Habituation” kicks in and the brain begins to screen out repetitive images and data, causing learners to daydream.</a:t>
            </a:r>
            <a:endParaRPr sz="2200">
              <a:latin typeface="Poppins"/>
              <a:ea typeface="Poppins"/>
              <a:cs typeface="Poppins"/>
              <a:sym typeface="Poppins"/>
            </a:endParaRPr>
          </a:p>
          <a:p>
            <a:pPr indent="0" lvl="0" marL="0" rtl="0" algn="l">
              <a:spcBef>
                <a:spcPts val="0"/>
              </a:spcBef>
              <a:spcAft>
                <a:spcPts val="0"/>
              </a:spcAft>
              <a:buNone/>
            </a:pPr>
            <a:r>
              <a:t/>
            </a:r>
            <a:endParaRPr sz="22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