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oppins"/>
      <p:regular r:id="rId42"/>
      <p:bold r:id="rId43"/>
      <p:italic r:id="rId44"/>
      <p:boldItalic r:id="rId45"/>
    </p:embeddedFont>
    <p:embeddedFont>
      <p:font typeface="Poppins Light"/>
      <p:regular r:id="rId46"/>
      <p:bold r:id="rId47"/>
      <p:italic r:id="rId48"/>
      <p:boldItalic r:id="rId49"/>
    </p:embeddedFont>
    <p:embeddedFont>
      <p:font typeface="Poppins ExtraBold"/>
      <p:bold r:id="rId50"/>
      <p:boldItalic r:id="rId51"/>
    </p:embeddedFon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6" roundtripDataSignature="AMtx7mieALPJKtMJ3CL23c1lPyvLrfDP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oppins-regular.fntdata"/><Relationship Id="rId41" Type="http://schemas.openxmlformats.org/officeDocument/2006/relationships/slide" Target="slides/slide36.xml"/><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PoppinsLight-regular.fntdata"/><Relationship Id="rId45"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Light-italic.fntdata"/><Relationship Id="rId47" Type="http://schemas.openxmlformats.org/officeDocument/2006/relationships/font" Target="fonts/PoppinsLight-bold.fntdata"/><Relationship Id="rId49" Type="http://schemas.openxmlformats.org/officeDocument/2006/relationships/font" Target="fonts/Poppi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ExtraBold-boldItalic.fntdata"/><Relationship Id="rId50" Type="http://schemas.openxmlformats.org/officeDocument/2006/relationships/font" Target="fonts/PoppinsExtraBold-bold.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6.xml"/><Relationship Id="rId55" Type="http://schemas.openxmlformats.org/officeDocument/2006/relationships/font" Target="fonts/CenturyGothic-boldItalic.fntdata"/><Relationship Id="rId10" Type="http://schemas.openxmlformats.org/officeDocument/2006/relationships/slide" Target="slides/slide5.xml"/><Relationship Id="rId54"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ba26c7e9c_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34ba26c7e9c_1_12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4ba26c7e9c_1_12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ba26c7e9c_1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4ba26c7e9c_1_1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34ba26c7e9c_1_1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26a2d3d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526a2d3dd0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526a2d3dd0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26a2d3dd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526a2d3dd0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526a2d3dd0_0_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26a2d3dd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526a2d3dd0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3526a2d3dd0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26a2d3dd0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3526a2d3dd0_0_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3526a2d3dd0_0_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26a2d3dd0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526a2d3dd0_0_5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3526a2d3dd0_0_5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26a2d3dd0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526a2d3dd0_0_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3526a2d3dd0_0_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26a2d3dd0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3526a2d3dd0_0_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3526a2d3dd0_0_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26a2d3dd0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3526a2d3dd0_0_9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g3526a2d3dd0_0_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26a2d3dd0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3526a2d3dd0_0_1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3526a2d3dd0_0_1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526a2d3dd0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3526a2d3dd0_0_1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526a2d3dd0_0_1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526a2d3dd0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526a2d3dd0_0_1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3526a2d3dd0_0_1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526a2d3dd0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3526a2d3dd0_0_1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3526a2d3dd0_0_1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26a2d3dd0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526a2d3dd0_0_16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3526a2d3dd0_0_16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526a2d3dd0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3526a2d3dd0_0_1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g3526a2d3dd0_0_17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26a2d3dd0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526a2d3dd0_0_1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3526a2d3dd0_0_1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526a2d3dd0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3526a2d3dd0_0_2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g3526a2d3dd0_0_2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526a2d3dd0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526a2d3dd0_0_2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3526a2d3dd0_0_2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26a2d3dd0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526a2d3dd0_0_2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3526a2d3dd0_0_2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26a2d3dd0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526a2d3dd0_0_2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g3526a2d3dd0_0_23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526a2d3dd0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526a2d3dd0_0_24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g3526a2d3dd0_0_24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526a2d3dd0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3526a2d3dd0_0_2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g3526a2d3dd0_0_2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6dd58476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36dd58476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6dd58476c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36dd58476c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6dd58476c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6dd58476c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6dd58476c3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36dd58476c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ba26c7e9c_1_1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4ba26c7e9c_1_12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4ba26c7e9c_1_12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4ba26c7e9c_1_1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4ba26c7e9c_1_12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34ba26c7e9c_1_12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orkspace.google.com/blog/training-and-support/learn-google-workspace-and-gemini-these-demand-guides-and-training-options-beginner-advanced"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8.png"/><Relationship Id="rId6"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9.png"/><Relationship Id="rId6" Type="http://schemas.openxmlformats.org/officeDocument/2006/relationships/image" Target="../media/image33.png"/><Relationship Id="rId7"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hyperlink" Target="https://edu.google.com/intl/en_ALL/for-educators/product-guides/sheets/?modal_active=none" TargetMode="External"/><Relationship Id="rId6"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hyperlink" Target="https://support.google.com/docs/answer/78413?hl=en&amp;co=GENIE.Platform%3DDesktop" TargetMode="External"/><Relationship Id="rId6"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28.png"/><Relationship Id="rId6"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hyperlink" Target="https://docs.google.com/spreadsheets/u/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hyperlink" Target="http://www.youtube.com/watch?v=Ezt-Ul0xb9M" TargetMode="External"/><Relationship Id="rId6" Type="http://schemas.openxmlformats.org/officeDocument/2006/relationships/image" Target="../media/image47.jpg"/><Relationship Id="rId7" Type="http://schemas.openxmlformats.org/officeDocument/2006/relationships/image" Target="../media/image49.png"/></Relationships>
</file>

<file path=ppt/slides/_rels/slide32.xml.rels><?xml version="1.0" encoding="UTF-8" standalone="yes"?><Relationships xmlns="http://schemas.openxmlformats.org/package/2006/relationships"><Relationship Id="rId11" Type="http://schemas.openxmlformats.org/officeDocument/2006/relationships/hyperlink" Target="https://support.google.com/a/users/answer/9300022?sjid=2658207300525598913-AP" TargetMode="External"/><Relationship Id="rId10" Type="http://schemas.openxmlformats.org/officeDocument/2006/relationships/hyperlink" Target="https://support.google.com/a/users/answer/9282720?hl=en#help-and-training" TargetMode="External"/><Relationship Id="rId12"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g"/><Relationship Id="rId4" Type="http://schemas.openxmlformats.org/officeDocument/2006/relationships/image" Target="../media/image7.png"/><Relationship Id="rId9" Type="http://schemas.openxmlformats.org/officeDocument/2006/relationships/hyperlink" Target="https://support.google.com/docs/answer/7032287?hl=en#zippy=%2Cmake-an-answer-key-assign-points-add-automatic-feedback" TargetMode="External"/><Relationship Id="rId5" Type="http://schemas.openxmlformats.org/officeDocument/2006/relationships/hyperlink" Target="https://www.androidauthority.com/how-to-use-google-drive-860193/" TargetMode="External"/><Relationship Id="rId6" Type="http://schemas.openxmlformats.org/officeDocument/2006/relationships/hyperlink" Target="https://support.google.com/a/users/answer/9300503?hl=en&amp;ref_topic=9296546&amp;visit_id=637665899816591604-374421524&amp;rd=1" TargetMode="External"/><Relationship Id="rId7" Type="http://schemas.openxmlformats.org/officeDocument/2006/relationships/hyperlink" Target="https://edu.google.com/teacher-center/products/slides/?modal_active=none" TargetMode="External"/><Relationship Id="rId8" Type="http://schemas.openxmlformats.org/officeDocument/2006/relationships/hyperlink" Target="https://support.google.com/a/users/answer/9302965?hl=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creativecommons.org/licenses/by-nc-sa/4.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4.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4.png"/><Relationship Id="rId6" Type="http://schemas.openxmlformats.org/officeDocument/2006/relationships/hyperlink" Target="mailto:aad@qiu.edu.m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1.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767100"/>
            <a:ext cx="2868900" cy="328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500">
                <a:solidFill>
                  <a:schemeClr val="lt1"/>
                </a:solidFill>
                <a:latin typeface="Poppins ExtraBold"/>
                <a:ea typeface="Poppins ExtraBold"/>
                <a:cs typeface="Poppins ExtraBold"/>
                <a:sym typeface="Poppins ExtraBold"/>
              </a:rPr>
              <a:t>Google Workspace &amp; Shared Drive for Teaching and Learning</a:t>
            </a:r>
            <a:endParaRPr b="0" i="0" sz="25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sz="2300">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900" u="none" cap="none" strike="noStrike">
                <a:solidFill>
                  <a:schemeClr val="lt1"/>
                </a:solidFill>
                <a:latin typeface="Poppins"/>
                <a:ea typeface="Poppins"/>
                <a:cs typeface="Poppins"/>
                <a:sym typeface="Poppins"/>
              </a:rPr>
              <a:t>Author:</a:t>
            </a:r>
            <a:endParaRPr b="0" i="0" sz="19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Chin Sook Fui</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Year: 2024</a:t>
            </a:r>
            <a:endParaRPr sz="19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txBox="1"/>
          <p:nvPr/>
        </p:nvSpPr>
        <p:spPr>
          <a:xfrm>
            <a:off x="3907875" y="3414600"/>
            <a:ext cx="35232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MY" sz="1200">
                <a:solidFill>
                  <a:schemeClr val="dk2"/>
                </a:solidFill>
                <a:latin typeface="Poppins"/>
                <a:ea typeface="Poppins"/>
                <a:cs typeface="Poppins"/>
                <a:sym typeface="Poppins"/>
              </a:rPr>
              <a:t>Source: </a:t>
            </a:r>
            <a:r>
              <a:rPr lang="en-MY" sz="1200" u="sng">
                <a:solidFill>
                  <a:schemeClr val="hlink"/>
                </a:solidFill>
                <a:latin typeface="Poppins"/>
                <a:ea typeface="Poppins"/>
                <a:cs typeface="Poppins"/>
                <a:sym typeface="Poppins"/>
                <a:hlinkClick r:id="rId5"/>
              </a:rPr>
              <a:t>Google Workspace Blog</a:t>
            </a:r>
            <a:endParaRPr b="0" i="0" sz="1200" u="none" cap="none" strike="noStrike">
              <a:solidFill>
                <a:schemeClr val="dk2"/>
              </a:solidFill>
              <a:latin typeface="Poppins"/>
              <a:ea typeface="Poppins"/>
              <a:cs typeface="Poppins"/>
              <a:sym typeface="Poppins"/>
            </a:endParaRPr>
          </a:p>
        </p:txBody>
      </p:sp>
      <p:sp>
        <p:nvSpPr>
          <p:cNvPr id="64" name="Google Shape;64;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6">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5" name="Google Shape;65;p2"/>
          <p:cNvPicPr preferRelativeResize="0"/>
          <p:nvPr/>
        </p:nvPicPr>
        <p:blipFill>
          <a:blip r:embed="rId7">
            <a:alphaModFix/>
          </a:blip>
          <a:stretch>
            <a:fillRect/>
          </a:stretch>
        </p:blipFill>
        <p:spPr>
          <a:xfrm>
            <a:off x="355825" y="4349173"/>
            <a:ext cx="1662725" cy="581725"/>
          </a:xfrm>
          <a:prstGeom prst="rect">
            <a:avLst/>
          </a:prstGeom>
          <a:noFill/>
          <a:ln>
            <a:noFill/>
          </a:ln>
        </p:spPr>
      </p:pic>
      <p:pic>
        <p:nvPicPr>
          <p:cNvPr id="66" name="Google Shape;66;p2"/>
          <p:cNvPicPr preferRelativeResize="0"/>
          <p:nvPr/>
        </p:nvPicPr>
        <p:blipFill>
          <a:blip r:embed="rId8">
            <a:alphaModFix/>
          </a:blip>
          <a:stretch>
            <a:fillRect/>
          </a:stretch>
        </p:blipFill>
        <p:spPr>
          <a:xfrm>
            <a:off x="3521950" y="930150"/>
            <a:ext cx="5516549" cy="22976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pic>
        <p:nvPicPr>
          <p:cNvPr id="158" name="Google Shape;158;g34ba26c7e9c_1_12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9" name="Google Shape;159;g34ba26c7e9c_1_1228"/>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Google Docs</a:t>
            </a:r>
            <a:endParaRPr/>
          </a:p>
        </p:txBody>
      </p:sp>
      <p:sp>
        <p:nvSpPr>
          <p:cNvPr id="160" name="Google Shape;160;g34ba26c7e9c_1_1228"/>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What is Google Docs?</a:t>
            </a:r>
            <a:endParaRPr i="0" sz="2000" u="none" cap="none" strike="noStrike">
              <a:solidFill>
                <a:srgbClr val="000000"/>
              </a:solidFill>
            </a:endParaRPr>
          </a:p>
        </p:txBody>
      </p:sp>
      <p:sp>
        <p:nvSpPr>
          <p:cNvPr id="161" name="Google Shape;161;g34ba26c7e9c_1_1228"/>
          <p:cNvSpPr txBox="1"/>
          <p:nvPr/>
        </p:nvSpPr>
        <p:spPr>
          <a:xfrm>
            <a:off x="509725" y="1715650"/>
            <a:ext cx="11103300" cy="30990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 word processor</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Write reports, create joint project proposals, keep track of meeting notes,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1000"/>
              </a:spcBef>
              <a:spcAft>
                <a:spcPts val="0"/>
              </a:spcAft>
              <a:buNone/>
            </a:pPr>
            <a:r>
              <a:rPr b="0" i="0" lang="en-MY" sz="1800" u="none" cap="none" strike="noStrike">
                <a:solidFill>
                  <a:srgbClr val="000000"/>
                </a:solidFill>
                <a:latin typeface="Arial"/>
                <a:ea typeface="Arial"/>
                <a:cs typeface="Arial"/>
                <a:sym typeface="Arial"/>
              </a:rPr>
              <a:t>and more. </a:t>
            </a:r>
            <a:endParaRPr b="0" i="0" sz="1800" u="none" cap="none" strike="noStrike">
              <a:solidFill>
                <a:srgbClr val="000000"/>
              </a:solidFill>
              <a:latin typeface="Arial"/>
              <a:ea typeface="Arial"/>
              <a:cs typeface="Arial"/>
              <a:sym typeface="Arial"/>
            </a:endParaRPr>
          </a:p>
          <a:p>
            <a:pPr indent="-342900" lvl="0" marL="457200" marR="4913114"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With Google Docs, you can</a:t>
            </a:r>
            <a:r>
              <a:rPr b="0" i="0" lang="en-MY" sz="1800" u="none" cap="none" strike="noStrike">
                <a:solidFill>
                  <a:srgbClr val="000000"/>
                </a:solidFill>
                <a:latin typeface="Arial"/>
                <a:ea typeface="Arial"/>
                <a:cs typeface="Arial"/>
                <a:sym typeface="Arial"/>
              </a:rPr>
              <a:t> </a:t>
            </a:r>
            <a:r>
              <a:rPr b="0" i="0" lang="en-MY" sz="1800" u="none" cap="none" strike="noStrike">
                <a:solidFill>
                  <a:srgbClr val="000000"/>
                </a:solidFill>
                <a:latin typeface="Arial"/>
                <a:ea typeface="Arial"/>
                <a:cs typeface="Arial"/>
                <a:sym typeface="Arial"/>
              </a:rPr>
              <a:t>create and edit text documents right in your web browser—no special software is required. </a:t>
            </a:r>
            <a:endParaRPr b="0" i="0" sz="1800" u="none" cap="none" strike="noStrike">
              <a:solidFill>
                <a:srgbClr val="000000"/>
              </a:solidFill>
              <a:latin typeface="Arial"/>
              <a:ea typeface="Arial"/>
              <a:cs typeface="Arial"/>
              <a:sym typeface="Arial"/>
            </a:endParaRPr>
          </a:p>
          <a:p>
            <a:pPr indent="-342900" lvl="0" marL="457200" marR="4913114" rtl="0" algn="l">
              <a:lnSpc>
                <a:spcPct val="100000"/>
              </a:lnSpc>
              <a:spcBef>
                <a:spcPts val="100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Even better, </a:t>
            </a:r>
            <a:r>
              <a:rPr b="0" i="1" lang="en-MY" sz="1800" u="none" cap="none" strike="noStrike">
                <a:solidFill>
                  <a:srgbClr val="000000"/>
                </a:solidFill>
                <a:latin typeface="Arial"/>
                <a:ea typeface="Arial"/>
                <a:cs typeface="Arial"/>
                <a:sym typeface="Arial"/>
              </a:rPr>
              <a:t>multiple people can work at the same time</a:t>
            </a:r>
            <a:r>
              <a:rPr b="0" i="0" lang="en-MY" sz="1800" u="none" cap="none" strike="noStrike">
                <a:solidFill>
                  <a:srgbClr val="000000"/>
                </a:solidFill>
                <a:latin typeface="Arial"/>
                <a:ea typeface="Arial"/>
                <a:cs typeface="Arial"/>
                <a:sym typeface="Arial"/>
              </a:rPr>
              <a:t>, you can </a:t>
            </a:r>
            <a:r>
              <a:rPr b="1" i="0" lang="en-MY" sz="1800" u="none" cap="none" strike="noStrike">
                <a:solidFill>
                  <a:srgbClr val="000000"/>
                </a:solidFill>
                <a:latin typeface="Arial"/>
                <a:ea typeface="Arial"/>
                <a:cs typeface="Arial"/>
                <a:sym typeface="Arial"/>
              </a:rPr>
              <a:t>see people’s</a:t>
            </a:r>
            <a:r>
              <a:rPr b="0" i="0" lang="en-MY" sz="1800" u="none" cap="none" strike="noStrike">
                <a:solidFill>
                  <a:srgbClr val="000000"/>
                </a:solidFill>
                <a:latin typeface="Arial"/>
                <a:ea typeface="Arial"/>
                <a:cs typeface="Arial"/>
                <a:sym typeface="Arial"/>
              </a:rPr>
              <a:t> </a:t>
            </a:r>
            <a:r>
              <a:rPr b="1" i="0" lang="en-MY" sz="1800" u="none" cap="none" strike="noStrike">
                <a:solidFill>
                  <a:srgbClr val="000000"/>
                </a:solidFill>
                <a:latin typeface="Arial"/>
                <a:ea typeface="Arial"/>
                <a:cs typeface="Arial"/>
                <a:sym typeface="Arial"/>
              </a:rPr>
              <a:t>changes</a:t>
            </a:r>
            <a:r>
              <a:rPr b="0" i="0" lang="en-MY" sz="1800" u="none" cap="none" strike="noStrike">
                <a:solidFill>
                  <a:srgbClr val="000000"/>
                </a:solidFill>
                <a:latin typeface="Arial"/>
                <a:ea typeface="Arial"/>
                <a:cs typeface="Arial"/>
                <a:sym typeface="Arial"/>
              </a:rPr>
              <a:t> as they make them, and every change is </a:t>
            </a:r>
            <a:r>
              <a:rPr b="1" i="0" lang="en-MY" sz="1800" u="none" cap="none" strike="noStrike">
                <a:solidFill>
                  <a:srgbClr val="000000"/>
                </a:solidFill>
                <a:latin typeface="Arial"/>
                <a:ea typeface="Arial"/>
                <a:cs typeface="Arial"/>
                <a:sym typeface="Arial"/>
              </a:rPr>
              <a:t>saved automatically</a:t>
            </a:r>
            <a:r>
              <a:rPr b="0" i="0" lang="en-MY"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p:txBody>
      </p:sp>
      <p:pic>
        <p:nvPicPr>
          <p:cNvPr id="162" name="Google Shape;162;g34ba26c7e9c_1_1228"/>
          <p:cNvPicPr preferRelativeResize="0"/>
          <p:nvPr/>
        </p:nvPicPr>
        <p:blipFill rotWithShape="1">
          <a:blip r:embed="rId5">
            <a:alphaModFix/>
          </a:blip>
          <a:srcRect b="33282" l="30635" r="31594" t="5682"/>
          <a:stretch/>
        </p:blipFill>
        <p:spPr>
          <a:xfrm>
            <a:off x="3469975" y="973825"/>
            <a:ext cx="624000" cy="787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pic>
        <p:nvPicPr>
          <p:cNvPr id="168" name="Google Shape;168;g34ba26c7e9c_1_1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9" name="Google Shape;169;g34ba26c7e9c_1_1236"/>
          <p:cNvSpPr txBox="1"/>
          <p:nvPr/>
        </p:nvSpPr>
        <p:spPr>
          <a:xfrm>
            <a:off x="281125" y="1101550"/>
            <a:ext cx="2637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1800" u="none" cap="none" strike="noStrike">
                <a:solidFill>
                  <a:srgbClr val="0C0C0C"/>
                </a:solidFill>
              </a:rPr>
              <a:t>Create Files</a:t>
            </a:r>
            <a:endParaRPr i="0" sz="1800" u="none" cap="none" strike="noStrike">
              <a:solidFill>
                <a:srgbClr val="000000"/>
              </a:solidFill>
            </a:endParaRPr>
          </a:p>
        </p:txBody>
      </p:sp>
      <p:sp>
        <p:nvSpPr>
          <p:cNvPr id="170" name="Google Shape;170;g34ba26c7e9c_1_1236"/>
          <p:cNvSpPr txBox="1"/>
          <p:nvPr/>
        </p:nvSpPr>
        <p:spPr>
          <a:xfrm>
            <a:off x="194125" y="1501750"/>
            <a:ext cx="5691900" cy="7746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0"/>
              </a:spcBef>
              <a:spcAft>
                <a:spcPts val="0"/>
              </a:spcAft>
              <a:buClr>
                <a:srgbClr val="000000"/>
              </a:buClr>
              <a:buSzPts val="1800"/>
              <a:buFont typeface="Arial"/>
              <a:buChar char="●"/>
            </a:pPr>
            <a:r>
              <a:rPr i="0" lang="en-MY" sz="1800" u="none" cap="none" strike="noStrike">
                <a:solidFill>
                  <a:srgbClr val="000000"/>
                </a:solidFill>
              </a:rPr>
              <a:t>In Drive, right click &gt; go to </a:t>
            </a:r>
            <a:r>
              <a:rPr b="1" i="0" lang="en-MY" sz="1800" u="none" cap="none" strike="noStrike">
                <a:solidFill>
                  <a:srgbClr val="000000"/>
                </a:solidFill>
              </a:rPr>
              <a:t>Google Docs</a:t>
            </a:r>
            <a:r>
              <a:rPr i="0" lang="en-MY" sz="1800" u="none" cap="none" strike="noStrike">
                <a:solidFill>
                  <a:srgbClr val="000000"/>
                </a:solidFill>
              </a:rPr>
              <a:t> </a:t>
            </a:r>
            <a:endParaRPr i="0" sz="1800" u="none" cap="none" strike="noStrike">
              <a:solidFill>
                <a:srgbClr val="000000"/>
              </a:solidFill>
            </a:endParaRPr>
          </a:p>
          <a:p>
            <a:pPr indent="0" lvl="0" marL="457200" marR="18751" rtl="0" algn="l">
              <a:lnSpc>
                <a:spcPct val="100000"/>
              </a:lnSpc>
              <a:spcBef>
                <a:spcPts val="1000"/>
              </a:spcBef>
              <a:spcAft>
                <a:spcPts val="1000"/>
              </a:spcAft>
              <a:buNone/>
            </a:pPr>
            <a:r>
              <a:rPr i="0" lang="en-MY" sz="1800" u="none" cap="none" strike="noStrike">
                <a:solidFill>
                  <a:srgbClr val="000000"/>
                </a:solidFill>
              </a:rPr>
              <a:t>&gt; click </a:t>
            </a:r>
            <a:r>
              <a:rPr b="1" i="0" lang="en-MY" sz="1800" u="none" cap="none" strike="noStrike">
                <a:solidFill>
                  <a:srgbClr val="000000"/>
                </a:solidFill>
              </a:rPr>
              <a:t>Blank document </a:t>
            </a:r>
            <a:r>
              <a:rPr i="0" lang="en-MY" sz="1800" u="none" cap="none" strike="noStrike">
                <a:solidFill>
                  <a:srgbClr val="000000"/>
                </a:solidFill>
              </a:rPr>
              <a:t>or </a:t>
            </a:r>
            <a:r>
              <a:rPr b="1" i="0" lang="en-MY" sz="1800" u="none" cap="none" strike="noStrike">
                <a:solidFill>
                  <a:srgbClr val="000000"/>
                </a:solidFill>
              </a:rPr>
              <a:t>From a template</a:t>
            </a:r>
            <a:endParaRPr i="0" sz="1800" u="none" cap="none" strike="noStrike">
              <a:solidFill>
                <a:srgbClr val="000000"/>
              </a:solidFill>
            </a:endParaRPr>
          </a:p>
        </p:txBody>
      </p:sp>
      <p:pic>
        <p:nvPicPr>
          <p:cNvPr id="171" name="Google Shape;171;g34ba26c7e9c_1_1236"/>
          <p:cNvPicPr preferRelativeResize="0"/>
          <p:nvPr/>
        </p:nvPicPr>
        <p:blipFill rotWithShape="1">
          <a:blip r:embed="rId5">
            <a:alphaModFix/>
          </a:blip>
          <a:srcRect b="0" l="11535" r="0" t="8759"/>
          <a:stretch/>
        </p:blipFill>
        <p:spPr>
          <a:xfrm>
            <a:off x="433525" y="2496275"/>
            <a:ext cx="4138700" cy="1990900"/>
          </a:xfrm>
          <a:prstGeom prst="rect">
            <a:avLst/>
          </a:prstGeom>
          <a:noFill/>
          <a:ln cap="flat" cmpd="sng" w="9525">
            <a:solidFill>
              <a:srgbClr val="000000"/>
            </a:solidFill>
            <a:prstDash val="solid"/>
            <a:round/>
            <a:headEnd len="sm" w="sm" type="none"/>
            <a:tailEnd len="sm" w="sm" type="none"/>
          </a:ln>
        </p:spPr>
      </p:pic>
      <p:sp>
        <p:nvSpPr>
          <p:cNvPr id="172" name="Google Shape;172;g34ba26c7e9c_1_1236"/>
          <p:cNvSpPr txBox="1"/>
          <p:nvPr/>
        </p:nvSpPr>
        <p:spPr>
          <a:xfrm>
            <a:off x="5859825" y="1007800"/>
            <a:ext cx="5517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1800" u="none" cap="none" strike="noStrike">
                <a:solidFill>
                  <a:srgbClr val="0C0C0C"/>
                </a:solidFill>
              </a:rPr>
              <a:t>Import Files</a:t>
            </a:r>
            <a:endParaRPr i="0" sz="1800" u="none" cap="none" strike="noStrike">
              <a:solidFill>
                <a:srgbClr val="000000"/>
              </a:solidFill>
            </a:endParaRPr>
          </a:p>
        </p:txBody>
      </p:sp>
      <p:sp>
        <p:nvSpPr>
          <p:cNvPr id="173" name="Google Shape;173;g34ba26c7e9c_1_1236"/>
          <p:cNvSpPr txBox="1"/>
          <p:nvPr/>
        </p:nvSpPr>
        <p:spPr>
          <a:xfrm>
            <a:off x="5838225" y="1565800"/>
            <a:ext cx="5691900" cy="9234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0"/>
              </a:spcBef>
              <a:spcAft>
                <a:spcPts val="0"/>
              </a:spcAft>
              <a:buClr>
                <a:srgbClr val="000000"/>
              </a:buClr>
              <a:buSzPts val="1800"/>
              <a:buChar char="●"/>
            </a:pPr>
            <a:r>
              <a:rPr i="0" lang="en-MY" sz="1800" u="none" cap="none" strike="noStrike">
                <a:solidFill>
                  <a:srgbClr val="000000"/>
                </a:solidFill>
              </a:rPr>
              <a:t>In Drive, right click </a:t>
            </a:r>
            <a:endParaRPr i="0" sz="1800" u="none" cap="none" strike="noStrike">
              <a:solidFill>
                <a:srgbClr val="000000"/>
              </a:solidFill>
            </a:endParaRPr>
          </a:p>
          <a:p>
            <a:pPr indent="0" lvl="0" marL="457200" marR="18751" rtl="0" algn="l">
              <a:lnSpc>
                <a:spcPct val="100000"/>
              </a:lnSpc>
              <a:spcBef>
                <a:spcPts val="0"/>
              </a:spcBef>
              <a:spcAft>
                <a:spcPts val="0"/>
              </a:spcAft>
              <a:buClr>
                <a:srgbClr val="000000"/>
              </a:buClr>
              <a:buSzPts val="2400"/>
              <a:buFont typeface="Arial"/>
              <a:buNone/>
            </a:pPr>
            <a:r>
              <a:rPr i="0" lang="en-MY" sz="1800" u="none" cap="none" strike="noStrike">
                <a:solidFill>
                  <a:srgbClr val="000000"/>
                </a:solidFill>
              </a:rPr>
              <a:t>&gt; click </a:t>
            </a:r>
            <a:r>
              <a:rPr b="1" i="0" lang="en-MY" sz="1800" u="none" cap="none" strike="noStrike">
                <a:solidFill>
                  <a:srgbClr val="000000"/>
                </a:solidFill>
              </a:rPr>
              <a:t>Upload files </a:t>
            </a:r>
            <a:r>
              <a:rPr i="0" lang="en-MY" sz="1800" u="none" cap="none" strike="noStrike">
                <a:solidFill>
                  <a:srgbClr val="000000"/>
                </a:solidFill>
              </a:rPr>
              <a:t>or</a:t>
            </a:r>
            <a:endParaRPr i="0" sz="1800" u="none" cap="none" strike="noStrike">
              <a:solidFill>
                <a:srgbClr val="000000"/>
              </a:solidFill>
            </a:endParaRPr>
          </a:p>
          <a:p>
            <a:pPr indent="0" lvl="0" marL="457200" marR="18751" rtl="0" algn="l">
              <a:lnSpc>
                <a:spcPct val="100000"/>
              </a:lnSpc>
              <a:spcBef>
                <a:spcPts val="0"/>
              </a:spcBef>
              <a:spcAft>
                <a:spcPts val="0"/>
              </a:spcAft>
              <a:buClr>
                <a:srgbClr val="000000"/>
              </a:buClr>
              <a:buSzPts val="2400"/>
              <a:buFont typeface="Arial"/>
              <a:buNone/>
            </a:pPr>
            <a:r>
              <a:rPr i="0" lang="en-MY" sz="1800" u="none" cap="none" strike="noStrike">
                <a:solidFill>
                  <a:srgbClr val="000000"/>
                </a:solidFill>
              </a:rPr>
              <a:t> </a:t>
            </a:r>
            <a:r>
              <a:rPr b="1" i="0" lang="en-MY" sz="1800" u="none" cap="none" strike="noStrike">
                <a:solidFill>
                  <a:srgbClr val="000000"/>
                </a:solidFill>
              </a:rPr>
              <a:t>Upload folder</a:t>
            </a:r>
            <a:endParaRPr i="0" sz="1800" u="none" cap="none" strike="noStrike">
              <a:solidFill>
                <a:srgbClr val="000000"/>
              </a:solidFill>
            </a:endParaRPr>
          </a:p>
        </p:txBody>
      </p:sp>
      <p:pic>
        <p:nvPicPr>
          <p:cNvPr id="174" name="Google Shape;174;g34ba26c7e9c_1_1236"/>
          <p:cNvPicPr preferRelativeResize="0"/>
          <p:nvPr/>
        </p:nvPicPr>
        <p:blipFill rotWithShape="1">
          <a:blip r:embed="rId6">
            <a:alphaModFix/>
          </a:blip>
          <a:srcRect b="0" l="0" r="0" t="0"/>
          <a:stretch/>
        </p:blipFill>
        <p:spPr>
          <a:xfrm>
            <a:off x="5936975" y="2489200"/>
            <a:ext cx="2539875" cy="25656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pic>
        <p:nvPicPr>
          <p:cNvPr id="180" name="Google Shape;180;g3526a2d3dd0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1" name="Google Shape;181;g3526a2d3dd0_0_0"/>
          <p:cNvSpPr txBox="1"/>
          <p:nvPr/>
        </p:nvSpPr>
        <p:spPr>
          <a:xfrm>
            <a:off x="509725" y="1025350"/>
            <a:ext cx="5517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Edit and Format</a:t>
            </a:r>
            <a:endParaRPr i="0" sz="2000" u="none" cap="none" strike="noStrike">
              <a:solidFill>
                <a:srgbClr val="000000"/>
              </a:solidFill>
            </a:endParaRPr>
          </a:p>
        </p:txBody>
      </p:sp>
      <p:sp>
        <p:nvSpPr>
          <p:cNvPr id="182" name="Google Shape;182;g3526a2d3dd0_0_0"/>
          <p:cNvSpPr txBox="1"/>
          <p:nvPr/>
        </p:nvSpPr>
        <p:spPr>
          <a:xfrm>
            <a:off x="509725" y="1349350"/>
            <a:ext cx="6648300" cy="36531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Add or edit text</a:t>
            </a:r>
            <a:endParaRPr b="1" i="0" sz="1800" u="none" cap="none" strike="noStrike">
              <a:solidFill>
                <a:srgbClr val="000000"/>
              </a:solidFill>
              <a:latin typeface="Arial"/>
              <a:ea typeface="Arial"/>
              <a:cs typeface="Arial"/>
              <a:sym typeface="Arial"/>
            </a:endParaRPr>
          </a:p>
          <a:p>
            <a:pPr indent="-342900" lvl="1" marL="914400" marR="1875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Just click in the page and start typing</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Customize the document</a:t>
            </a:r>
            <a:r>
              <a:rPr b="0" i="0" lang="en-MY" sz="1800" u="none" cap="none" strike="noStrike">
                <a:solidFill>
                  <a:srgbClr val="000000"/>
                </a:solidFill>
                <a:latin typeface="Arial"/>
                <a:ea typeface="Arial"/>
                <a:cs typeface="Arial"/>
                <a:sym typeface="Arial"/>
              </a:rPr>
              <a:t>: margins, page colour, orientation </a:t>
            </a:r>
            <a:endParaRPr b="0" i="0" sz="1800" u="none" cap="none" strike="noStrike">
              <a:solidFill>
                <a:srgbClr val="000000"/>
              </a:solidFill>
              <a:latin typeface="Arial"/>
              <a:ea typeface="Arial"/>
              <a:cs typeface="Arial"/>
              <a:sym typeface="Arial"/>
            </a:endParaRPr>
          </a:p>
          <a:p>
            <a:pPr indent="-342900" lvl="1" marL="914400" marR="1875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File &gt; Page Setup</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Customize text, images, tables and more</a:t>
            </a:r>
            <a:endParaRPr b="1" i="0" sz="1800" u="none" cap="none" strike="noStrike">
              <a:solidFill>
                <a:srgbClr val="000000"/>
              </a:solidFill>
              <a:latin typeface="Arial"/>
              <a:ea typeface="Arial"/>
              <a:cs typeface="Arial"/>
              <a:sym typeface="Arial"/>
            </a:endParaRPr>
          </a:p>
          <a:p>
            <a:pPr indent="-342900" lvl="1" marL="914400" marR="1875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Toolbar options</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Add pictures, links, tables and more</a:t>
            </a:r>
            <a:endParaRPr b="1" i="0" sz="1800" u="none" cap="none" strike="noStrike">
              <a:solidFill>
                <a:srgbClr val="000000"/>
              </a:solidFill>
              <a:latin typeface="Arial"/>
              <a:ea typeface="Arial"/>
              <a:cs typeface="Arial"/>
              <a:sym typeface="Arial"/>
            </a:endParaRPr>
          </a:p>
          <a:p>
            <a:pPr indent="-342900" lvl="1" marL="914400" marR="1875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Insert menu</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Create page columns</a:t>
            </a:r>
            <a:endParaRPr b="1" i="0" sz="1800" u="none" cap="none" strike="noStrike">
              <a:solidFill>
                <a:srgbClr val="000000"/>
              </a:solidFill>
              <a:latin typeface="Arial"/>
              <a:ea typeface="Arial"/>
              <a:cs typeface="Arial"/>
              <a:sym typeface="Arial"/>
            </a:endParaRPr>
          </a:p>
          <a:p>
            <a:pPr indent="-342900" lvl="1" marL="914400" marR="1875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Format &gt; Columns)</a:t>
            </a:r>
            <a:endParaRPr b="0" i="0" sz="1800" u="none" cap="none" strike="noStrike">
              <a:solidFill>
                <a:srgbClr val="000000"/>
              </a:solidFill>
              <a:latin typeface="Arial"/>
              <a:ea typeface="Arial"/>
              <a:cs typeface="Arial"/>
              <a:sym typeface="Arial"/>
            </a:endParaRPr>
          </a:p>
        </p:txBody>
      </p:sp>
      <p:pic>
        <p:nvPicPr>
          <p:cNvPr id="183" name="Google Shape;183;g3526a2d3dd0_0_0"/>
          <p:cNvPicPr preferRelativeResize="0"/>
          <p:nvPr/>
        </p:nvPicPr>
        <p:blipFill rotWithShape="1">
          <a:blip r:embed="rId5">
            <a:alphaModFix/>
          </a:blip>
          <a:srcRect b="0" l="0" r="63803" t="0"/>
          <a:stretch/>
        </p:blipFill>
        <p:spPr>
          <a:xfrm>
            <a:off x="6657700" y="1214850"/>
            <a:ext cx="1793997" cy="37875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pic>
        <p:nvPicPr>
          <p:cNvPr id="189" name="Google Shape;189;g3526a2d3dd0_0_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0" name="Google Shape;190;g3526a2d3dd0_0_14"/>
          <p:cNvSpPr txBox="1"/>
          <p:nvPr/>
        </p:nvSpPr>
        <p:spPr>
          <a:xfrm>
            <a:off x="357325" y="1025350"/>
            <a:ext cx="5517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Collaboration</a:t>
            </a:r>
            <a:endParaRPr i="0" sz="2000" u="none" cap="none" strike="noStrike">
              <a:solidFill>
                <a:srgbClr val="000000"/>
              </a:solidFill>
            </a:endParaRPr>
          </a:p>
        </p:txBody>
      </p:sp>
      <p:sp>
        <p:nvSpPr>
          <p:cNvPr id="191" name="Google Shape;191;g3526a2d3dd0_0_14"/>
          <p:cNvSpPr txBox="1"/>
          <p:nvPr/>
        </p:nvSpPr>
        <p:spPr>
          <a:xfrm>
            <a:off x="204925" y="1487050"/>
            <a:ext cx="6056400" cy="36531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Up to 100 people</a:t>
            </a:r>
            <a:r>
              <a:rPr b="0" i="0" lang="en-MY" sz="1800" u="none" cap="none" strike="noStrike">
                <a:solidFill>
                  <a:srgbClr val="000000"/>
                </a:solidFill>
                <a:latin typeface="Arial"/>
                <a:ea typeface="Arial"/>
                <a:cs typeface="Arial"/>
                <a:sym typeface="Arial"/>
              </a:rPr>
              <a:t> with view, edit, or comment permissions can </a:t>
            </a:r>
            <a:r>
              <a:rPr b="1" i="0" lang="en-MY" sz="1800" u="none" cap="none" strike="noStrike">
                <a:solidFill>
                  <a:srgbClr val="000000"/>
                </a:solidFill>
                <a:latin typeface="Arial"/>
                <a:ea typeface="Arial"/>
                <a:cs typeface="Arial"/>
                <a:sym typeface="Arial"/>
              </a:rPr>
              <a:t>work on a Google Docs</a:t>
            </a:r>
            <a:r>
              <a:rPr b="0" i="0" lang="en-MY" sz="1800" u="none" cap="none" strike="noStrike">
                <a:solidFill>
                  <a:srgbClr val="000000"/>
                </a:solidFill>
                <a:latin typeface="Arial"/>
                <a:ea typeface="Arial"/>
                <a:cs typeface="Arial"/>
                <a:sym typeface="Arial"/>
              </a:rPr>
              <a:t> </a:t>
            </a:r>
            <a:r>
              <a:rPr b="1" i="0" lang="en-MY" sz="1800" u="none" cap="none" strike="noStrike">
                <a:solidFill>
                  <a:srgbClr val="000000"/>
                </a:solidFill>
                <a:latin typeface="Arial"/>
                <a:ea typeface="Arial"/>
                <a:cs typeface="Arial"/>
                <a:sym typeface="Arial"/>
              </a:rPr>
              <a:t>at the same time</a:t>
            </a:r>
            <a:r>
              <a:rPr b="0" i="0" lang="en-MY"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When more than 100 people are accessing a file, only the owner and some users with editing permissions can edit the file.</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While people are editing the doc, </a:t>
            </a:r>
            <a:r>
              <a:rPr b="1" i="0" lang="en-MY" sz="1800" u="none" cap="none" strike="noStrike">
                <a:solidFill>
                  <a:srgbClr val="000000"/>
                </a:solidFill>
                <a:latin typeface="Arial"/>
                <a:ea typeface="Arial"/>
                <a:cs typeface="Arial"/>
                <a:sym typeface="Arial"/>
              </a:rPr>
              <a:t>you can see it in real time</a:t>
            </a:r>
            <a:r>
              <a:rPr b="0" i="0" lang="en-MY"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See Revision History </a:t>
            </a:r>
            <a:r>
              <a:rPr b="0" i="0" lang="en-MY" sz="1800" u="none" cap="none" strike="noStrike">
                <a:solidFill>
                  <a:srgbClr val="000000"/>
                </a:solidFill>
                <a:latin typeface="Arial"/>
                <a:ea typeface="Arial"/>
                <a:cs typeface="Arial"/>
                <a:sym typeface="Arial"/>
              </a:rPr>
              <a:t>- track every change and versions with time stamps.</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100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Restore version</a:t>
            </a:r>
            <a:r>
              <a:rPr b="0" i="0" lang="en-MY" sz="1800" u="none" cap="none" strike="noStrike">
                <a:solidFill>
                  <a:srgbClr val="000000"/>
                </a:solidFill>
                <a:latin typeface="Arial"/>
                <a:ea typeface="Arial"/>
                <a:cs typeface="Arial"/>
                <a:sym typeface="Arial"/>
              </a:rPr>
              <a:t> - roll back to a previous version</a:t>
            </a:r>
            <a:endParaRPr b="0" i="0" sz="1800" u="none" cap="none" strike="noStrike">
              <a:solidFill>
                <a:srgbClr val="000000"/>
              </a:solidFill>
              <a:latin typeface="Arial"/>
              <a:ea typeface="Arial"/>
              <a:cs typeface="Arial"/>
              <a:sym typeface="Arial"/>
            </a:endParaRPr>
          </a:p>
        </p:txBody>
      </p:sp>
      <p:pic>
        <p:nvPicPr>
          <p:cNvPr id="192" name="Google Shape;192;g3526a2d3dd0_0_14"/>
          <p:cNvPicPr preferRelativeResize="0"/>
          <p:nvPr/>
        </p:nvPicPr>
        <p:blipFill rotWithShape="1">
          <a:blip r:embed="rId5">
            <a:alphaModFix/>
          </a:blip>
          <a:srcRect b="0" l="19929" r="0" t="19967"/>
          <a:stretch/>
        </p:blipFill>
        <p:spPr>
          <a:xfrm>
            <a:off x="6679150" y="2779425"/>
            <a:ext cx="2163725" cy="2108700"/>
          </a:xfrm>
          <a:prstGeom prst="rect">
            <a:avLst/>
          </a:prstGeom>
          <a:noFill/>
          <a:ln cap="flat" cmpd="sng" w="9525">
            <a:solidFill>
              <a:srgbClr val="000000"/>
            </a:solidFill>
            <a:prstDash val="solid"/>
            <a:round/>
            <a:headEnd len="sm" w="sm" type="none"/>
            <a:tailEnd len="sm" w="sm" type="none"/>
          </a:ln>
        </p:spPr>
      </p:pic>
      <p:pic>
        <p:nvPicPr>
          <p:cNvPr id="193" name="Google Shape;193;g3526a2d3dd0_0_14"/>
          <p:cNvPicPr preferRelativeResize="0"/>
          <p:nvPr/>
        </p:nvPicPr>
        <p:blipFill rotWithShape="1">
          <a:blip r:embed="rId6">
            <a:alphaModFix/>
          </a:blip>
          <a:srcRect b="-7590" l="4099" r="-7619" t="18914"/>
          <a:stretch/>
        </p:blipFill>
        <p:spPr>
          <a:xfrm>
            <a:off x="5875225" y="1101550"/>
            <a:ext cx="2967650" cy="14702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pic>
        <p:nvPicPr>
          <p:cNvPr id="199" name="Google Shape;199;g3526a2d3dd0_0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0" name="Google Shape;200;g3526a2d3dd0_0_26"/>
          <p:cNvSpPr txBox="1"/>
          <p:nvPr/>
        </p:nvSpPr>
        <p:spPr>
          <a:xfrm>
            <a:off x="376650" y="1101550"/>
            <a:ext cx="5517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File Sharing</a:t>
            </a:r>
            <a:endParaRPr i="0" sz="2000" u="none" cap="none" strike="noStrike">
              <a:solidFill>
                <a:srgbClr val="000000"/>
              </a:solidFill>
            </a:endParaRPr>
          </a:p>
        </p:txBody>
      </p:sp>
      <p:sp>
        <p:nvSpPr>
          <p:cNvPr id="201" name="Google Shape;201;g3526a2d3dd0_0_26"/>
          <p:cNvSpPr txBox="1"/>
          <p:nvPr/>
        </p:nvSpPr>
        <p:spPr>
          <a:xfrm>
            <a:off x="103250" y="1624775"/>
            <a:ext cx="5424300" cy="6465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100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To share the Google Docs, click the “Share” icon on the top right corner</a:t>
            </a:r>
            <a:endParaRPr b="0" i="0" sz="1800" u="none" cap="none" strike="noStrike">
              <a:solidFill>
                <a:srgbClr val="000000"/>
              </a:solidFill>
              <a:latin typeface="Arial"/>
              <a:ea typeface="Arial"/>
              <a:cs typeface="Arial"/>
              <a:sym typeface="Arial"/>
            </a:endParaRPr>
          </a:p>
        </p:txBody>
      </p:sp>
      <p:pic>
        <p:nvPicPr>
          <p:cNvPr id="202" name="Google Shape;202;g3526a2d3dd0_0_26"/>
          <p:cNvPicPr preferRelativeResize="0"/>
          <p:nvPr/>
        </p:nvPicPr>
        <p:blipFill rotWithShape="1">
          <a:blip r:embed="rId5">
            <a:alphaModFix/>
          </a:blip>
          <a:srcRect b="0" l="0" r="0" t="0"/>
          <a:stretch/>
        </p:blipFill>
        <p:spPr>
          <a:xfrm>
            <a:off x="5661512" y="2929300"/>
            <a:ext cx="3136476" cy="1301400"/>
          </a:xfrm>
          <a:prstGeom prst="rect">
            <a:avLst/>
          </a:prstGeom>
          <a:noFill/>
          <a:ln cap="flat" cmpd="sng" w="19050">
            <a:solidFill>
              <a:srgbClr val="000000"/>
            </a:solidFill>
            <a:prstDash val="solid"/>
            <a:round/>
            <a:headEnd len="sm" w="sm" type="none"/>
            <a:tailEnd len="sm" w="sm" type="none"/>
          </a:ln>
        </p:spPr>
      </p:pic>
      <p:pic>
        <p:nvPicPr>
          <p:cNvPr id="203" name="Google Shape;203;g3526a2d3dd0_0_26"/>
          <p:cNvPicPr preferRelativeResize="0"/>
          <p:nvPr/>
        </p:nvPicPr>
        <p:blipFill rotWithShape="1">
          <a:blip r:embed="rId6">
            <a:alphaModFix/>
          </a:blip>
          <a:srcRect b="0" l="0" r="0" t="0"/>
          <a:stretch/>
        </p:blipFill>
        <p:spPr>
          <a:xfrm>
            <a:off x="509713" y="2394288"/>
            <a:ext cx="4248150" cy="1514475"/>
          </a:xfrm>
          <a:prstGeom prst="rect">
            <a:avLst/>
          </a:prstGeom>
          <a:noFill/>
          <a:ln cap="flat" cmpd="sng" w="19050">
            <a:solidFill>
              <a:srgbClr val="000000"/>
            </a:solidFill>
            <a:prstDash val="solid"/>
            <a:round/>
            <a:headEnd len="sm" w="sm" type="none"/>
            <a:tailEnd len="sm" w="sm" type="none"/>
          </a:ln>
        </p:spPr>
      </p:pic>
      <p:sp>
        <p:nvSpPr>
          <p:cNvPr id="204" name="Google Shape;204;g3526a2d3dd0_0_26"/>
          <p:cNvSpPr txBox="1"/>
          <p:nvPr/>
        </p:nvSpPr>
        <p:spPr>
          <a:xfrm>
            <a:off x="5527550" y="1080875"/>
            <a:ext cx="3404400" cy="1734300"/>
          </a:xfrm>
          <a:prstGeom prst="rect">
            <a:avLst/>
          </a:prstGeom>
          <a:noFill/>
          <a:ln>
            <a:noFill/>
          </a:ln>
        </p:spPr>
        <p:txBody>
          <a:bodyPr anchorCtr="0" anchor="t" bIns="45700" lIns="91425" spcFirstLastPara="1" rIns="91425" wrap="square" tIns="45700">
            <a:spAutoFit/>
          </a:bodyPr>
          <a:lstStyle/>
          <a:p>
            <a:pPr indent="0" lvl="0" marL="0" marR="18751" rtl="0" algn="l">
              <a:lnSpc>
                <a:spcPct val="100000"/>
              </a:lnSpc>
              <a:spcBef>
                <a:spcPts val="1000"/>
              </a:spcBef>
              <a:spcAft>
                <a:spcPts val="0"/>
              </a:spcAft>
              <a:buClr>
                <a:srgbClr val="000000"/>
              </a:buClr>
              <a:buSzPts val="2400"/>
              <a:buFont typeface="Arial"/>
              <a:buNone/>
            </a:pPr>
            <a:r>
              <a:rPr b="1" i="0" lang="en-MY" sz="1800" u="none" cap="none" strike="noStrike">
                <a:solidFill>
                  <a:srgbClr val="000000"/>
                </a:solidFill>
                <a:latin typeface="Arial"/>
                <a:ea typeface="Arial"/>
                <a:cs typeface="Arial"/>
                <a:sym typeface="Arial"/>
              </a:rPr>
              <a:t>To allow general access:</a:t>
            </a:r>
            <a:endParaRPr b="1"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Under “General access”, click the Down arrow </a:t>
            </a:r>
            <a:endParaRPr b="0" i="0" sz="1800" u="none" cap="none" strike="noStrike">
              <a:solidFill>
                <a:srgbClr val="000000"/>
              </a:solidFill>
              <a:latin typeface="Arial"/>
              <a:ea typeface="Arial"/>
              <a:cs typeface="Arial"/>
              <a:sym typeface="Arial"/>
            </a:endParaRPr>
          </a:p>
          <a:p>
            <a:pPr indent="-342900" lvl="0" marL="457200" marR="18751" rtl="0" algn="l">
              <a:lnSpc>
                <a:spcPct val="100000"/>
              </a:lnSpc>
              <a:spcBef>
                <a:spcPts val="100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Choose who to give access to</a:t>
            </a:r>
            <a:endParaRPr b="0" i="0" sz="1800" u="none" cap="none" strike="noStrike">
              <a:solidFill>
                <a:srgbClr val="000000"/>
              </a:solidFill>
              <a:latin typeface="Arial"/>
              <a:ea typeface="Arial"/>
              <a:cs typeface="Arial"/>
              <a:sym typeface="Arial"/>
            </a:endParaRPr>
          </a:p>
        </p:txBody>
      </p:sp>
      <p:sp>
        <p:nvSpPr>
          <p:cNvPr id="205" name="Google Shape;205;g3526a2d3dd0_0_26"/>
          <p:cNvSpPr txBox="1"/>
          <p:nvPr/>
        </p:nvSpPr>
        <p:spPr>
          <a:xfrm>
            <a:off x="95500" y="4031800"/>
            <a:ext cx="5076600" cy="646500"/>
          </a:xfrm>
          <a:prstGeom prst="rect">
            <a:avLst/>
          </a:prstGeom>
          <a:noFill/>
          <a:ln>
            <a:noFill/>
          </a:ln>
        </p:spPr>
        <p:txBody>
          <a:bodyPr anchorCtr="0" anchor="t" bIns="45700" lIns="91425" spcFirstLastPara="1" rIns="91425" wrap="square" tIns="45700">
            <a:spAutoFit/>
          </a:bodyPr>
          <a:lstStyle/>
          <a:p>
            <a:pPr indent="-342900" lvl="0" marL="457200" marR="18751" rtl="0" algn="l">
              <a:lnSpc>
                <a:spcPct val="100000"/>
              </a:lnSpc>
              <a:spcBef>
                <a:spcPts val="100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Enter the email address you want to share with</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pic>
        <p:nvPicPr>
          <p:cNvPr id="211" name="Google Shape;211;g3526a2d3dd0_0_4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2" name="Google Shape;212;g3526a2d3dd0_0_41"/>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Google Slides</a:t>
            </a:r>
            <a:endParaRPr/>
          </a:p>
        </p:txBody>
      </p:sp>
      <p:pic>
        <p:nvPicPr>
          <p:cNvPr id="213" name="Google Shape;213;g3526a2d3dd0_0_41"/>
          <p:cNvPicPr preferRelativeResize="0"/>
          <p:nvPr/>
        </p:nvPicPr>
        <p:blipFill rotWithShape="1">
          <a:blip r:embed="rId5">
            <a:alphaModFix/>
          </a:blip>
          <a:srcRect b="31509" l="26024" r="28887" t="9339"/>
          <a:stretch/>
        </p:blipFill>
        <p:spPr>
          <a:xfrm>
            <a:off x="3184325" y="995350"/>
            <a:ext cx="578900" cy="791150"/>
          </a:xfrm>
          <a:prstGeom prst="rect">
            <a:avLst/>
          </a:prstGeom>
          <a:noFill/>
          <a:ln>
            <a:noFill/>
          </a:ln>
        </p:spPr>
      </p:pic>
      <p:sp>
        <p:nvSpPr>
          <p:cNvPr id="214" name="Google Shape;214;g3526a2d3dd0_0_41"/>
          <p:cNvSpPr txBox="1"/>
          <p:nvPr/>
        </p:nvSpPr>
        <p:spPr>
          <a:xfrm>
            <a:off x="281125" y="1190825"/>
            <a:ext cx="3482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What is Google Slide?</a:t>
            </a:r>
            <a:endParaRPr i="0" sz="2000" u="none" cap="none" strike="noStrike">
              <a:solidFill>
                <a:srgbClr val="000000"/>
              </a:solidFill>
            </a:endParaRPr>
          </a:p>
        </p:txBody>
      </p:sp>
      <p:sp>
        <p:nvSpPr>
          <p:cNvPr id="215" name="Google Shape;215;g3526a2d3dd0_0_41"/>
          <p:cNvSpPr txBox="1"/>
          <p:nvPr/>
        </p:nvSpPr>
        <p:spPr>
          <a:xfrm>
            <a:off x="281113" y="1671850"/>
            <a:ext cx="107793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1800" u="none" cap="none" strike="noStrike">
                <a:solidFill>
                  <a:srgbClr val="000000"/>
                </a:solidFill>
                <a:latin typeface="Arial"/>
                <a:ea typeface="Arial"/>
                <a:cs typeface="Arial"/>
                <a:sym typeface="Arial"/>
              </a:rPr>
              <a:t>Google Slides is an </a:t>
            </a:r>
            <a:r>
              <a:rPr b="1" i="0" lang="en-MY" sz="1800" u="none" cap="none" strike="noStrike">
                <a:solidFill>
                  <a:srgbClr val="000000"/>
                </a:solidFill>
                <a:latin typeface="Arial"/>
                <a:ea typeface="Arial"/>
                <a:cs typeface="Arial"/>
                <a:sym typeface="Arial"/>
              </a:rPr>
              <a:t>online presentation app</a:t>
            </a:r>
            <a:r>
              <a:rPr b="0" i="0" lang="en-MY" sz="1800" u="none" cap="none" strike="noStrike">
                <a:solidFill>
                  <a:srgbClr val="000000"/>
                </a:solidFill>
                <a:latin typeface="Arial"/>
                <a:ea typeface="Arial"/>
                <a:cs typeface="Arial"/>
                <a:sym typeface="Arial"/>
              </a:rPr>
              <a:t> that lets you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MY" sz="1800" u="none" cap="none" strike="noStrike">
                <a:solidFill>
                  <a:srgbClr val="000000"/>
                </a:solidFill>
                <a:latin typeface="Arial"/>
                <a:ea typeface="Arial"/>
                <a:cs typeface="Arial"/>
                <a:sym typeface="Arial"/>
              </a:rPr>
              <a:t>create and format presentations and work with other people.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MY" sz="1800" u="sng" cap="none" strike="noStrike">
                <a:solidFill>
                  <a:srgbClr val="9900FF"/>
                </a:solidFill>
                <a:latin typeface="Arial"/>
                <a:ea typeface="Arial"/>
                <a:cs typeface="Arial"/>
                <a:sym typeface="Arial"/>
              </a:rPr>
              <a:t>Features</a:t>
            </a:r>
            <a:endParaRPr b="1" i="0" sz="1800" u="sng" cap="none" strike="noStrike">
              <a:solidFill>
                <a:srgbClr val="9900FF"/>
              </a:solidFill>
              <a:latin typeface="Arial"/>
              <a:ea typeface="Arial"/>
              <a:cs typeface="Arial"/>
              <a:sym typeface="Arial"/>
            </a:endParaRPr>
          </a:p>
          <a:p>
            <a:pPr indent="-342900" lvl="0" marL="457200" marR="4364525"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Create a presentation </a:t>
            </a:r>
            <a:endParaRPr b="1" i="0" sz="1800" u="none" cap="none" strike="noStrike">
              <a:solidFill>
                <a:srgbClr val="000000"/>
              </a:solidFill>
              <a:latin typeface="Arial"/>
              <a:ea typeface="Arial"/>
              <a:cs typeface="Arial"/>
              <a:sym typeface="Arial"/>
            </a:endParaRPr>
          </a:p>
          <a:p>
            <a:pPr indent="-342900" lvl="0" marL="457200" marR="4364525"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Edit and format a presentation</a:t>
            </a:r>
            <a:endParaRPr b="1" i="0" sz="1800" u="none" cap="none" strike="noStrike">
              <a:solidFill>
                <a:srgbClr val="000000"/>
              </a:solidFill>
              <a:latin typeface="Arial"/>
              <a:ea typeface="Arial"/>
              <a:cs typeface="Arial"/>
              <a:sym typeface="Arial"/>
            </a:endParaRPr>
          </a:p>
          <a:p>
            <a:pPr indent="-342900" lvl="1" marL="914400" marR="4364525"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Insert and arrange text, shapes and lines</a:t>
            </a:r>
            <a:endParaRPr b="0" i="0" sz="1800" u="none" cap="none" strike="noStrike">
              <a:solidFill>
                <a:srgbClr val="000000"/>
              </a:solidFill>
              <a:latin typeface="Arial"/>
              <a:ea typeface="Arial"/>
              <a:cs typeface="Arial"/>
              <a:sym typeface="Arial"/>
            </a:endParaRPr>
          </a:p>
          <a:p>
            <a:pPr indent="-342900" lvl="1" marL="914400" marR="4364525"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Add, delta &amp; organize slides</a:t>
            </a:r>
            <a:endParaRPr b="0" i="0" sz="1800" u="none" cap="none" strike="noStrike">
              <a:solidFill>
                <a:srgbClr val="000000"/>
              </a:solidFill>
              <a:latin typeface="Arial"/>
              <a:ea typeface="Arial"/>
              <a:cs typeface="Arial"/>
              <a:sym typeface="Arial"/>
            </a:endParaRPr>
          </a:p>
          <a:p>
            <a:pPr indent="-342900" lvl="1" marL="914400" marR="4364525"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Add animations to a slide</a:t>
            </a:r>
            <a:endParaRPr b="0" i="0" sz="1800" u="none" cap="none" strike="noStrike">
              <a:solidFill>
                <a:srgbClr val="000000"/>
              </a:solidFill>
              <a:latin typeface="Arial"/>
              <a:ea typeface="Arial"/>
              <a:cs typeface="Arial"/>
              <a:sym typeface="Arial"/>
            </a:endParaRPr>
          </a:p>
          <a:p>
            <a:pPr indent="-342900" lvl="1" marL="914400" marR="4364525"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Change the theme, background or layout in Google slides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latin typeface="Arial"/>
                <a:ea typeface="Arial"/>
                <a:cs typeface="Arial"/>
                <a:sym typeface="Arial"/>
              </a:rPr>
              <a:t>Share and work with others</a:t>
            </a:r>
            <a:endParaRPr b="1" i="0" sz="1800" u="none" cap="none" strike="noStrike">
              <a:solidFill>
                <a:srgbClr val="000000"/>
              </a:solidFill>
              <a:latin typeface="Arial"/>
              <a:ea typeface="Arial"/>
              <a:cs typeface="Arial"/>
              <a:sym typeface="Arial"/>
            </a:endParaRPr>
          </a:p>
        </p:txBody>
      </p:sp>
      <p:pic>
        <p:nvPicPr>
          <p:cNvPr id="216" name="Google Shape;216;g3526a2d3dd0_0_41"/>
          <p:cNvPicPr preferRelativeResize="0"/>
          <p:nvPr/>
        </p:nvPicPr>
        <p:blipFill rotWithShape="1">
          <a:blip r:embed="rId6">
            <a:alphaModFix/>
          </a:blip>
          <a:srcRect b="0" l="0" r="0" t="0"/>
          <a:stretch/>
        </p:blipFill>
        <p:spPr>
          <a:xfrm>
            <a:off x="5940825" y="2411800"/>
            <a:ext cx="3000000" cy="16992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pic>
        <p:nvPicPr>
          <p:cNvPr id="222" name="Google Shape;222;g3526a2d3dd0_0_5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3" name="Google Shape;223;g3526a2d3dd0_0_54"/>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G</a:t>
            </a:r>
            <a:r>
              <a:rPr b="1" lang="en-MY" sz="2300">
                <a:solidFill>
                  <a:schemeClr val="lt1"/>
                </a:solidFill>
                <a:latin typeface="Poppins"/>
                <a:ea typeface="Poppins"/>
                <a:cs typeface="Poppins"/>
                <a:sym typeface="Poppins"/>
              </a:rPr>
              <a:t>oogle Form</a:t>
            </a:r>
            <a:endParaRPr/>
          </a:p>
        </p:txBody>
      </p:sp>
      <p:sp>
        <p:nvSpPr>
          <p:cNvPr id="224" name="Google Shape;224;g3526a2d3dd0_0_54"/>
          <p:cNvSpPr txBox="1"/>
          <p:nvPr/>
        </p:nvSpPr>
        <p:spPr>
          <a:xfrm>
            <a:off x="197050" y="118780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What is Google Form?</a:t>
            </a:r>
            <a:endParaRPr i="0" sz="2000" u="none" cap="none" strike="noStrike">
              <a:solidFill>
                <a:srgbClr val="000000"/>
              </a:solidFill>
            </a:endParaRPr>
          </a:p>
        </p:txBody>
      </p:sp>
      <p:pic>
        <p:nvPicPr>
          <p:cNvPr id="225" name="Google Shape;225;g3526a2d3dd0_0_54"/>
          <p:cNvPicPr preferRelativeResize="0"/>
          <p:nvPr/>
        </p:nvPicPr>
        <p:blipFill rotWithShape="1">
          <a:blip r:embed="rId5">
            <a:alphaModFix/>
          </a:blip>
          <a:srcRect b="30406" l="28402" r="28168" t="9166"/>
          <a:stretch/>
        </p:blipFill>
        <p:spPr>
          <a:xfrm>
            <a:off x="3234875" y="999375"/>
            <a:ext cx="569326" cy="777050"/>
          </a:xfrm>
          <a:prstGeom prst="rect">
            <a:avLst/>
          </a:prstGeom>
          <a:noFill/>
          <a:ln>
            <a:noFill/>
          </a:ln>
        </p:spPr>
      </p:pic>
      <p:pic>
        <p:nvPicPr>
          <p:cNvPr id="226" name="Google Shape;226;g3526a2d3dd0_0_54"/>
          <p:cNvPicPr preferRelativeResize="0"/>
          <p:nvPr/>
        </p:nvPicPr>
        <p:blipFill rotWithShape="1">
          <a:blip r:embed="rId6">
            <a:alphaModFix/>
          </a:blip>
          <a:srcRect b="0" l="0" r="0" t="0"/>
          <a:stretch/>
        </p:blipFill>
        <p:spPr>
          <a:xfrm>
            <a:off x="5793238" y="3288975"/>
            <a:ext cx="3295178" cy="1734300"/>
          </a:xfrm>
          <a:prstGeom prst="rect">
            <a:avLst/>
          </a:prstGeom>
          <a:noFill/>
          <a:ln>
            <a:noFill/>
          </a:ln>
        </p:spPr>
      </p:pic>
      <p:sp>
        <p:nvSpPr>
          <p:cNvPr id="227" name="Google Shape;227;g3526a2d3dd0_0_54"/>
          <p:cNvSpPr txBox="1"/>
          <p:nvPr/>
        </p:nvSpPr>
        <p:spPr>
          <a:xfrm>
            <a:off x="0" y="1822800"/>
            <a:ext cx="6884700" cy="17343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Google Forms is a survey application.</a:t>
            </a:r>
            <a:endParaRPr i="0" sz="1800" u="none" cap="none" strike="noStrike">
              <a:solidFill>
                <a:srgbClr val="000000"/>
              </a:solidFill>
            </a:endParaRPr>
          </a:p>
          <a:p>
            <a:pPr indent="-342900" lvl="0" marL="457200" marR="0" rtl="0" algn="l">
              <a:lnSpc>
                <a:spcPct val="100000"/>
              </a:lnSpc>
              <a:spcBef>
                <a:spcPts val="1000"/>
              </a:spcBef>
              <a:spcAft>
                <a:spcPts val="0"/>
              </a:spcAft>
              <a:buClr>
                <a:srgbClr val="000000"/>
              </a:buClr>
              <a:buSzPts val="1800"/>
              <a:buChar char="●"/>
            </a:pPr>
            <a:r>
              <a:rPr i="0" lang="en-MY" sz="1800" u="none" cap="none" strike="noStrike">
                <a:solidFill>
                  <a:srgbClr val="000000"/>
                </a:solidFill>
              </a:rPr>
              <a:t>Forms features all of the collaboration and sharing features found in Docs, Sheets, and Slides.</a:t>
            </a:r>
            <a:endParaRPr i="0" sz="1800" u="none" cap="none" strike="noStrike">
              <a:solidFill>
                <a:srgbClr val="000000"/>
              </a:solidFill>
            </a:endParaRPr>
          </a:p>
          <a:p>
            <a:pPr indent="-342900" lvl="0" marL="457200" marR="0" rtl="0" algn="l">
              <a:lnSpc>
                <a:spcPct val="100000"/>
              </a:lnSpc>
              <a:spcBef>
                <a:spcPts val="1000"/>
              </a:spcBef>
              <a:spcAft>
                <a:spcPts val="1000"/>
              </a:spcAft>
              <a:buClr>
                <a:srgbClr val="000000"/>
              </a:buClr>
              <a:buSzPts val="1800"/>
              <a:buChar char="●"/>
            </a:pPr>
            <a:r>
              <a:rPr i="0" lang="en-MY" sz="1800" u="none" cap="none" strike="noStrike">
                <a:solidFill>
                  <a:srgbClr val="000000"/>
                </a:solidFill>
              </a:rPr>
              <a:t>It can also be used to create quizzes, including some specialized functions that are of use in educational settings</a:t>
            </a:r>
            <a:endParaRPr i="0" sz="1800" u="none" cap="none" strike="noStrike">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pic>
        <p:nvPicPr>
          <p:cNvPr id="233" name="Google Shape;233;g3526a2d3dd0_0_6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4" name="Google Shape;234;g3526a2d3dd0_0_68"/>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Features</a:t>
            </a:r>
            <a:endParaRPr i="0" sz="2000" u="none" cap="none" strike="noStrike">
              <a:solidFill>
                <a:srgbClr val="000000"/>
              </a:solidFill>
            </a:endParaRPr>
          </a:p>
        </p:txBody>
      </p:sp>
      <p:sp>
        <p:nvSpPr>
          <p:cNvPr id="235" name="Google Shape;235;g3526a2d3dd0_0_68"/>
          <p:cNvSpPr txBox="1"/>
          <p:nvPr/>
        </p:nvSpPr>
        <p:spPr>
          <a:xfrm>
            <a:off x="509725" y="1531150"/>
            <a:ext cx="5160000" cy="14571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Create and name the form</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Add a description, header, change the theme and background color</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Click </a:t>
            </a:r>
            <a:r>
              <a:rPr b="1" i="0" lang="en-MY" sz="1800" u="none" cap="none" strike="noStrike">
                <a:solidFill>
                  <a:srgbClr val="000000"/>
                </a:solidFill>
                <a:latin typeface="Arial"/>
                <a:ea typeface="Arial"/>
                <a:cs typeface="Arial"/>
                <a:sym typeface="Arial"/>
              </a:rPr>
              <a:t>Customize Theme</a:t>
            </a:r>
            <a:endParaRPr b="0" i="0" sz="1800" u="none" cap="none" strike="noStrike">
              <a:solidFill>
                <a:srgbClr val="000000"/>
              </a:solidFill>
              <a:latin typeface="Arial"/>
              <a:ea typeface="Arial"/>
              <a:cs typeface="Arial"/>
              <a:sym typeface="Arial"/>
            </a:endParaRPr>
          </a:p>
        </p:txBody>
      </p:sp>
      <p:pic>
        <p:nvPicPr>
          <p:cNvPr id="236" name="Google Shape;236;g3526a2d3dd0_0_68"/>
          <p:cNvPicPr preferRelativeResize="0"/>
          <p:nvPr/>
        </p:nvPicPr>
        <p:blipFill rotWithShape="1">
          <a:blip r:embed="rId5">
            <a:alphaModFix/>
          </a:blip>
          <a:srcRect b="0" l="0" r="0" t="0"/>
          <a:stretch/>
        </p:blipFill>
        <p:spPr>
          <a:xfrm>
            <a:off x="1099575" y="3017650"/>
            <a:ext cx="3173650" cy="1804475"/>
          </a:xfrm>
          <a:prstGeom prst="rect">
            <a:avLst/>
          </a:prstGeom>
          <a:noFill/>
          <a:ln cap="flat" cmpd="sng" w="9525">
            <a:solidFill>
              <a:srgbClr val="000000"/>
            </a:solidFill>
            <a:prstDash val="solid"/>
            <a:round/>
            <a:headEnd len="sm" w="sm" type="none"/>
            <a:tailEnd len="sm" w="sm" type="none"/>
          </a:ln>
        </p:spPr>
      </p:pic>
      <p:pic>
        <p:nvPicPr>
          <p:cNvPr id="237" name="Google Shape;237;g3526a2d3dd0_0_68"/>
          <p:cNvPicPr preferRelativeResize="0"/>
          <p:nvPr/>
        </p:nvPicPr>
        <p:blipFill rotWithShape="1">
          <a:blip r:embed="rId6">
            <a:alphaModFix/>
          </a:blip>
          <a:srcRect b="0" l="0" r="0" t="0"/>
          <a:stretch/>
        </p:blipFill>
        <p:spPr>
          <a:xfrm>
            <a:off x="5493775" y="1893675"/>
            <a:ext cx="3375626" cy="2104133"/>
          </a:xfrm>
          <a:prstGeom prst="rect">
            <a:avLst/>
          </a:prstGeom>
          <a:noFill/>
          <a:ln>
            <a:noFill/>
          </a:ln>
        </p:spPr>
      </p:pic>
      <p:sp>
        <p:nvSpPr>
          <p:cNvPr id="238" name="Google Shape;238;g3526a2d3dd0_0_68"/>
          <p:cNvSpPr txBox="1"/>
          <p:nvPr/>
        </p:nvSpPr>
        <p:spPr>
          <a:xfrm>
            <a:off x="5343800" y="1367775"/>
            <a:ext cx="3525600" cy="3693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Add and edit questions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pic>
        <p:nvPicPr>
          <p:cNvPr id="244" name="Google Shape;244;g3526a2d3dd0_0_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5" name="Google Shape;245;g3526a2d3dd0_0_83"/>
          <p:cNvSpPr txBox="1"/>
          <p:nvPr/>
        </p:nvSpPr>
        <p:spPr>
          <a:xfrm>
            <a:off x="3573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Use Google From as Quiz</a:t>
            </a:r>
            <a:endParaRPr i="0" sz="2000" u="none" cap="none" strike="noStrike">
              <a:solidFill>
                <a:srgbClr val="000000"/>
              </a:solidFill>
            </a:endParaRPr>
          </a:p>
        </p:txBody>
      </p:sp>
      <p:sp>
        <p:nvSpPr>
          <p:cNvPr id="246" name="Google Shape;246;g3526a2d3dd0_0_83"/>
          <p:cNvSpPr txBox="1"/>
          <p:nvPr/>
        </p:nvSpPr>
        <p:spPr>
          <a:xfrm>
            <a:off x="272150" y="1617900"/>
            <a:ext cx="5369100" cy="646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At the top of the form, click Settings. Turn on Make this a quiz.</a:t>
            </a:r>
            <a:endParaRPr b="0" i="0" sz="1800" u="none" cap="none" strike="noStrike">
              <a:solidFill>
                <a:srgbClr val="000000"/>
              </a:solidFill>
              <a:latin typeface="Arial"/>
              <a:ea typeface="Arial"/>
              <a:cs typeface="Arial"/>
              <a:sym typeface="Arial"/>
            </a:endParaRPr>
          </a:p>
        </p:txBody>
      </p:sp>
      <p:sp>
        <p:nvSpPr>
          <p:cNvPr id="247" name="Google Shape;247;g3526a2d3dd0_0_83"/>
          <p:cNvSpPr txBox="1"/>
          <p:nvPr/>
        </p:nvSpPr>
        <p:spPr>
          <a:xfrm>
            <a:off x="5641250" y="1101550"/>
            <a:ext cx="3337800" cy="3355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You can make an </a:t>
            </a:r>
            <a:r>
              <a:rPr b="1" i="0" lang="en-MY" sz="1800" u="none" cap="none" strike="noStrike">
                <a:solidFill>
                  <a:srgbClr val="000000"/>
                </a:solidFill>
                <a:latin typeface="Arial"/>
                <a:ea typeface="Arial"/>
                <a:cs typeface="Arial"/>
                <a:sym typeface="Arial"/>
              </a:rPr>
              <a:t>answer key</a:t>
            </a:r>
            <a:r>
              <a:rPr b="0" i="0" lang="en-MY" sz="1800" u="none" cap="none" strike="noStrike">
                <a:solidFill>
                  <a:srgbClr val="000000"/>
                </a:solidFill>
                <a:latin typeface="Arial"/>
                <a:ea typeface="Arial"/>
                <a:cs typeface="Arial"/>
                <a:sym typeface="Arial"/>
              </a:rPr>
              <a:t> on certain question types: </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Short answer </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Multiple choice</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Checkboxes</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Dropdown</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Multiple choice grid</a:t>
            </a:r>
            <a:endParaRPr b="0" i="0" sz="18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100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Checkbox grid</a:t>
            </a:r>
            <a:endParaRPr b="0" i="0" sz="1800" u="none" cap="none" strike="noStrike">
              <a:solidFill>
                <a:srgbClr val="000000"/>
              </a:solidFill>
              <a:latin typeface="Arial"/>
              <a:ea typeface="Arial"/>
              <a:cs typeface="Arial"/>
              <a:sym typeface="Arial"/>
            </a:endParaRPr>
          </a:p>
        </p:txBody>
      </p:sp>
      <p:pic>
        <p:nvPicPr>
          <p:cNvPr id="248" name="Google Shape;248;g3526a2d3dd0_0_83"/>
          <p:cNvPicPr preferRelativeResize="0"/>
          <p:nvPr/>
        </p:nvPicPr>
        <p:blipFill rotWithShape="1">
          <a:blip r:embed="rId5">
            <a:alphaModFix/>
          </a:blip>
          <a:srcRect b="0" l="3860" r="-3860" t="0"/>
          <a:stretch/>
        </p:blipFill>
        <p:spPr>
          <a:xfrm>
            <a:off x="475826" y="2489975"/>
            <a:ext cx="5266549" cy="17264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pic>
        <p:nvPicPr>
          <p:cNvPr id="254" name="Google Shape;254;g3526a2d3dd0_0_9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5" name="Google Shape;255;g3526a2d3dd0_0_97"/>
          <p:cNvSpPr txBox="1"/>
          <p:nvPr/>
        </p:nvSpPr>
        <p:spPr>
          <a:xfrm>
            <a:off x="322125" y="1087900"/>
            <a:ext cx="4062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Use Google From as Quiz</a:t>
            </a:r>
            <a:endParaRPr i="0" sz="2000" u="none" cap="none" strike="noStrike">
              <a:solidFill>
                <a:srgbClr val="000000"/>
              </a:solidFill>
            </a:endParaRPr>
          </a:p>
        </p:txBody>
      </p:sp>
      <p:sp>
        <p:nvSpPr>
          <p:cNvPr id="256" name="Google Shape;256;g3526a2d3dd0_0_97"/>
          <p:cNvSpPr txBox="1"/>
          <p:nvPr/>
        </p:nvSpPr>
        <p:spPr>
          <a:xfrm>
            <a:off x="322125" y="1564300"/>
            <a:ext cx="6906000" cy="338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MY" sz="1800" u="none" cap="none" strike="noStrike">
                <a:solidFill>
                  <a:srgbClr val="000000"/>
                </a:solidFill>
              </a:rPr>
              <a:t>Create an answer key</a:t>
            </a:r>
            <a:endParaRPr b="1" i="0" sz="1800" u="none" cap="none" strike="noStrike">
              <a:solidFill>
                <a:srgbClr val="000000"/>
              </a:solidFill>
            </a:endParaRPr>
          </a:p>
          <a:p>
            <a:pPr indent="-342900" lvl="0" marL="457200" marR="0" rtl="0" algn="l">
              <a:lnSpc>
                <a:spcPct val="100000"/>
              </a:lnSpc>
              <a:spcBef>
                <a:spcPts val="1000"/>
              </a:spcBef>
              <a:spcAft>
                <a:spcPts val="0"/>
              </a:spcAft>
              <a:buClr>
                <a:srgbClr val="000000"/>
              </a:buClr>
              <a:buSzPts val="1800"/>
              <a:buChar char="●"/>
            </a:pPr>
            <a:r>
              <a:rPr i="0" lang="en-MY" sz="1800" u="none" cap="none" strike="noStrike">
                <a:solidFill>
                  <a:srgbClr val="000000"/>
                </a:solidFill>
              </a:rPr>
              <a:t>To add a question, click Add question Add question.</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Fill out your question and answers.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Font typeface="Arial"/>
              <a:buChar char="●"/>
            </a:pPr>
            <a:r>
              <a:rPr i="0" lang="en-MY" sz="1800" u="none" cap="none" strike="noStrike">
                <a:solidFill>
                  <a:srgbClr val="000000"/>
                </a:solidFill>
              </a:rPr>
              <a:t>In the bottom left of the question, click </a:t>
            </a:r>
            <a:r>
              <a:rPr b="1" i="0" lang="en-MY" sz="1800" u="none" cap="none" strike="noStrike">
                <a:solidFill>
                  <a:srgbClr val="000000"/>
                </a:solidFill>
              </a:rPr>
              <a:t>Answer key</a:t>
            </a:r>
            <a:r>
              <a:rPr i="0" lang="en-MY" sz="1800" u="none" cap="none" strike="noStrike">
                <a:solidFill>
                  <a:srgbClr val="000000"/>
                </a:solidFill>
              </a:rPr>
              <a:t>.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Choose the answer or answers that are correct.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In the top right of the question, choose how many points the question is worth.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To add a written or YouTube video explanation to an answer, click Add answer feedback. </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You can edit questions or answers when you click on them.</a:t>
            </a:r>
            <a:endParaRPr sz="1800"/>
          </a:p>
          <a:p>
            <a:pPr indent="0" lvl="0" marL="0" marR="0" rtl="0" algn="l">
              <a:lnSpc>
                <a:spcPct val="100000"/>
              </a:lnSpc>
              <a:spcBef>
                <a:spcPts val="1000"/>
              </a:spcBef>
              <a:spcAft>
                <a:spcPts val="1000"/>
              </a:spcAft>
              <a:buClr>
                <a:srgbClr val="000000"/>
              </a:buClr>
              <a:buSzPts val="2000"/>
              <a:buFont typeface="Arial"/>
              <a:buNone/>
            </a:pPr>
            <a:r>
              <a:rPr i="1" lang="en-MY" sz="1700" u="none" cap="none" strike="noStrike">
                <a:solidFill>
                  <a:srgbClr val="000000"/>
                </a:solidFill>
              </a:rPr>
              <a:t>Note: You can assign points and add feedback on all question types.</a:t>
            </a:r>
            <a:endParaRPr i="1" sz="1700" u="none" cap="none" strike="noStrike">
              <a:solidFill>
                <a:srgbClr val="000000"/>
              </a:solidFill>
            </a:endParaRPr>
          </a:p>
        </p:txBody>
      </p:sp>
      <p:pic>
        <p:nvPicPr>
          <p:cNvPr id="257" name="Google Shape;257;g3526a2d3dd0_0_97"/>
          <p:cNvPicPr preferRelativeResize="0"/>
          <p:nvPr/>
        </p:nvPicPr>
        <p:blipFill rotWithShape="1">
          <a:blip r:embed="rId5">
            <a:alphaModFix/>
          </a:blip>
          <a:srcRect b="0" l="0" r="0" t="0"/>
          <a:stretch/>
        </p:blipFill>
        <p:spPr>
          <a:xfrm>
            <a:off x="7007375" y="1087898"/>
            <a:ext cx="2027200" cy="188886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2" name="Google Shape;72;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3" name="Google Shape;73;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4" name="Google Shape;74;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87272"/>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Drive</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Docs</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Forms</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Meet</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Slides</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Google Sheets</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pic>
        <p:nvPicPr>
          <p:cNvPr id="263" name="Google Shape;263;g3526a2d3dd0_0_10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4" name="Google Shape;264;g3526a2d3dd0_0_109"/>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Preview the Form</a:t>
            </a:r>
            <a:endParaRPr i="0" sz="2000" u="none" cap="none" strike="noStrike">
              <a:solidFill>
                <a:srgbClr val="000000"/>
              </a:solidFill>
            </a:endParaRPr>
          </a:p>
        </p:txBody>
      </p:sp>
      <p:sp>
        <p:nvSpPr>
          <p:cNvPr id="265" name="Google Shape;265;g3526a2d3dd0_0_109"/>
          <p:cNvSpPr txBox="1"/>
          <p:nvPr/>
        </p:nvSpPr>
        <p:spPr>
          <a:xfrm>
            <a:off x="509725" y="1874375"/>
            <a:ext cx="6796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en-MY" sz="1800" u="none" cap="none" strike="noStrike">
                <a:solidFill>
                  <a:srgbClr val="000000"/>
                </a:solidFill>
              </a:rPr>
              <a:t>When you’re done adding questions, you can choose your form's settings and preview your changes before sending</a:t>
            </a:r>
            <a:r>
              <a:rPr lang="en-MY" sz="1800"/>
              <a:t> </a:t>
            </a:r>
            <a:r>
              <a:rPr i="0" lang="en-MY" sz="1800" u="none" cap="none" strike="noStrike">
                <a:solidFill>
                  <a:srgbClr val="000000"/>
                </a:solidFill>
              </a:rPr>
              <a:t>it out</a:t>
            </a:r>
            <a:r>
              <a:rPr b="0" i="0" lang="en-MY" sz="2600" u="none" cap="none" strike="noStrike">
                <a:solidFill>
                  <a:srgbClr val="000000"/>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266" name="Google Shape;266;g3526a2d3dd0_0_109"/>
          <p:cNvSpPr txBox="1"/>
          <p:nvPr/>
        </p:nvSpPr>
        <p:spPr>
          <a:xfrm>
            <a:off x="576950" y="2976475"/>
            <a:ext cx="455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Analyze Form Responses</a:t>
            </a:r>
            <a:endParaRPr i="0" sz="2000" u="none" cap="none" strike="noStrike">
              <a:solidFill>
                <a:srgbClr val="0C0C0C"/>
              </a:solidFill>
            </a:endParaRPr>
          </a:p>
        </p:txBody>
      </p:sp>
      <p:pic>
        <p:nvPicPr>
          <p:cNvPr id="267" name="Google Shape;267;g3526a2d3dd0_0_109"/>
          <p:cNvPicPr preferRelativeResize="0"/>
          <p:nvPr/>
        </p:nvPicPr>
        <p:blipFill rotWithShape="1">
          <a:blip r:embed="rId5">
            <a:alphaModFix/>
          </a:blip>
          <a:srcRect b="0" l="0" r="0" t="0"/>
          <a:stretch/>
        </p:blipFill>
        <p:spPr>
          <a:xfrm>
            <a:off x="4431275" y="2976475"/>
            <a:ext cx="3844175" cy="1922100"/>
          </a:xfrm>
          <a:prstGeom prst="rect">
            <a:avLst/>
          </a:prstGeom>
          <a:noFill/>
          <a:ln cap="flat" cmpd="sng" w="9525">
            <a:solidFill>
              <a:srgbClr val="000000"/>
            </a:solidFill>
            <a:prstDash val="solid"/>
            <a:round/>
            <a:headEnd len="sm" w="sm" type="none"/>
            <a:tailEnd len="sm" w="sm" type="none"/>
          </a:ln>
        </p:spPr>
      </p:pic>
      <p:sp>
        <p:nvSpPr>
          <p:cNvPr id="268" name="Google Shape;268;g3526a2d3dd0_0_109"/>
          <p:cNvSpPr txBox="1"/>
          <p:nvPr/>
        </p:nvSpPr>
        <p:spPr>
          <a:xfrm>
            <a:off x="576950" y="3579675"/>
            <a:ext cx="5020500" cy="9234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See responses in Forms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See responses in Sheets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Download responses</a:t>
            </a:r>
            <a:endParaRPr b="0" i="0" sz="1800" u="none" cap="none" strike="noStrike">
              <a:solidFill>
                <a:srgbClr val="000000"/>
              </a:solidFill>
              <a:latin typeface="Arial"/>
              <a:ea typeface="Arial"/>
              <a:cs typeface="Arial"/>
              <a:sym typeface="Arial"/>
            </a:endParaRPr>
          </a:p>
        </p:txBody>
      </p:sp>
      <p:pic>
        <p:nvPicPr>
          <p:cNvPr id="269" name="Google Shape;269;g3526a2d3dd0_0_109"/>
          <p:cNvPicPr preferRelativeResize="0"/>
          <p:nvPr/>
        </p:nvPicPr>
        <p:blipFill rotWithShape="1">
          <a:blip r:embed="rId6">
            <a:alphaModFix/>
          </a:blip>
          <a:srcRect b="51872" l="7270" r="0" t="0"/>
          <a:stretch/>
        </p:blipFill>
        <p:spPr>
          <a:xfrm>
            <a:off x="2903950" y="1075875"/>
            <a:ext cx="2783450" cy="72229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pic>
        <p:nvPicPr>
          <p:cNvPr id="275" name="Google Shape;275;g3526a2d3dd0_0_12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76" name="Google Shape;276;g3526a2d3dd0_0_123"/>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Preview the Form</a:t>
            </a:r>
            <a:endParaRPr i="0" sz="2000" u="none" cap="none" strike="noStrike">
              <a:solidFill>
                <a:srgbClr val="000000"/>
              </a:solidFill>
            </a:endParaRPr>
          </a:p>
        </p:txBody>
      </p:sp>
      <p:sp>
        <p:nvSpPr>
          <p:cNvPr id="277" name="Google Shape;277;g3526a2d3dd0_0_123"/>
          <p:cNvSpPr txBox="1"/>
          <p:nvPr/>
        </p:nvSpPr>
        <p:spPr>
          <a:xfrm>
            <a:off x="509725" y="1874375"/>
            <a:ext cx="6796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en-MY" sz="1800" u="none" cap="none" strike="noStrike">
                <a:solidFill>
                  <a:srgbClr val="000000"/>
                </a:solidFill>
              </a:rPr>
              <a:t>When you’re done adding questions, you can choose your form's settings and preview your changes before sending</a:t>
            </a:r>
            <a:r>
              <a:rPr lang="en-MY" sz="1800"/>
              <a:t> </a:t>
            </a:r>
            <a:r>
              <a:rPr i="0" lang="en-MY" sz="1800" u="none" cap="none" strike="noStrike">
                <a:solidFill>
                  <a:srgbClr val="000000"/>
                </a:solidFill>
              </a:rPr>
              <a:t>it out</a:t>
            </a:r>
            <a:r>
              <a:rPr b="0" i="0" lang="en-MY" sz="2600" u="none" cap="none" strike="noStrike">
                <a:solidFill>
                  <a:srgbClr val="000000"/>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278" name="Google Shape;278;g3526a2d3dd0_0_123"/>
          <p:cNvSpPr txBox="1"/>
          <p:nvPr/>
        </p:nvSpPr>
        <p:spPr>
          <a:xfrm>
            <a:off x="576950" y="2976475"/>
            <a:ext cx="455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Analyze Form Responses</a:t>
            </a:r>
            <a:endParaRPr i="0" sz="2000" u="none" cap="none" strike="noStrike">
              <a:solidFill>
                <a:srgbClr val="0C0C0C"/>
              </a:solidFill>
            </a:endParaRPr>
          </a:p>
        </p:txBody>
      </p:sp>
      <p:pic>
        <p:nvPicPr>
          <p:cNvPr id="279" name="Google Shape;279;g3526a2d3dd0_0_123"/>
          <p:cNvPicPr preferRelativeResize="0"/>
          <p:nvPr/>
        </p:nvPicPr>
        <p:blipFill rotWithShape="1">
          <a:blip r:embed="rId5">
            <a:alphaModFix/>
          </a:blip>
          <a:srcRect b="0" l="0" r="0" t="0"/>
          <a:stretch/>
        </p:blipFill>
        <p:spPr>
          <a:xfrm>
            <a:off x="4431275" y="2976475"/>
            <a:ext cx="3844175" cy="1922100"/>
          </a:xfrm>
          <a:prstGeom prst="rect">
            <a:avLst/>
          </a:prstGeom>
          <a:noFill/>
          <a:ln cap="flat" cmpd="sng" w="9525">
            <a:solidFill>
              <a:srgbClr val="000000"/>
            </a:solidFill>
            <a:prstDash val="solid"/>
            <a:round/>
            <a:headEnd len="sm" w="sm" type="none"/>
            <a:tailEnd len="sm" w="sm" type="none"/>
          </a:ln>
        </p:spPr>
      </p:pic>
      <p:sp>
        <p:nvSpPr>
          <p:cNvPr id="280" name="Google Shape;280;g3526a2d3dd0_0_123"/>
          <p:cNvSpPr txBox="1"/>
          <p:nvPr/>
        </p:nvSpPr>
        <p:spPr>
          <a:xfrm>
            <a:off x="576950" y="3579675"/>
            <a:ext cx="5020500" cy="9234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See responses in Forms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See responses in Sheets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Download responses</a:t>
            </a:r>
            <a:endParaRPr b="0" i="0" sz="1800" u="none" cap="none" strike="noStrike">
              <a:solidFill>
                <a:srgbClr val="000000"/>
              </a:solidFill>
              <a:latin typeface="Arial"/>
              <a:ea typeface="Arial"/>
              <a:cs typeface="Arial"/>
              <a:sym typeface="Arial"/>
            </a:endParaRPr>
          </a:p>
        </p:txBody>
      </p:sp>
      <p:pic>
        <p:nvPicPr>
          <p:cNvPr id="281" name="Google Shape;281;g3526a2d3dd0_0_123"/>
          <p:cNvPicPr preferRelativeResize="0"/>
          <p:nvPr/>
        </p:nvPicPr>
        <p:blipFill rotWithShape="1">
          <a:blip r:embed="rId6">
            <a:alphaModFix/>
          </a:blip>
          <a:srcRect b="51872" l="7270" r="0" t="0"/>
          <a:stretch/>
        </p:blipFill>
        <p:spPr>
          <a:xfrm>
            <a:off x="2903950" y="1075875"/>
            <a:ext cx="2783450" cy="72229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pic>
        <p:nvPicPr>
          <p:cNvPr id="287" name="Google Shape;287;g3526a2d3dd0_0_13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8" name="Google Shape;288;g3526a2d3dd0_0_134"/>
          <p:cNvSpPr txBox="1"/>
          <p:nvPr/>
        </p:nvSpPr>
        <p:spPr>
          <a:xfrm>
            <a:off x="269000" y="1574600"/>
            <a:ext cx="5451000" cy="2416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Decide who can access your form and whether to collect email addresses from people.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By default, form sharing is limited to your organization and email collection is turned off.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0" i="0" lang="en-MY" sz="1800" u="none" cap="none" strike="noStrike">
                <a:solidFill>
                  <a:srgbClr val="000000"/>
                </a:solidFill>
                <a:latin typeface="Arial"/>
                <a:ea typeface="Arial"/>
                <a:cs typeface="Arial"/>
                <a:sym typeface="Arial"/>
              </a:rPr>
              <a:t>Click </a:t>
            </a:r>
            <a:r>
              <a:rPr b="1" i="0" lang="en-MY" sz="1800" u="none" cap="none" strike="noStrike">
                <a:solidFill>
                  <a:srgbClr val="000000"/>
                </a:solidFill>
                <a:latin typeface="Arial"/>
                <a:ea typeface="Arial"/>
                <a:cs typeface="Arial"/>
                <a:sym typeface="Arial"/>
              </a:rPr>
              <a:t>Settings</a:t>
            </a:r>
            <a:r>
              <a:rPr b="0" i="0" lang="en-MY" sz="1800" u="none" cap="none" strike="noStrike">
                <a:solidFill>
                  <a:srgbClr val="000000"/>
                </a:solidFill>
                <a:latin typeface="Arial"/>
                <a:ea typeface="Arial"/>
                <a:cs typeface="Arial"/>
                <a:sym typeface="Arial"/>
              </a:rPr>
              <a:t> &gt; </a:t>
            </a:r>
            <a:r>
              <a:rPr b="1" i="0" lang="en-MY" sz="1800" u="none" cap="none" strike="noStrike">
                <a:solidFill>
                  <a:srgbClr val="000000"/>
                </a:solidFill>
                <a:latin typeface="Arial"/>
                <a:ea typeface="Arial"/>
                <a:cs typeface="Arial"/>
                <a:sym typeface="Arial"/>
              </a:rPr>
              <a:t>General</a:t>
            </a:r>
            <a:r>
              <a:rPr b="0" i="0" lang="en-MY" sz="1800" u="none" cap="none" strike="noStrike">
                <a:solidFill>
                  <a:srgbClr val="000000"/>
                </a:solidFill>
                <a:latin typeface="Arial"/>
                <a:ea typeface="Arial"/>
                <a:cs typeface="Arial"/>
                <a:sym typeface="Arial"/>
              </a:rPr>
              <a:t> to change the options.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g3526a2d3dd0_0_134"/>
          <p:cNvSpPr txBox="1"/>
          <p:nvPr/>
        </p:nvSpPr>
        <p:spPr>
          <a:xfrm>
            <a:off x="375025" y="10944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Choose Settings </a:t>
            </a:r>
            <a:endParaRPr i="0" sz="2000" u="none" cap="none" strike="noStrike">
              <a:solidFill>
                <a:srgbClr val="000000"/>
              </a:solidFill>
            </a:endParaRPr>
          </a:p>
        </p:txBody>
      </p:sp>
      <p:pic>
        <p:nvPicPr>
          <p:cNvPr id="290" name="Google Shape;290;g3526a2d3dd0_0_134"/>
          <p:cNvPicPr preferRelativeResize="0"/>
          <p:nvPr/>
        </p:nvPicPr>
        <p:blipFill rotWithShape="1">
          <a:blip r:embed="rId5">
            <a:alphaModFix/>
          </a:blip>
          <a:srcRect b="0" l="0" r="0" t="0"/>
          <a:stretch/>
        </p:blipFill>
        <p:spPr>
          <a:xfrm>
            <a:off x="5720000" y="1282050"/>
            <a:ext cx="3225749" cy="35331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pic>
        <p:nvPicPr>
          <p:cNvPr id="296" name="Google Shape;296;g3526a2d3dd0_0_14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7" name="Google Shape;297;g3526a2d3dd0_0_148"/>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Google Meet</a:t>
            </a:r>
            <a:endParaRPr/>
          </a:p>
        </p:txBody>
      </p:sp>
      <p:sp>
        <p:nvSpPr>
          <p:cNvPr id="298" name="Google Shape;298;g3526a2d3dd0_0_148"/>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What is Google Meet?</a:t>
            </a:r>
            <a:endParaRPr i="0" sz="2000" u="none" cap="none" strike="noStrike">
              <a:solidFill>
                <a:srgbClr val="000000"/>
              </a:solidFill>
            </a:endParaRPr>
          </a:p>
        </p:txBody>
      </p:sp>
      <p:sp>
        <p:nvSpPr>
          <p:cNvPr id="299" name="Google Shape;299;g3526a2d3dd0_0_148"/>
          <p:cNvSpPr txBox="1"/>
          <p:nvPr/>
        </p:nvSpPr>
        <p:spPr>
          <a:xfrm>
            <a:off x="509725" y="1868050"/>
            <a:ext cx="10826100" cy="10518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Calibri"/>
              <a:buChar char="●"/>
            </a:pPr>
            <a:r>
              <a:rPr i="0" lang="en-MY" sz="1800" u="none" cap="none" strike="noStrike">
                <a:solidFill>
                  <a:srgbClr val="000000"/>
                </a:solidFill>
              </a:rPr>
              <a:t>Google Meet is a standards-based </a:t>
            </a:r>
            <a:r>
              <a:rPr b="1" i="0" lang="en-MY" sz="1800" u="none" cap="none" strike="noStrike">
                <a:solidFill>
                  <a:srgbClr val="000000"/>
                </a:solidFill>
              </a:rPr>
              <a:t>Video Conferencing application</a:t>
            </a:r>
            <a:r>
              <a:rPr i="0" lang="en-MY" sz="1800" u="none" cap="none" strike="noStrike">
                <a:solidFill>
                  <a:srgbClr val="000000"/>
                </a:solidFill>
              </a:rPr>
              <a:t>, </a:t>
            </a:r>
            <a:endParaRPr i="0" sz="1800" u="none" cap="none" strike="noStrike">
              <a:solidFill>
                <a:srgbClr val="000000"/>
              </a:solidFill>
            </a:endParaRPr>
          </a:p>
          <a:p>
            <a:pPr indent="0" lvl="0" marL="457200" marR="0" rtl="0" algn="l">
              <a:lnSpc>
                <a:spcPct val="100000"/>
              </a:lnSpc>
              <a:spcBef>
                <a:spcPts val="0"/>
              </a:spcBef>
              <a:spcAft>
                <a:spcPts val="0"/>
              </a:spcAft>
              <a:buNone/>
            </a:pPr>
            <a:r>
              <a:rPr i="0" lang="en-MY" sz="1800" u="none" cap="none" strike="noStrike">
                <a:solidFill>
                  <a:srgbClr val="000000"/>
                </a:solidFill>
              </a:rPr>
              <a:t>using proprietary protocols for video, audio and data transcoding. </a:t>
            </a:r>
            <a:endParaRPr i="0" sz="1800" u="none" cap="none" strike="noStrike">
              <a:solidFill>
                <a:srgbClr val="000000"/>
              </a:solidFill>
            </a:endParaRPr>
          </a:p>
          <a:p>
            <a:pPr indent="-342900" lvl="0" marL="457200" marR="0" rtl="0" algn="l">
              <a:lnSpc>
                <a:spcPct val="100000"/>
              </a:lnSpc>
              <a:spcBef>
                <a:spcPts val="1000"/>
              </a:spcBef>
              <a:spcAft>
                <a:spcPts val="1000"/>
              </a:spcAft>
              <a:buClr>
                <a:srgbClr val="000000"/>
              </a:buClr>
              <a:buSzPts val="1800"/>
              <a:buChar char="●"/>
            </a:pPr>
            <a:r>
              <a:rPr i="0" lang="en-MY" sz="1800" u="none" cap="none" strike="noStrike">
                <a:solidFill>
                  <a:srgbClr val="000000"/>
                </a:solidFill>
              </a:rPr>
              <a:t>Basic: up to 100 participants</a:t>
            </a:r>
            <a:endParaRPr i="0" sz="1800" u="none" cap="none" strike="noStrike">
              <a:solidFill>
                <a:srgbClr val="000000"/>
              </a:solidFill>
            </a:endParaRPr>
          </a:p>
        </p:txBody>
      </p:sp>
      <p:pic>
        <p:nvPicPr>
          <p:cNvPr id="300" name="Google Shape;300;g3526a2d3dd0_0_148"/>
          <p:cNvPicPr preferRelativeResize="0"/>
          <p:nvPr/>
        </p:nvPicPr>
        <p:blipFill rotWithShape="1">
          <a:blip r:embed="rId5">
            <a:alphaModFix/>
          </a:blip>
          <a:srcRect b="22239" l="21383" r="19332" t="0"/>
          <a:stretch/>
        </p:blipFill>
        <p:spPr>
          <a:xfrm>
            <a:off x="3395100" y="957575"/>
            <a:ext cx="1081350" cy="825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pic>
        <p:nvPicPr>
          <p:cNvPr id="306" name="Google Shape;306;g3526a2d3dd0_0_16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07" name="Google Shape;307;g3526a2d3dd0_0_161"/>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Start and Join Video Meetings</a:t>
            </a:r>
            <a:endParaRPr i="0" sz="2000" u="none" cap="none" strike="noStrike">
              <a:solidFill>
                <a:srgbClr val="000000"/>
              </a:solidFill>
            </a:endParaRPr>
          </a:p>
        </p:txBody>
      </p:sp>
      <p:sp>
        <p:nvSpPr>
          <p:cNvPr id="308" name="Google Shape;308;g3526a2d3dd0_0_161"/>
          <p:cNvSpPr txBox="1"/>
          <p:nvPr/>
        </p:nvSpPr>
        <p:spPr>
          <a:xfrm>
            <a:off x="509725" y="1868050"/>
            <a:ext cx="5405100" cy="7746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Join, Start or schedule a meeting</a:t>
            </a:r>
            <a:endParaRPr i="0" sz="1800" u="none" cap="none" strike="noStrike">
              <a:solidFill>
                <a:srgbClr val="000000"/>
              </a:solidFill>
            </a:endParaRPr>
          </a:p>
          <a:p>
            <a:pPr indent="-342900" lvl="1" marL="914400" marR="0" rtl="0" algn="l">
              <a:lnSpc>
                <a:spcPct val="100000"/>
              </a:lnSpc>
              <a:spcBef>
                <a:spcPts val="1000"/>
              </a:spcBef>
              <a:spcAft>
                <a:spcPts val="0"/>
              </a:spcAft>
              <a:buClr>
                <a:srgbClr val="000000"/>
              </a:buClr>
              <a:buSzPts val="1800"/>
              <a:buChar char="○"/>
            </a:pPr>
            <a:r>
              <a:rPr i="0" lang="en-MY" sz="1800" u="none" cap="none" strike="noStrike">
                <a:solidFill>
                  <a:srgbClr val="000000"/>
                </a:solidFill>
              </a:rPr>
              <a:t>Meet, Gmail, Google Calendar</a:t>
            </a:r>
            <a:endParaRPr b="0" i="0" sz="2400" u="none" cap="none" strike="noStrike">
              <a:solidFill>
                <a:srgbClr val="000000"/>
              </a:solidFill>
              <a:latin typeface="Arial"/>
              <a:ea typeface="Arial"/>
              <a:cs typeface="Arial"/>
              <a:sym typeface="Arial"/>
            </a:endParaRPr>
          </a:p>
        </p:txBody>
      </p:sp>
      <p:pic>
        <p:nvPicPr>
          <p:cNvPr id="309" name="Google Shape;309;g3526a2d3dd0_0_161"/>
          <p:cNvPicPr preferRelativeResize="0"/>
          <p:nvPr/>
        </p:nvPicPr>
        <p:blipFill rotWithShape="1">
          <a:blip r:embed="rId5">
            <a:alphaModFix/>
          </a:blip>
          <a:srcRect b="0" l="0" r="0" t="0"/>
          <a:stretch/>
        </p:blipFill>
        <p:spPr>
          <a:xfrm>
            <a:off x="5448050" y="1255275"/>
            <a:ext cx="3366474" cy="3588450"/>
          </a:xfrm>
          <a:prstGeom prst="rect">
            <a:avLst/>
          </a:prstGeom>
          <a:noFill/>
          <a:ln cap="flat" cmpd="sng" w="9525">
            <a:solidFill>
              <a:srgbClr val="000000"/>
            </a:solidFill>
            <a:prstDash val="solid"/>
            <a:round/>
            <a:headEnd len="sm" w="sm" type="none"/>
            <a:tailEnd len="sm" w="sm" type="none"/>
          </a:ln>
        </p:spPr>
      </p:pic>
      <p:pic>
        <p:nvPicPr>
          <p:cNvPr id="310" name="Google Shape;310;g3526a2d3dd0_0_161"/>
          <p:cNvPicPr preferRelativeResize="0"/>
          <p:nvPr/>
        </p:nvPicPr>
        <p:blipFill rotWithShape="1">
          <a:blip r:embed="rId6">
            <a:alphaModFix/>
          </a:blip>
          <a:srcRect b="0" l="0" r="0" t="0"/>
          <a:stretch/>
        </p:blipFill>
        <p:spPr>
          <a:xfrm>
            <a:off x="353375" y="2882838"/>
            <a:ext cx="4748425" cy="19609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pic>
        <p:nvPicPr>
          <p:cNvPr id="316" name="Google Shape;316;g3526a2d3dd0_0_17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7" name="Google Shape;317;g3526a2d3dd0_0_174"/>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Add people to a video meeting in progress</a:t>
            </a:r>
            <a:endParaRPr i="0" sz="2000" u="none" cap="none" strike="noStrike">
              <a:solidFill>
                <a:srgbClr val="000000"/>
              </a:solidFill>
            </a:endParaRPr>
          </a:p>
        </p:txBody>
      </p:sp>
      <p:sp>
        <p:nvSpPr>
          <p:cNvPr id="318" name="Google Shape;318;g3526a2d3dd0_0_174"/>
          <p:cNvSpPr txBox="1"/>
          <p:nvPr/>
        </p:nvSpPr>
        <p:spPr>
          <a:xfrm>
            <a:off x="509725" y="1868050"/>
            <a:ext cx="8328600" cy="307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1800" u="none" cap="none" strike="noStrike">
                <a:solidFill>
                  <a:srgbClr val="000000"/>
                </a:solidFill>
                <a:latin typeface="Arial"/>
                <a:ea typeface="Arial"/>
                <a:cs typeface="Arial"/>
                <a:sym typeface="Arial"/>
              </a:rPr>
              <a:t>Add people to a meeting </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1000"/>
              </a:spcBef>
              <a:spcAft>
                <a:spcPts val="0"/>
              </a:spcAft>
              <a:buClr>
                <a:srgbClr val="000000"/>
              </a:buClr>
              <a:buSzPts val="1800"/>
              <a:buFont typeface="Arial"/>
              <a:buAutoNum type="arabicPeriod"/>
            </a:pPr>
            <a:r>
              <a:rPr b="0" i="0" lang="en-MY" sz="1800" u="none" cap="none" strike="noStrike">
                <a:solidFill>
                  <a:srgbClr val="000000"/>
                </a:solidFill>
                <a:latin typeface="Arial"/>
                <a:ea typeface="Arial"/>
                <a:cs typeface="Arial"/>
                <a:sym typeface="Arial"/>
              </a:rPr>
              <a:t>At the bottom right, click </a:t>
            </a:r>
            <a:r>
              <a:rPr b="1" i="0" lang="en-MY" sz="1800" u="none" cap="none" strike="noStrike">
                <a:solidFill>
                  <a:srgbClr val="000000"/>
                </a:solidFill>
                <a:latin typeface="Arial"/>
                <a:ea typeface="Arial"/>
                <a:cs typeface="Arial"/>
                <a:sym typeface="Arial"/>
              </a:rPr>
              <a:t>People</a:t>
            </a:r>
            <a:r>
              <a:rPr b="0" i="0" lang="en-MY" sz="1800" u="none" cap="none" strike="noStrike">
                <a:solidFill>
                  <a:srgbClr val="000000"/>
                </a:solidFill>
                <a:latin typeface="Arial"/>
                <a:ea typeface="Arial"/>
                <a:cs typeface="Arial"/>
                <a:sym typeface="Arial"/>
              </a:rPr>
              <a:t>          and then </a:t>
            </a:r>
            <a:r>
              <a:rPr b="1" i="0" lang="en-MY" sz="1800" u="none" cap="none" strike="noStrike">
                <a:solidFill>
                  <a:srgbClr val="000000"/>
                </a:solidFill>
                <a:latin typeface="Arial"/>
                <a:ea typeface="Arial"/>
                <a:cs typeface="Arial"/>
                <a:sym typeface="Arial"/>
              </a:rPr>
              <a:t>Add people  </a:t>
            </a:r>
            <a:r>
              <a:rPr b="0" i="0" lang="en-MY" sz="1800" u="none" cap="none" strike="noStrike">
                <a:solidFill>
                  <a:srgbClr val="000000"/>
                </a:solidFill>
                <a:latin typeface="Arial"/>
                <a:ea typeface="Arial"/>
                <a:cs typeface="Arial"/>
                <a:sym typeface="Arial"/>
              </a:rPr>
              <a:t>       </a:t>
            </a:r>
            <a:r>
              <a:rPr b="1" i="0" lang="en-MY" sz="1800" u="none" cap="none" strike="noStrike">
                <a:solidFill>
                  <a:srgbClr val="000000"/>
                </a:solidFill>
                <a:latin typeface="Arial"/>
                <a:ea typeface="Arial"/>
                <a:cs typeface="Arial"/>
                <a:sym typeface="Arial"/>
              </a:rPr>
              <a:t>.</a:t>
            </a:r>
            <a:endParaRPr b="1"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AutoNum type="arabicPeriod"/>
            </a:pPr>
            <a:r>
              <a:rPr b="0" i="0" lang="en-MY" sz="1800" u="none" cap="none" strike="noStrike">
                <a:solidFill>
                  <a:srgbClr val="000000"/>
                </a:solidFill>
                <a:latin typeface="Arial"/>
                <a:ea typeface="Arial"/>
                <a:cs typeface="Arial"/>
                <a:sym typeface="Arial"/>
              </a:rPr>
              <a:t>Enter the name or email address and then </a:t>
            </a:r>
            <a:r>
              <a:rPr b="1" i="0" lang="en-MY" sz="1800" u="none" cap="none" strike="noStrike">
                <a:solidFill>
                  <a:srgbClr val="000000"/>
                </a:solidFill>
                <a:latin typeface="Arial"/>
                <a:ea typeface="Arial"/>
                <a:cs typeface="Arial"/>
                <a:sym typeface="Arial"/>
              </a:rPr>
              <a:t>Send email</a:t>
            </a:r>
            <a:r>
              <a:rPr b="0" i="0" lang="en-MY"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000"/>
              </a:spcBef>
              <a:spcAft>
                <a:spcPts val="0"/>
              </a:spcAft>
              <a:buClr>
                <a:srgbClr val="000000"/>
              </a:buClr>
              <a:buSzPts val="2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400"/>
              <a:buFont typeface="Arial"/>
              <a:buNone/>
            </a:pPr>
            <a:r>
              <a:rPr b="0" i="0" lang="en-MY" sz="1800" u="none" cap="none" strike="noStrike">
                <a:solidFill>
                  <a:srgbClr val="000000"/>
                </a:solidFill>
                <a:latin typeface="Arial"/>
                <a:ea typeface="Arial"/>
                <a:cs typeface="Arial"/>
                <a:sym typeface="Arial"/>
              </a:rPr>
              <a:t>Share joining info </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1000"/>
              </a:spcBef>
              <a:spcAft>
                <a:spcPts val="0"/>
              </a:spcAft>
              <a:buClr>
                <a:srgbClr val="000000"/>
              </a:buClr>
              <a:buSzPts val="1800"/>
              <a:buFont typeface="Arial"/>
              <a:buAutoNum type="arabicPeriod"/>
            </a:pPr>
            <a:r>
              <a:rPr b="0" i="0" lang="en-MY" sz="1800" u="none" cap="none" strike="noStrike">
                <a:solidFill>
                  <a:srgbClr val="000000"/>
                </a:solidFill>
                <a:latin typeface="Arial"/>
                <a:ea typeface="Arial"/>
                <a:cs typeface="Arial"/>
                <a:sym typeface="Arial"/>
              </a:rPr>
              <a:t>At the bottom right, click meeting details          . </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AutoNum type="arabicPeriod"/>
            </a:pPr>
            <a:r>
              <a:rPr b="0" i="0" lang="en-MY" sz="1800" u="none" cap="none" strike="noStrike">
                <a:solidFill>
                  <a:srgbClr val="000000"/>
                </a:solidFill>
                <a:latin typeface="Arial"/>
                <a:ea typeface="Arial"/>
                <a:cs typeface="Arial"/>
                <a:sym typeface="Arial"/>
              </a:rPr>
              <a:t>Click Copy joining info. </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AutoNum type="arabicPeriod"/>
            </a:pPr>
            <a:r>
              <a:rPr b="0" i="0" lang="en-MY" sz="1800" u="none" cap="none" strike="noStrike">
                <a:solidFill>
                  <a:srgbClr val="000000"/>
                </a:solidFill>
                <a:latin typeface="Arial"/>
                <a:ea typeface="Arial"/>
                <a:cs typeface="Arial"/>
                <a:sym typeface="Arial"/>
              </a:rPr>
              <a:t>Paste the meeting details into an email, or other app, and send.</a:t>
            </a:r>
            <a:endParaRPr b="0" i="0" sz="1800" u="none" cap="none" strike="noStrike">
              <a:solidFill>
                <a:srgbClr val="000000"/>
              </a:solidFill>
              <a:latin typeface="Arial"/>
              <a:ea typeface="Arial"/>
              <a:cs typeface="Arial"/>
              <a:sym typeface="Arial"/>
            </a:endParaRPr>
          </a:p>
        </p:txBody>
      </p:sp>
      <p:pic>
        <p:nvPicPr>
          <p:cNvPr id="319" name="Google Shape;319;g3526a2d3dd0_0_174"/>
          <p:cNvPicPr preferRelativeResize="0"/>
          <p:nvPr/>
        </p:nvPicPr>
        <p:blipFill rotWithShape="1">
          <a:blip r:embed="rId5">
            <a:alphaModFix/>
          </a:blip>
          <a:srcRect b="0" l="0" r="0" t="0"/>
          <a:stretch/>
        </p:blipFill>
        <p:spPr>
          <a:xfrm>
            <a:off x="4348363" y="2246975"/>
            <a:ext cx="447275" cy="305449"/>
          </a:xfrm>
          <a:prstGeom prst="rect">
            <a:avLst/>
          </a:prstGeom>
          <a:noFill/>
          <a:ln>
            <a:noFill/>
          </a:ln>
        </p:spPr>
      </p:pic>
      <p:pic>
        <p:nvPicPr>
          <p:cNvPr id="320" name="Google Shape;320;g3526a2d3dd0_0_174"/>
          <p:cNvPicPr preferRelativeResize="0"/>
          <p:nvPr/>
        </p:nvPicPr>
        <p:blipFill rotWithShape="1">
          <a:blip r:embed="rId6">
            <a:alphaModFix/>
          </a:blip>
          <a:srcRect b="0" l="0" r="0" t="0"/>
          <a:stretch/>
        </p:blipFill>
        <p:spPr>
          <a:xfrm>
            <a:off x="7120126" y="2246975"/>
            <a:ext cx="447275" cy="392723"/>
          </a:xfrm>
          <a:prstGeom prst="rect">
            <a:avLst/>
          </a:prstGeom>
          <a:noFill/>
          <a:ln>
            <a:noFill/>
          </a:ln>
        </p:spPr>
      </p:pic>
      <p:pic>
        <p:nvPicPr>
          <p:cNvPr id="321" name="Google Shape;321;g3526a2d3dd0_0_174"/>
          <p:cNvPicPr preferRelativeResize="0"/>
          <p:nvPr/>
        </p:nvPicPr>
        <p:blipFill rotWithShape="1">
          <a:blip r:embed="rId7">
            <a:alphaModFix/>
          </a:blip>
          <a:srcRect b="0" l="0" r="0" t="0"/>
          <a:stretch/>
        </p:blipFill>
        <p:spPr>
          <a:xfrm>
            <a:off x="5138175" y="3901475"/>
            <a:ext cx="447280" cy="400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 name="Shape 326"/>
        <p:cNvGrpSpPr/>
        <p:nvPr/>
      </p:nvGrpSpPr>
      <p:grpSpPr>
        <a:xfrm>
          <a:off x="0" y="0"/>
          <a:ext cx="0" cy="0"/>
          <a:chOff x="0" y="0"/>
          <a:chExt cx="0" cy="0"/>
        </a:xfrm>
      </p:grpSpPr>
      <p:pic>
        <p:nvPicPr>
          <p:cNvPr id="327" name="Google Shape;327;g3526a2d3dd0_0_18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28" name="Google Shape;328;g3526a2d3dd0_0_188"/>
          <p:cNvSpPr txBox="1"/>
          <p:nvPr/>
        </p:nvSpPr>
        <p:spPr>
          <a:xfrm>
            <a:off x="337750" y="1087625"/>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Control access to a video meeting</a:t>
            </a:r>
            <a:endParaRPr i="0" sz="2000" u="none" cap="none" strike="noStrike">
              <a:solidFill>
                <a:srgbClr val="000000"/>
              </a:solidFill>
            </a:endParaRPr>
          </a:p>
        </p:txBody>
      </p:sp>
      <p:sp>
        <p:nvSpPr>
          <p:cNvPr id="329" name="Google Shape;329;g3526a2d3dd0_0_188"/>
          <p:cNvSpPr txBox="1"/>
          <p:nvPr/>
        </p:nvSpPr>
        <p:spPr>
          <a:xfrm>
            <a:off x="337750" y="1696100"/>
            <a:ext cx="4062300" cy="284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1800" u="none" cap="none" strike="noStrike">
                <a:solidFill>
                  <a:srgbClr val="000000"/>
                </a:solidFill>
                <a:latin typeface="Arial"/>
                <a:ea typeface="Arial"/>
                <a:cs typeface="Arial"/>
                <a:sym typeface="Arial"/>
              </a:rPr>
              <a:t>For Google Workspace for Education users, the meeting organizer can use </a:t>
            </a:r>
            <a:r>
              <a:rPr b="1" i="0" lang="en-MY" sz="1800" u="none" cap="none" strike="noStrike">
                <a:solidFill>
                  <a:srgbClr val="000000"/>
                </a:solidFill>
                <a:latin typeface="Arial"/>
                <a:ea typeface="Arial"/>
                <a:cs typeface="Arial"/>
                <a:sym typeface="Arial"/>
              </a:rPr>
              <a:t>Quick access</a:t>
            </a:r>
            <a:r>
              <a:rPr b="0" i="0" lang="en-MY" sz="1800" u="none" cap="none" strike="noStrike">
                <a:solidFill>
                  <a:srgbClr val="000000"/>
                </a:solidFill>
                <a:latin typeface="Arial"/>
                <a:ea typeface="Arial"/>
                <a:cs typeface="Arial"/>
                <a:sym typeface="Arial"/>
              </a:rPr>
              <a:t> to decide if participants must ask to join the video meeting.</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0" i="1" lang="en-MY" sz="1800" u="none" cap="none" strike="noStrike">
                <a:solidFill>
                  <a:srgbClr val="0000FF"/>
                </a:solidFill>
                <a:latin typeface="Arial"/>
                <a:ea typeface="Arial"/>
                <a:cs typeface="Arial"/>
                <a:sym typeface="Arial"/>
              </a:rPr>
              <a:t>Quick access is turned on by default.</a:t>
            </a:r>
            <a:r>
              <a:rPr b="0" i="0" lang="en-MY" sz="1800" u="none" cap="none" strike="noStrike">
                <a:solidFill>
                  <a:srgbClr val="000000"/>
                </a:solidFill>
                <a:latin typeface="Arial"/>
                <a:ea typeface="Arial"/>
                <a:cs typeface="Arial"/>
                <a:sym typeface="Arial"/>
              </a:rPr>
              <a:t> After you start a video meeting, you can change the setting as often as you need.</a:t>
            </a:r>
            <a:endParaRPr b="0" i="0" sz="1800" u="none" cap="none" strike="noStrike">
              <a:solidFill>
                <a:srgbClr val="000000"/>
              </a:solidFill>
              <a:latin typeface="Arial"/>
              <a:ea typeface="Arial"/>
              <a:cs typeface="Arial"/>
              <a:sym typeface="Arial"/>
            </a:endParaRPr>
          </a:p>
        </p:txBody>
      </p:sp>
      <p:pic>
        <p:nvPicPr>
          <p:cNvPr id="330" name="Google Shape;330;g3526a2d3dd0_0_188"/>
          <p:cNvPicPr preferRelativeResize="0"/>
          <p:nvPr/>
        </p:nvPicPr>
        <p:blipFill rotWithShape="1">
          <a:blip r:embed="rId5">
            <a:alphaModFix/>
          </a:blip>
          <a:srcRect b="0" l="0" r="0" t="0"/>
          <a:stretch/>
        </p:blipFill>
        <p:spPr>
          <a:xfrm>
            <a:off x="4730475" y="2217075"/>
            <a:ext cx="4252500" cy="2321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pic>
        <p:nvPicPr>
          <p:cNvPr id="336" name="Google Shape;336;g3526a2d3dd0_0_20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37" name="Google Shape;337;g3526a2d3dd0_0_201"/>
          <p:cNvSpPr txBox="1"/>
          <p:nvPr/>
        </p:nvSpPr>
        <p:spPr>
          <a:xfrm>
            <a:off x="353375" y="129890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Collaborate in Video Meetings</a:t>
            </a:r>
            <a:endParaRPr i="0" sz="2000" u="none" cap="none" strike="noStrike">
              <a:solidFill>
                <a:srgbClr val="000000"/>
              </a:solidFill>
            </a:endParaRPr>
          </a:p>
        </p:txBody>
      </p:sp>
      <p:sp>
        <p:nvSpPr>
          <p:cNvPr id="338" name="Google Shape;338;g3526a2d3dd0_0_201"/>
          <p:cNvSpPr txBox="1"/>
          <p:nvPr/>
        </p:nvSpPr>
        <p:spPr>
          <a:xfrm>
            <a:off x="353375" y="1846525"/>
            <a:ext cx="6155400" cy="2183100"/>
          </a:xfrm>
          <a:prstGeom prst="rect">
            <a:avLst/>
          </a:prstGeom>
          <a:noFill/>
          <a:ln>
            <a:noFill/>
          </a:ln>
        </p:spPr>
        <p:txBody>
          <a:bodyPr anchorCtr="0" anchor="t" bIns="45700" lIns="91425" spcFirstLastPara="1" rIns="91425" wrap="square" tIns="45700">
            <a:spAutoFit/>
          </a:bodyPr>
          <a:lstStyle/>
          <a:p>
            <a:pPr indent="-342900" lvl="0" marL="457200" marR="140808" rtl="0" algn="l">
              <a:lnSpc>
                <a:spcPct val="115000"/>
              </a:lnSpc>
              <a:spcBef>
                <a:spcPts val="0"/>
              </a:spcBef>
              <a:spcAft>
                <a:spcPts val="0"/>
              </a:spcAft>
              <a:buClr>
                <a:srgbClr val="000000"/>
              </a:buClr>
              <a:buSzPts val="1800"/>
              <a:buAutoNum type="arabicPeriod"/>
            </a:pPr>
            <a:r>
              <a:rPr i="0" lang="en-MY" sz="1800" u="none" cap="none" strike="noStrike">
                <a:solidFill>
                  <a:srgbClr val="000000"/>
                </a:solidFill>
              </a:rPr>
              <a:t>View meeting details and attachments </a:t>
            </a:r>
            <a:endParaRPr i="0" sz="1800" u="none" cap="none" strike="noStrike">
              <a:solidFill>
                <a:srgbClr val="000000"/>
              </a:solidFill>
            </a:endParaRPr>
          </a:p>
          <a:p>
            <a:pPr indent="-342900" lvl="0" marL="457200" marR="140808" rtl="0" algn="l">
              <a:lnSpc>
                <a:spcPct val="115000"/>
              </a:lnSpc>
              <a:spcBef>
                <a:spcPts val="0"/>
              </a:spcBef>
              <a:spcAft>
                <a:spcPts val="0"/>
              </a:spcAft>
              <a:buClr>
                <a:srgbClr val="000000"/>
              </a:buClr>
              <a:buSzPts val="1800"/>
              <a:buAutoNum type="arabicPeriod"/>
            </a:pPr>
            <a:r>
              <a:rPr i="0" lang="en-MY" sz="1800" u="none" cap="none" strike="noStrike">
                <a:solidFill>
                  <a:srgbClr val="000000"/>
                </a:solidFill>
              </a:rPr>
              <a:t>Send chat messages to video meeting participants </a:t>
            </a:r>
            <a:endParaRPr i="0" sz="1800" u="none" cap="none" strike="noStrike">
              <a:solidFill>
                <a:srgbClr val="000000"/>
              </a:solidFill>
            </a:endParaRPr>
          </a:p>
          <a:p>
            <a:pPr indent="-342900" lvl="0" marL="457200" marR="140808" rtl="0" algn="l">
              <a:lnSpc>
                <a:spcPct val="115000"/>
              </a:lnSpc>
              <a:spcBef>
                <a:spcPts val="0"/>
              </a:spcBef>
              <a:spcAft>
                <a:spcPts val="0"/>
              </a:spcAft>
              <a:buClr>
                <a:srgbClr val="000000"/>
              </a:buClr>
              <a:buSzPts val="1800"/>
              <a:buAutoNum type="arabicPeriod"/>
            </a:pPr>
            <a:r>
              <a:rPr i="0" lang="en-MY" sz="1800" u="none" cap="none" strike="noStrike">
                <a:solidFill>
                  <a:srgbClr val="000000"/>
                </a:solidFill>
              </a:rPr>
              <a:t>Present during a video meeting </a:t>
            </a:r>
            <a:endParaRPr i="0" sz="1800" u="none" cap="none" strike="noStrike">
              <a:solidFill>
                <a:srgbClr val="000000"/>
              </a:solidFill>
            </a:endParaRPr>
          </a:p>
          <a:p>
            <a:pPr indent="-342900" lvl="0" marL="457200" marR="140808" rtl="0" algn="l">
              <a:lnSpc>
                <a:spcPct val="115000"/>
              </a:lnSpc>
              <a:spcBef>
                <a:spcPts val="0"/>
              </a:spcBef>
              <a:spcAft>
                <a:spcPts val="0"/>
              </a:spcAft>
              <a:buClr>
                <a:srgbClr val="000000"/>
              </a:buClr>
              <a:buSzPts val="1800"/>
              <a:buAutoNum type="arabicPeriod"/>
            </a:pPr>
            <a:r>
              <a:rPr i="0" lang="en-MY" sz="1800" u="none" cap="none" strike="noStrike">
                <a:solidFill>
                  <a:srgbClr val="000000"/>
                </a:solidFill>
              </a:rPr>
              <a:t>Raise your hand during a video meeting </a:t>
            </a:r>
            <a:endParaRPr i="0" sz="1800" u="none" cap="none" strike="noStrike">
              <a:solidFill>
                <a:srgbClr val="000000"/>
              </a:solidFill>
            </a:endParaRPr>
          </a:p>
          <a:p>
            <a:pPr indent="-342900" lvl="0" marL="457200" marR="140808" rtl="0" algn="l">
              <a:lnSpc>
                <a:spcPct val="115000"/>
              </a:lnSpc>
              <a:spcBef>
                <a:spcPts val="0"/>
              </a:spcBef>
              <a:spcAft>
                <a:spcPts val="0"/>
              </a:spcAft>
              <a:buClr>
                <a:srgbClr val="000000"/>
              </a:buClr>
              <a:buSzPts val="1800"/>
              <a:buAutoNum type="arabicPeriod"/>
            </a:pPr>
            <a:r>
              <a:rPr i="0" lang="en-MY" sz="1800" u="none" cap="none" strike="noStrike">
                <a:solidFill>
                  <a:srgbClr val="000000"/>
                </a:solidFill>
              </a:rPr>
              <a:t>Use a whiteboard in a video meeting </a:t>
            </a:r>
            <a:endParaRPr i="0" sz="1800" u="none" cap="none" strike="noStrike">
              <a:solidFill>
                <a:srgbClr val="000000"/>
              </a:solidFill>
            </a:endParaRPr>
          </a:p>
          <a:p>
            <a:pPr indent="0" lvl="0" marL="0" marR="140808" rtl="0" algn="l">
              <a:lnSpc>
                <a:spcPct val="115000"/>
              </a:lnSpc>
              <a:spcBef>
                <a:spcPts val="1000"/>
              </a:spcBef>
              <a:spcAft>
                <a:spcPts val="100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pic>
        <p:nvPicPr>
          <p:cNvPr id="344" name="Google Shape;344;g3526a2d3dd0_0_21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45" name="Google Shape;345;g3526a2d3dd0_0_211"/>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Google Sheet</a:t>
            </a:r>
            <a:endParaRPr/>
          </a:p>
        </p:txBody>
      </p:sp>
      <p:sp>
        <p:nvSpPr>
          <p:cNvPr id="346" name="Google Shape;346;g3526a2d3dd0_0_211"/>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sng" cap="none" strike="noStrike">
                <a:solidFill>
                  <a:srgbClr val="0563C1"/>
                </a:solidFill>
                <a:hlinkClick r:id="rId5">
                  <a:extLst>
                    <a:ext uri="{A12FA001-AC4F-418D-AE19-62706E023703}">
                      <ahyp:hlinkClr val="tx"/>
                    </a:ext>
                  </a:extLst>
                </a:hlinkClick>
              </a:rPr>
              <a:t>What is Google Sheets?</a:t>
            </a:r>
            <a:endParaRPr i="0" sz="2000" u="none" cap="none" strike="noStrike">
              <a:solidFill>
                <a:srgbClr val="000000"/>
              </a:solidFill>
            </a:endParaRPr>
          </a:p>
        </p:txBody>
      </p:sp>
      <p:sp>
        <p:nvSpPr>
          <p:cNvPr id="347" name="Google Shape;347;g3526a2d3dd0_0_211"/>
          <p:cNvSpPr txBox="1"/>
          <p:nvPr/>
        </p:nvSpPr>
        <p:spPr>
          <a:xfrm>
            <a:off x="509725" y="1868050"/>
            <a:ext cx="6317100" cy="2842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Calibri"/>
              <a:buChar char="●"/>
            </a:pPr>
            <a:r>
              <a:rPr i="0" lang="en-MY" sz="1800" u="none" cap="none" strike="noStrike">
                <a:solidFill>
                  <a:srgbClr val="000000"/>
                </a:solidFill>
              </a:rPr>
              <a:t>An </a:t>
            </a:r>
            <a:r>
              <a:rPr b="1" i="0" lang="en-MY" sz="1800" u="none" cap="none" strike="noStrike">
                <a:solidFill>
                  <a:srgbClr val="000000"/>
                </a:solidFill>
              </a:rPr>
              <a:t>online spreadsheet app</a:t>
            </a:r>
            <a:r>
              <a:rPr i="0" lang="en-MY" sz="1800" u="none" cap="none" strike="noStrike">
                <a:solidFill>
                  <a:srgbClr val="000000"/>
                </a:solidFill>
              </a:rPr>
              <a:t> for creating and formatting spreadsheets, and also work with other people.</a:t>
            </a:r>
            <a:endParaRPr i="0" sz="1800" u="none" cap="none" strike="noStrike">
              <a:solidFill>
                <a:srgbClr val="000000"/>
              </a:solidFill>
            </a:endParaRPr>
          </a:p>
          <a:p>
            <a:pPr indent="0" lvl="0" marL="45720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endParaRPr>
          </a:p>
          <a:p>
            <a:pPr indent="0" lvl="0" marL="0" marR="0" rtl="0" algn="l">
              <a:lnSpc>
                <a:spcPct val="100000"/>
              </a:lnSpc>
              <a:spcBef>
                <a:spcPts val="1000"/>
              </a:spcBef>
              <a:spcAft>
                <a:spcPts val="0"/>
              </a:spcAft>
              <a:buClr>
                <a:srgbClr val="000000"/>
              </a:buClr>
              <a:buSzPts val="2400"/>
              <a:buFont typeface="Arial"/>
              <a:buNone/>
            </a:pPr>
            <a:r>
              <a:rPr i="0" lang="en-MY" sz="1800" u="none" cap="none" strike="noStrike">
                <a:solidFill>
                  <a:srgbClr val="000000"/>
                </a:solidFill>
              </a:rPr>
              <a:t>With Google Sheets, you can: </a:t>
            </a:r>
            <a:endParaRPr i="0" sz="1800" u="none" cap="none" strike="noStrike">
              <a:solidFill>
                <a:srgbClr val="000000"/>
              </a:solidFill>
            </a:endParaRPr>
          </a:p>
          <a:p>
            <a:pPr indent="-342900" lvl="0" marL="457200" marR="0" rtl="0" algn="l">
              <a:lnSpc>
                <a:spcPct val="100000"/>
              </a:lnSpc>
              <a:spcBef>
                <a:spcPts val="1000"/>
              </a:spcBef>
              <a:spcAft>
                <a:spcPts val="0"/>
              </a:spcAft>
              <a:buClr>
                <a:srgbClr val="000000"/>
              </a:buClr>
              <a:buSzPts val="1800"/>
              <a:buChar char="●"/>
            </a:pPr>
            <a:r>
              <a:rPr i="0" lang="en-MY" sz="1800" u="none" cap="none" strike="noStrike">
                <a:solidFill>
                  <a:srgbClr val="000000"/>
                </a:solidFill>
              </a:rPr>
              <a:t>Sort and organise data</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Filter data</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Create charts and graphs</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Analyse and visualise data</a:t>
            </a:r>
            <a:endParaRPr i="0" sz="1800" u="none" cap="none" strike="noStrike">
              <a:solidFill>
                <a:srgbClr val="000000"/>
              </a:solidFill>
            </a:endParaRPr>
          </a:p>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Share and work with others</a:t>
            </a:r>
            <a:endParaRPr i="0" sz="1800" u="none" cap="none" strike="noStrike">
              <a:solidFill>
                <a:srgbClr val="000000"/>
              </a:solidFill>
            </a:endParaRPr>
          </a:p>
        </p:txBody>
      </p:sp>
      <p:pic>
        <p:nvPicPr>
          <p:cNvPr id="348" name="Google Shape;348;g3526a2d3dd0_0_211"/>
          <p:cNvPicPr preferRelativeResize="0"/>
          <p:nvPr/>
        </p:nvPicPr>
        <p:blipFill rotWithShape="1">
          <a:blip r:embed="rId6">
            <a:alphaModFix/>
          </a:blip>
          <a:srcRect b="0" l="0" r="0" t="0"/>
          <a:stretch/>
        </p:blipFill>
        <p:spPr>
          <a:xfrm>
            <a:off x="6232825" y="2571750"/>
            <a:ext cx="2073900" cy="2073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pic>
        <p:nvPicPr>
          <p:cNvPr id="354" name="Google Shape;354;g3526a2d3dd0_0_22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55" name="Google Shape;355;g3526a2d3dd0_0_225"/>
          <p:cNvSpPr txBox="1"/>
          <p:nvPr/>
        </p:nvSpPr>
        <p:spPr>
          <a:xfrm>
            <a:off x="509725" y="1868050"/>
            <a:ext cx="6317100" cy="3693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i="0" sz="1800" u="none" cap="none" strike="noStrike">
              <a:solidFill>
                <a:srgbClr val="000000"/>
              </a:solidFill>
            </a:endParaRPr>
          </a:p>
        </p:txBody>
      </p:sp>
      <p:sp>
        <p:nvSpPr>
          <p:cNvPr id="356" name="Google Shape;356;g3526a2d3dd0_0_225"/>
          <p:cNvSpPr txBox="1"/>
          <p:nvPr/>
        </p:nvSpPr>
        <p:spPr>
          <a:xfrm>
            <a:off x="228325" y="1115450"/>
            <a:ext cx="10402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Visualise Key Data</a:t>
            </a:r>
            <a:endParaRPr i="0" sz="2000" u="none" cap="none" strike="noStrike">
              <a:solidFill>
                <a:srgbClr val="000000"/>
              </a:solidFill>
            </a:endParaRPr>
          </a:p>
        </p:txBody>
      </p:sp>
      <p:sp>
        <p:nvSpPr>
          <p:cNvPr id="357" name="Google Shape;357;g3526a2d3dd0_0_225"/>
          <p:cNvSpPr txBox="1"/>
          <p:nvPr/>
        </p:nvSpPr>
        <p:spPr>
          <a:xfrm>
            <a:off x="228325" y="1756800"/>
            <a:ext cx="3427800" cy="12006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Use </a:t>
            </a:r>
            <a:r>
              <a:rPr i="0" lang="en-MY" sz="1800" u="sng" cap="none" strike="noStrike">
                <a:solidFill>
                  <a:srgbClr val="0563C1"/>
                </a:solidFill>
                <a:hlinkClick r:id="rId5">
                  <a:extLst>
                    <a:ext uri="{A12FA001-AC4F-418D-AE19-62706E023703}">
                      <ahyp:hlinkClr val="tx"/>
                    </a:ext>
                  </a:extLst>
                </a:hlinkClick>
              </a:rPr>
              <a:t>conditional formatting rules</a:t>
            </a:r>
            <a:r>
              <a:rPr i="0" lang="en-MY" sz="1800" u="none" cap="none" strike="noStrike">
                <a:solidFill>
                  <a:srgbClr val="000000"/>
                </a:solidFill>
              </a:rPr>
              <a:t> to format cells to turn a specific color when they meet certain criteria.</a:t>
            </a:r>
            <a:endParaRPr b="0" i="0" sz="2400" u="none" cap="none" strike="noStrike">
              <a:solidFill>
                <a:srgbClr val="000000"/>
              </a:solidFill>
              <a:latin typeface="Arial"/>
              <a:ea typeface="Arial"/>
              <a:cs typeface="Arial"/>
              <a:sym typeface="Arial"/>
            </a:endParaRPr>
          </a:p>
        </p:txBody>
      </p:sp>
      <p:pic>
        <p:nvPicPr>
          <p:cNvPr id="358" name="Google Shape;358;g3526a2d3dd0_0_225"/>
          <p:cNvPicPr preferRelativeResize="0"/>
          <p:nvPr/>
        </p:nvPicPr>
        <p:blipFill rotWithShape="1">
          <a:blip r:embed="rId6">
            <a:alphaModFix/>
          </a:blip>
          <a:srcRect b="0" l="0" r="0" t="0"/>
          <a:stretch/>
        </p:blipFill>
        <p:spPr>
          <a:xfrm>
            <a:off x="4009200" y="1195350"/>
            <a:ext cx="5058025" cy="316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pic>
        <p:nvPicPr>
          <p:cNvPr id="80" name="Google Shape;80;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1" name="Google Shape;81;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Google Drive</a:t>
            </a:r>
            <a:endParaRPr b="1" i="0" sz="2600" u="none" cap="none" strike="noStrike">
              <a:solidFill>
                <a:schemeClr val="lt1"/>
              </a:solidFill>
              <a:latin typeface="Poppins"/>
              <a:ea typeface="Poppins"/>
              <a:cs typeface="Poppins"/>
              <a:sym typeface="Poppins"/>
            </a:endParaRPr>
          </a:p>
        </p:txBody>
      </p:sp>
      <p:sp>
        <p:nvSpPr>
          <p:cNvPr id="82" name="Google Shape;82;g34ba173c4b2_3_67"/>
          <p:cNvSpPr txBox="1"/>
          <p:nvPr/>
        </p:nvSpPr>
        <p:spPr>
          <a:xfrm>
            <a:off x="250150" y="1394725"/>
            <a:ext cx="757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000">
                <a:solidFill>
                  <a:srgbClr val="0C0C0C"/>
                </a:solidFill>
              </a:rPr>
              <a:t>What is Google Drive?</a:t>
            </a:r>
            <a:endParaRPr sz="2000"/>
          </a:p>
        </p:txBody>
      </p:sp>
      <p:sp>
        <p:nvSpPr>
          <p:cNvPr id="83" name="Google Shape;83;g34ba173c4b2_3_67"/>
          <p:cNvSpPr txBox="1"/>
          <p:nvPr/>
        </p:nvSpPr>
        <p:spPr>
          <a:xfrm>
            <a:off x="245800" y="2272250"/>
            <a:ext cx="6560100" cy="2416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rPr>
              <a:t>Google Drive is a file storage and synchronization service.</a:t>
            </a:r>
            <a:endParaRPr i="0" sz="1800" u="none" cap="none" strike="noStrike">
              <a:solidFill>
                <a:srgbClr val="000000"/>
              </a:solidFill>
            </a:endParaRPr>
          </a:p>
          <a:p>
            <a:pPr indent="-342900" lvl="0" marL="457200" marR="0" rtl="0" algn="l">
              <a:lnSpc>
                <a:spcPct val="100000"/>
              </a:lnSpc>
              <a:spcBef>
                <a:spcPts val="1000"/>
              </a:spcBef>
              <a:spcAft>
                <a:spcPts val="0"/>
              </a:spcAft>
              <a:buClr>
                <a:srgbClr val="000000"/>
              </a:buClr>
              <a:buSzPts val="1800"/>
              <a:buChar char="●"/>
            </a:pPr>
            <a:r>
              <a:rPr i="0" lang="en-MY" sz="1800" u="none" cap="none" strike="noStrike">
                <a:solidFill>
                  <a:srgbClr val="000000"/>
                </a:solidFill>
              </a:rPr>
              <a:t>A place where you can create, share, collaborate, and keep all of your stuff.</a:t>
            </a:r>
            <a:endParaRPr i="0" sz="1800" u="none" cap="none" strike="noStrike">
              <a:solidFill>
                <a:srgbClr val="000000"/>
              </a:solidFill>
            </a:endParaRPr>
          </a:p>
          <a:p>
            <a:pPr indent="-342900" lvl="0" marL="457200" marR="0" rtl="0" algn="l">
              <a:lnSpc>
                <a:spcPct val="100000"/>
              </a:lnSpc>
              <a:spcBef>
                <a:spcPts val="1000"/>
              </a:spcBef>
              <a:spcAft>
                <a:spcPts val="0"/>
              </a:spcAft>
              <a:buClr>
                <a:srgbClr val="000000"/>
              </a:buClr>
              <a:buSzPts val="1800"/>
              <a:buFont typeface="Calibri"/>
              <a:buChar char="●"/>
            </a:pPr>
            <a:r>
              <a:rPr i="0" lang="en-MY" sz="1800" u="none" cap="none" strike="noStrike">
                <a:solidFill>
                  <a:srgbClr val="000000"/>
                </a:solidFill>
              </a:rPr>
              <a:t>Users can </a:t>
            </a:r>
            <a:r>
              <a:rPr b="1" i="0" lang="en-MY" sz="1800" u="none" cap="none" strike="noStrike">
                <a:solidFill>
                  <a:srgbClr val="000000"/>
                </a:solidFill>
              </a:rPr>
              <a:t>upload</a:t>
            </a:r>
            <a:r>
              <a:rPr i="0" lang="en-MY" sz="1800" u="none" cap="none" strike="noStrike">
                <a:solidFill>
                  <a:srgbClr val="000000"/>
                </a:solidFill>
              </a:rPr>
              <a:t> any type of file to the cloud, </a:t>
            </a:r>
            <a:r>
              <a:rPr b="1" i="0" lang="en-MY" sz="1800" u="none" cap="none" strike="noStrike">
                <a:solidFill>
                  <a:srgbClr val="000000"/>
                </a:solidFill>
              </a:rPr>
              <a:t>share</a:t>
            </a:r>
            <a:r>
              <a:rPr i="0" lang="en-MY" sz="1800" u="none" cap="none" strike="noStrike">
                <a:solidFill>
                  <a:srgbClr val="000000"/>
                </a:solidFill>
              </a:rPr>
              <a:t> them with others, and </a:t>
            </a:r>
            <a:r>
              <a:rPr b="1" i="0" lang="en-MY" sz="1800" u="none" cap="none" strike="noStrike">
                <a:solidFill>
                  <a:srgbClr val="000000"/>
                </a:solidFill>
              </a:rPr>
              <a:t>access</a:t>
            </a:r>
            <a:r>
              <a:rPr i="0" lang="en-MY" sz="1800" u="none" cap="none" strike="noStrike">
                <a:solidFill>
                  <a:srgbClr val="000000"/>
                </a:solidFill>
              </a:rPr>
              <a:t> them from any computer, tablet, or smartphone. </a:t>
            </a:r>
            <a:endParaRPr i="0" sz="1800" u="none" cap="none" strike="noStrike">
              <a:solidFill>
                <a:srgbClr val="000000"/>
              </a:solidFill>
            </a:endParaRPr>
          </a:p>
          <a:p>
            <a:pPr indent="-342900" lvl="0" marL="457200" marR="0" rtl="0" algn="l">
              <a:lnSpc>
                <a:spcPct val="100000"/>
              </a:lnSpc>
              <a:spcBef>
                <a:spcPts val="1000"/>
              </a:spcBef>
              <a:spcAft>
                <a:spcPts val="1000"/>
              </a:spcAft>
              <a:buClr>
                <a:srgbClr val="000000"/>
              </a:buClr>
              <a:buSzPts val="1800"/>
              <a:buFont typeface="Calibri"/>
              <a:buChar char="●"/>
            </a:pPr>
            <a:r>
              <a:rPr i="0" lang="en-MY" sz="1800" u="none" cap="none" strike="noStrike">
                <a:solidFill>
                  <a:srgbClr val="000000"/>
                </a:solidFill>
              </a:rPr>
              <a:t>Users can </a:t>
            </a:r>
            <a:r>
              <a:rPr b="1" i="0" lang="en-MY" sz="1800" u="none" cap="none" strike="noStrike">
                <a:solidFill>
                  <a:srgbClr val="000000"/>
                </a:solidFill>
              </a:rPr>
              <a:t>sync</a:t>
            </a:r>
            <a:r>
              <a:rPr i="0" lang="en-MY" sz="1800" u="none" cap="none" strike="noStrike">
                <a:solidFill>
                  <a:srgbClr val="000000"/>
                </a:solidFill>
              </a:rPr>
              <a:t> files between their device and the cloud.</a:t>
            </a:r>
            <a:endParaRPr i="0" sz="1800" u="none" cap="none" strike="noStrike">
              <a:solidFill>
                <a:srgbClr val="000000"/>
              </a:solidFill>
            </a:endParaRPr>
          </a:p>
        </p:txBody>
      </p:sp>
      <p:pic>
        <p:nvPicPr>
          <p:cNvPr id="84" name="Google Shape;84;g34ba173c4b2_3_67"/>
          <p:cNvPicPr preferRelativeResize="0"/>
          <p:nvPr/>
        </p:nvPicPr>
        <p:blipFill rotWithShape="1">
          <a:blip r:embed="rId5">
            <a:alphaModFix/>
          </a:blip>
          <a:srcRect b="33262" l="31825" r="27241" t="0"/>
          <a:stretch/>
        </p:blipFill>
        <p:spPr>
          <a:xfrm>
            <a:off x="3272627" y="1012048"/>
            <a:ext cx="1035684" cy="879200"/>
          </a:xfrm>
          <a:prstGeom prst="rect">
            <a:avLst/>
          </a:prstGeom>
          <a:noFill/>
          <a:ln>
            <a:noFill/>
          </a:ln>
        </p:spPr>
      </p:pic>
      <p:pic>
        <p:nvPicPr>
          <p:cNvPr id="85" name="Google Shape;85;g34ba173c4b2_3_67"/>
          <p:cNvPicPr preferRelativeResize="0"/>
          <p:nvPr/>
        </p:nvPicPr>
        <p:blipFill rotWithShape="1">
          <a:blip r:embed="rId6">
            <a:alphaModFix/>
          </a:blip>
          <a:srcRect b="7757" l="10265" r="0" t="0"/>
          <a:stretch/>
        </p:blipFill>
        <p:spPr>
          <a:xfrm>
            <a:off x="6805900" y="1137125"/>
            <a:ext cx="2195402" cy="34109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3" name="Shape 363"/>
        <p:cNvGrpSpPr/>
        <p:nvPr/>
      </p:nvGrpSpPr>
      <p:grpSpPr>
        <a:xfrm>
          <a:off x="0" y="0"/>
          <a:ext cx="0" cy="0"/>
          <a:chOff x="0" y="0"/>
          <a:chExt cx="0" cy="0"/>
        </a:xfrm>
      </p:grpSpPr>
      <p:pic>
        <p:nvPicPr>
          <p:cNvPr id="364" name="Google Shape;364;g3526a2d3dd0_0_23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65" name="Google Shape;365;g3526a2d3dd0_0_237"/>
          <p:cNvSpPr txBox="1"/>
          <p:nvPr/>
        </p:nvSpPr>
        <p:spPr>
          <a:xfrm>
            <a:off x="509725" y="1868050"/>
            <a:ext cx="6317100" cy="3693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i="0" sz="1800" u="none" cap="none" strike="noStrike">
              <a:solidFill>
                <a:srgbClr val="000000"/>
              </a:solidFill>
            </a:endParaRPr>
          </a:p>
        </p:txBody>
      </p:sp>
      <p:sp>
        <p:nvSpPr>
          <p:cNvPr id="366" name="Google Shape;366;g3526a2d3dd0_0_237"/>
          <p:cNvSpPr txBox="1"/>
          <p:nvPr/>
        </p:nvSpPr>
        <p:spPr>
          <a:xfrm>
            <a:off x="144925" y="1040663"/>
            <a:ext cx="10402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highlight>
                  <a:srgbClr val="FFFF00"/>
                </a:highlight>
                <a:latin typeface="Arial"/>
                <a:ea typeface="Arial"/>
                <a:cs typeface="Arial"/>
                <a:sym typeface="Arial"/>
              </a:rPr>
              <a:t>Example</a:t>
            </a:r>
            <a:endParaRPr b="1" i="0" sz="2000" u="none" cap="none" strike="noStrike">
              <a:solidFill>
                <a:srgbClr val="000000"/>
              </a:solidFill>
              <a:highlight>
                <a:srgbClr val="FFFF00"/>
              </a:highlight>
              <a:latin typeface="Arial"/>
              <a:ea typeface="Arial"/>
              <a:cs typeface="Arial"/>
              <a:sym typeface="Arial"/>
            </a:endParaRPr>
          </a:p>
        </p:txBody>
      </p:sp>
      <p:sp>
        <p:nvSpPr>
          <p:cNvPr id="367" name="Google Shape;367;g3526a2d3dd0_0_237"/>
          <p:cNvSpPr txBox="1"/>
          <p:nvPr/>
        </p:nvSpPr>
        <p:spPr>
          <a:xfrm>
            <a:off x="304425" y="1773500"/>
            <a:ext cx="10402500" cy="303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300"/>
              </a:spcBef>
              <a:spcAft>
                <a:spcPts val="0"/>
              </a:spcAft>
              <a:buClr>
                <a:srgbClr val="000000"/>
              </a:buClr>
              <a:buSzPts val="2400"/>
              <a:buFont typeface="Arial"/>
              <a:buNone/>
            </a:pPr>
            <a:r>
              <a:rPr b="1" i="0" lang="en-MY" sz="1800" u="none" cap="none" strike="noStrike">
                <a:solidFill>
                  <a:srgbClr val="1F1F1F"/>
                </a:solidFill>
                <a:highlight>
                  <a:srgbClr val="FFFFFF"/>
                </a:highlight>
                <a:latin typeface="Arial"/>
                <a:ea typeface="Arial"/>
                <a:cs typeface="Arial"/>
                <a:sym typeface="Arial"/>
              </a:rPr>
              <a:t>To highlight test scores to see which students scored less than 80%.</a:t>
            </a:r>
            <a:endParaRPr b="1"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90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On your computer, open a spreadsheet in </a:t>
            </a:r>
            <a:r>
              <a:rPr b="0" i="0" lang="en-MY" sz="1800" u="none" cap="none" strike="noStrike">
                <a:solidFill>
                  <a:srgbClr val="0B57D0"/>
                </a:solidFill>
                <a:highlight>
                  <a:srgbClr val="FFFFFF"/>
                </a:highlight>
                <a:uFill>
                  <a:noFill/>
                </a:uFill>
                <a:latin typeface="Arial"/>
                <a:ea typeface="Arial"/>
                <a:cs typeface="Arial"/>
                <a:sym typeface="Arial"/>
                <a:hlinkClick r:id="rId5">
                  <a:extLst>
                    <a:ext uri="{A12FA001-AC4F-418D-AE19-62706E023703}">
                      <ahyp:hlinkClr val="tx"/>
                    </a:ext>
                  </a:extLst>
                </a:hlinkClick>
              </a:rPr>
              <a:t>Google Sheets</a:t>
            </a:r>
            <a:r>
              <a:rPr b="0" i="0" lang="en-MY" sz="1800" u="none" cap="none" strike="noStrike">
                <a:solidFill>
                  <a:srgbClr val="1F1F1F"/>
                </a:solidFill>
                <a:highlight>
                  <a:srgbClr val="FFFFFF"/>
                </a:highlight>
                <a:latin typeface="Arial"/>
                <a:ea typeface="Arial"/>
                <a:cs typeface="Arial"/>
                <a:sym typeface="Arial"/>
              </a:rPr>
              <a:t>.</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Select the test scores.</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Click Format &gt; Conditional formatting.</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Under "Format cells if," click </a:t>
            </a:r>
            <a:r>
              <a:rPr b="1" i="0" lang="en-MY" sz="1800" u="none" cap="none" strike="noStrike">
                <a:solidFill>
                  <a:srgbClr val="1F1F1F"/>
                </a:solidFill>
                <a:highlight>
                  <a:srgbClr val="FFFFFF"/>
                </a:highlight>
                <a:latin typeface="Arial"/>
                <a:ea typeface="Arial"/>
                <a:cs typeface="Arial"/>
                <a:sym typeface="Arial"/>
              </a:rPr>
              <a:t>Less than</a:t>
            </a:r>
            <a:r>
              <a:rPr b="0" i="0" lang="en-MY" sz="1800" u="none" cap="none" strike="noStrike">
                <a:solidFill>
                  <a:srgbClr val="1F1F1F"/>
                </a:solidFill>
                <a:highlight>
                  <a:srgbClr val="FFFFFF"/>
                </a:highlight>
                <a:latin typeface="Arial"/>
                <a:ea typeface="Arial"/>
                <a:cs typeface="Arial"/>
                <a:sym typeface="Arial"/>
              </a:rPr>
              <a:t>. If there's already a rule, click it or </a:t>
            </a:r>
            <a:endParaRPr b="0" i="0" sz="1800" u="none" cap="none" strike="noStrike">
              <a:solidFill>
                <a:srgbClr val="1F1F1F"/>
              </a:solidFill>
              <a:highlight>
                <a:srgbClr val="FFFFFF"/>
              </a:highlight>
              <a:latin typeface="Arial"/>
              <a:ea typeface="Arial"/>
              <a:cs typeface="Arial"/>
              <a:sym typeface="Arial"/>
            </a:endParaRPr>
          </a:p>
          <a:p>
            <a:pPr indent="0" lvl="0" marL="457200" marR="0" rtl="0" algn="l">
              <a:lnSpc>
                <a:spcPct val="115000"/>
              </a:lnSpc>
              <a:spcBef>
                <a:spcPts val="0"/>
              </a:spcBef>
              <a:spcAft>
                <a:spcPts val="0"/>
              </a:spcAft>
              <a:buNone/>
            </a:pPr>
            <a:r>
              <a:rPr b="1" i="0" lang="en-MY" sz="1800" u="none" cap="none" strike="noStrike">
                <a:solidFill>
                  <a:srgbClr val="1F1F1F"/>
                </a:solidFill>
                <a:highlight>
                  <a:srgbClr val="FFFFFF"/>
                </a:highlight>
                <a:latin typeface="Arial"/>
                <a:ea typeface="Arial"/>
                <a:cs typeface="Arial"/>
                <a:sym typeface="Arial"/>
              </a:rPr>
              <a:t>Add new rule</a:t>
            </a:r>
            <a:r>
              <a:rPr b="0" i="0" lang="en-MY" sz="1800" u="none" cap="none" strike="noStrike">
                <a:solidFill>
                  <a:srgbClr val="1F1F1F"/>
                </a:solidFill>
                <a:highlight>
                  <a:srgbClr val="FFFFFF"/>
                </a:highlight>
                <a:latin typeface="Arial"/>
                <a:ea typeface="Arial"/>
                <a:cs typeface="Arial"/>
                <a:sym typeface="Arial"/>
              </a:rPr>
              <a:t> &gt; </a:t>
            </a:r>
            <a:r>
              <a:rPr b="1" i="0" lang="en-MY" sz="1800" u="none" cap="none" strike="noStrike">
                <a:solidFill>
                  <a:srgbClr val="1F1F1F"/>
                </a:solidFill>
                <a:highlight>
                  <a:srgbClr val="FFFFFF"/>
                </a:highlight>
                <a:latin typeface="Arial"/>
                <a:ea typeface="Arial"/>
                <a:cs typeface="Arial"/>
                <a:sym typeface="Arial"/>
              </a:rPr>
              <a:t>Less than</a:t>
            </a:r>
            <a:r>
              <a:rPr b="0" i="0" lang="en-MY" sz="1800" u="none" cap="none" strike="noStrike">
                <a:solidFill>
                  <a:srgbClr val="1F1F1F"/>
                </a:solidFill>
                <a:highlight>
                  <a:srgbClr val="FFFFFF"/>
                </a:highlight>
                <a:latin typeface="Arial"/>
                <a:ea typeface="Arial"/>
                <a:cs typeface="Arial"/>
                <a:sym typeface="Arial"/>
              </a:rPr>
              <a:t>.</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Click </a:t>
            </a:r>
            <a:r>
              <a:rPr b="1" i="0" lang="en-MY" sz="1800" u="none" cap="none" strike="noStrike">
                <a:solidFill>
                  <a:srgbClr val="1F1F1F"/>
                </a:solidFill>
                <a:highlight>
                  <a:srgbClr val="FFFFFF"/>
                </a:highlight>
                <a:latin typeface="Arial"/>
                <a:ea typeface="Arial"/>
                <a:cs typeface="Arial"/>
                <a:sym typeface="Arial"/>
              </a:rPr>
              <a:t>Value or formula</a:t>
            </a:r>
            <a:r>
              <a:rPr b="0" i="0" lang="en-MY" sz="1800" u="none" cap="none" strike="noStrike">
                <a:solidFill>
                  <a:srgbClr val="1F1F1F"/>
                </a:solidFill>
                <a:highlight>
                  <a:srgbClr val="FFFFFF"/>
                </a:highlight>
                <a:latin typeface="Arial"/>
                <a:ea typeface="Arial"/>
                <a:cs typeface="Arial"/>
                <a:sym typeface="Arial"/>
              </a:rPr>
              <a:t> and enter 0.8.</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To choose a </a:t>
            </a:r>
            <a:r>
              <a:rPr b="0" i="0" lang="en-MY" sz="1800" u="none" cap="none" strike="noStrike">
                <a:solidFill>
                  <a:srgbClr val="FF0000"/>
                </a:solidFill>
                <a:highlight>
                  <a:srgbClr val="FFFFFF"/>
                </a:highlight>
                <a:latin typeface="Arial"/>
                <a:ea typeface="Arial"/>
                <a:cs typeface="Arial"/>
                <a:sym typeface="Arial"/>
              </a:rPr>
              <a:t>red</a:t>
            </a:r>
            <a:r>
              <a:rPr b="0" i="0" lang="en-MY" sz="1800" u="none" cap="none" strike="noStrike">
                <a:solidFill>
                  <a:srgbClr val="1F1F1F"/>
                </a:solidFill>
                <a:highlight>
                  <a:srgbClr val="FFFFFF"/>
                </a:highlight>
                <a:latin typeface="Arial"/>
                <a:ea typeface="Arial"/>
                <a:cs typeface="Arial"/>
                <a:sym typeface="Arial"/>
              </a:rPr>
              <a:t> color, click Fill </a:t>
            </a:r>
            <a:endParaRPr b="0" i="0" sz="1800" u="none" cap="none" strike="noStrike">
              <a:solidFill>
                <a:srgbClr val="1F1F1F"/>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1F1F1F"/>
              </a:buClr>
              <a:buSzPts val="1800"/>
              <a:buFont typeface="Arial"/>
              <a:buAutoNum type="arabicPeriod"/>
            </a:pPr>
            <a:r>
              <a:rPr b="0" i="0" lang="en-MY" sz="1800" u="none" cap="none" strike="noStrike">
                <a:solidFill>
                  <a:srgbClr val="1F1F1F"/>
                </a:solidFill>
                <a:highlight>
                  <a:srgbClr val="FFFFFF"/>
                </a:highlight>
                <a:latin typeface="Arial"/>
                <a:ea typeface="Arial"/>
                <a:cs typeface="Arial"/>
                <a:sym typeface="Arial"/>
              </a:rPr>
              <a:t>Click </a:t>
            </a:r>
            <a:r>
              <a:rPr b="1" i="0" lang="en-MY" sz="1800" u="none" cap="none" strike="noStrike">
                <a:solidFill>
                  <a:srgbClr val="1F1F1F"/>
                </a:solidFill>
                <a:highlight>
                  <a:srgbClr val="FFFFFF"/>
                </a:highlight>
                <a:latin typeface="Arial"/>
                <a:ea typeface="Arial"/>
                <a:cs typeface="Arial"/>
                <a:sym typeface="Arial"/>
              </a:rPr>
              <a:t>Done</a:t>
            </a:r>
            <a:r>
              <a:rPr b="0" i="0" lang="en-MY" sz="1800" u="none" cap="none" strike="noStrike">
                <a:solidFill>
                  <a:srgbClr val="1F1F1F"/>
                </a:solidFill>
                <a:highlight>
                  <a:srgbClr val="FFFFFF"/>
                </a:highlight>
                <a:latin typeface="Arial"/>
                <a:ea typeface="Arial"/>
                <a:cs typeface="Arial"/>
                <a:sym typeface="Arial"/>
              </a:rPr>
              <a:t>. The low scores will be highlighted in red.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2" name="Shape 372"/>
        <p:cNvGrpSpPr/>
        <p:nvPr/>
      </p:nvGrpSpPr>
      <p:grpSpPr>
        <a:xfrm>
          <a:off x="0" y="0"/>
          <a:ext cx="0" cy="0"/>
          <a:chOff x="0" y="0"/>
          <a:chExt cx="0" cy="0"/>
        </a:xfrm>
      </p:grpSpPr>
      <p:pic>
        <p:nvPicPr>
          <p:cNvPr id="373" name="Google Shape;373;g3526a2d3dd0_0_24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74" name="Google Shape;374;g3526a2d3dd0_0_249"/>
          <p:cNvSpPr txBox="1"/>
          <p:nvPr/>
        </p:nvSpPr>
        <p:spPr>
          <a:xfrm>
            <a:off x="509725" y="1868050"/>
            <a:ext cx="6317100" cy="3693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i="0" sz="1800" u="none" cap="none" strike="noStrike">
              <a:solidFill>
                <a:srgbClr val="000000"/>
              </a:solidFill>
            </a:endParaRPr>
          </a:p>
        </p:txBody>
      </p:sp>
      <p:sp>
        <p:nvSpPr>
          <p:cNvPr id="375" name="Google Shape;375;g3526a2d3dd0_0_249"/>
          <p:cNvSpPr txBox="1"/>
          <p:nvPr/>
        </p:nvSpPr>
        <p:spPr>
          <a:xfrm>
            <a:off x="509725" y="1101550"/>
            <a:ext cx="10402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To Create Drop-down Lists </a:t>
            </a:r>
            <a:endParaRPr i="0" sz="2000" u="none" cap="none" strike="noStrike">
              <a:solidFill>
                <a:srgbClr val="000000"/>
              </a:solidFill>
            </a:endParaRPr>
          </a:p>
        </p:txBody>
      </p:sp>
      <p:pic>
        <p:nvPicPr>
          <p:cNvPr descr="G Suite Pro Tips are quick tutorial videos to help you automate simple tasks at work. In this video, a G Suite Developer Advocate explains how to nail your spreadsheet organization using two key features in Google Sheets: Data Validation and Conditional Formatting. Use these features to add dropdown lists to cells or color-code tasks. &#10;&#10;For a step-by-step guide, click here: http://bit.ly/2J3WlgA&#10;&#10;If you have additional questions or ideas for future G Suite Pro Tips, leave them in the comments below!&#10;&#10;Also, remember to subscribe for more tips and latest updates →  http://bit.ly/G-Suite1&#10;&#10;#GoogleWorkspaceProTips #CustomizingGoogleWorkspace" id="376" name="Google Shape;376;g3526a2d3dd0_0_249" title="How to create dropdown lists and use conditional formatting in Google Sheets">
            <a:hlinkClick r:id="rId5"/>
          </p:cNvPr>
          <p:cNvPicPr preferRelativeResize="0"/>
          <p:nvPr/>
        </p:nvPicPr>
        <p:blipFill rotWithShape="1">
          <a:blip r:embed="rId6">
            <a:alphaModFix/>
          </a:blip>
          <a:srcRect b="0" l="0" r="0" t="0"/>
          <a:stretch/>
        </p:blipFill>
        <p:spPr>
          <a:xfrm>
            <a:off x="576950" y="1895900"/>
            <a:ext cx="5353450" cy="3011300"/>
          </a:xfrm>
          <a:prstGeom prst="rect">
            <a:avLst/>
          </a:prstGeom>
          <a:noFill/>
          <a:ln>
            <a:noFill/>
          </a:ln>
        </p:spPr>
      </p:pic>
      <p:pic>
        <p:nvPicPr>
          <p:cNvPr id="377" name="Google Shape;377;g3526a2d3dd0_0_249"/>
          <p:cNvPicPr preferRelativeResize="0"/>
          <p:nvPr/>
        </p:nvPicPr>
        <p:blipFill rotWithShape="1">
          <a:blip r:embed="rId7">
            <a:alphaModFix/>
          </a:blip>
          <a:srcRect b="0" l="0" r="0" t="0"/>
          <a:stretch/>
        </p:blipFill>
        <p:spPr>
          <a:xfrm>
            <a:off x="3961351" y="765575"/>
            <a:ext cx="1224550" cy="1224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2" name="Shape 382"/>
        <p:cNvGrpSpPr/>
        <p:nvPr/>
      </p:nvGrpSpPr>
      <p:grpSpPr>
        <a:xfrm>
          <a:off x="0" y="0"/>
          <a:ext cx="0" cy="0"/>
          <a:chOff x="0" y="0"/>
          <a:chExt cx="0" cy="0"/>
        </a:xfrm>
      </p:grpSpPr>
      <p:pic>
        <p:nvPicPr>
          <p:cNvPr id="383" name="Google Shape;383;g3526a2d3dd0_0_26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84" name="Google Shape;384;g3526a2d3dd0_0_260"/>
          <p:cNvSpPr txBox="1"/>
          <p:nvPr/>
        </p:nvSpPr>
        <p:spPr>
          <a:xfrm>
            <a:off x="5940825" y="277088"/>
            <a:ext cx="3000000" cy="5034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References</a:t>
            </a:r>
            <a:endParaRPr/>
          </a:p>
        </p:txBody>
      </p:sp>
      <p:sp>
        <p:nvSpPr>
          <p:cNvPr id="385" name="Google Shape;385;g3526a2d3dd0_0_260"/>
          <p:cNvSpPr txBox="1"/>
          <p:nvPr/>
        </p:nvSpPr>
        <p:spPr>
          <a:xfrm>
            <a:off x="316825" y="1180175"/>
            <a:ext cx="7677300" cy="22395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AutoNum type="arabicPeriod"/>
            </a:pPr>
            <a:r>
              <a:rPr i="0" lang="en-MY" sz="1800" u="sng" cap="none" strike="noStrike">
                <a:solidFill>
                  <a:srgbClr val="0563C1"/>
                </a:solidFill>
                <a:highlight>
                  <a:srgbClr val="FFFFFF"/>
                </a:highlight>
                <a:hlinkClick r:id="rId5">
                  <a:extLst>
                    <a:ext uri="{A12FA001-AC4F-418D-AE19-62706E023703}">
                      <ahyp:hlinkClr val="tx"/>
                    </a:ext>
                  </a:extLst>
                </a:hlinkClick>
              </a:rPr>
              <a:t>How to use Google Drive: Everything you need to know</a:t>
            </a:r>
            <a:endParaRPr i="0" sz="1800" u="none" cap="none" strike="noStrike">
              <a:solidFill>
                <a:srgbClr val="000000"/>
              </a:solidFill>
              <a:highlight>
                <a:srgbClr val="FFFFFF"/>
              </a:highlight>
            </a:endParaRPr>
          </a:p>
          <a:p>
            <a:pPr indent="-342900" lvl="0" marL="457200" marR="0" rtl="0" algn="l">
              <a:lnSpc>
                <a:spcPct val="115000"/>
              </a:lnSpc>
              <a:spcBef>
                <a:spcPts val="0"/>
              </a:spcBef>
              <a:spcAft>
                <a:spcPts val="0"/>
              </a:spcAft>
              <a:buClr>
                <a:srgbClr val="000000"/>
              </a:buClr>
              <a:buSzPts val="1800"/>
              <a:buAutoNum type="arabicPeriod"/>
            </a:pPr>
            <a:r>
              <a:rPr i="0" lang="en-MY" sz="1800" u="sng" cap="none" strike="noStrike">
                <a:solidFill>
                  <a:srgbClr val="0563C1"/>
                </a:solidFill>
                <a:highlight>
                  <a:srgbClr val="FFFFFF"/>
                </a:highlight>
                <a:hlinkClick r:id="rId6">
                  <a:extLst>
                    <a:ext uri="{A12FA001-AC4F-418D-AE19-62706E023703}">
                      <ahyp:hlinkClr val="tx"/>
                    </a:ext>
                  </a:extLst>
                </a:hlinkClick>
              </a:rPr>
              <a:t>Get started with Docs</a:t>
            </a:r>
            <a:endParaRPr i="0" sz="1800" u="none" cap="none" strike="noStrike">
              <a:solidFill>
                <a:srgbClr val="202124"/>
              </a:solidFill>
              <a:highlight>
                <a:srgbClr val="FFFFFF"/>
              </a:highlight>
            </a:endParaRPr>
          </a:p>
          <a:p>
            <a:pPr indent="-342900" lvl="0" marL="457200" marR="0" rtl="0" algn="l">
              <a:lnSpc>
                <a:spcPct val="115000"/>
              </a:lnSpc>
              <a:spcBef>
                <a:spcPts val="0"/>
              </a:spcBef>
              <a:spcAft>
                <a:spcPts val="0"/>
              </a:spcAft>
              <a:buClr>
                <a:srgbClr val="202124"/>
              </a:buClr>
              <a:buSzPts val="1800"/>
              <a:buAutoNum type="arabicPeriod"/>
            </a:pPr>
            <a:r>
              <a:rPr i="0" lang="en-MY" sz="1800" u="sng" cap="none" strike="noStrike">
                <a:solidFill>
                  <a:srgbClr val="0563C1"/>
                </a:solidFill>
                <a:highlight>
                  <a:srgbClr val="FFFFFF"/>
                </a:highlight>
                <a:hlinkClick r:id="rId7">
                  <a:extLst>
                    <a:ext uri="{A12FA001-AC4F-418D-AE19-62706E023703}">
                      <ahyp:hlinkClr val="tx"/>
                    </a:ext>
                  </a:extLst>
                </a:hlinkClick>
              </a:rPr>
              <a:t>Get started with Google Slides</a:t>
            </a:r>
            <a:endParaRPr i="0" sz="1800" u="none" cap="none" strike="noStrike">
              <a:solidFill>
                <a:srgbClr val="202124"/>
              </a:solidFill>
              <a:highlight>
                <a:srgbClr val="FFFFFF"/>
              </a:highlight>
            </a:endParaRPr>
          </a:p>
          <a:p>
            <a:pPr indent="-342900" lvl="0" marL="457200" marR="0" rtl="0" algn="l">
              <a:lnSpc>
                <a:spcPct val="115000"/>
              </a:lnSpc>
              <a:spcBef>
                <a:spcPts val="0"/>
              </a:spcBef>
              <a:spcAft>
                <a:spcPts val="0"/>
              </a:spcAft>
              <a:buClr>
                <a:srgbClr val="000000"/>
              </a:buClr>
              <a:buSzPts val="1800"/>
              <a:buAutoNum type="arabicPeriod"/>
            </a:pPr>
            <a:r>
              <a:rPr i="0" lang="en-MY" sz="1800" u="sng" cap="none" strike="noStrike">
                <a:solidFill>
                  <a:srgbClr val="0563C1"/>
                </a:solidFill>
                <a:highlight>
                  <a:srgbClr val="FFFFFF"/>
                </a:highlight>
                <a:hlinkClick r:id="rId8">
                  <a:extLst>
                    <a:ext uri="{A12FA001-AC4F-418D-AE19-62706E023703}">
                      <ahyp:hlinkClr val="tx"/>
                    </a:ext>
                  </a:extLst>
                </a:hlinkClick>
              </a:rPr>
              <a:t>Get started with Forms</a:t>
            </a:r>
            <a:endParaRPr i="0" sz="1800" u="none" cap="none" strike="noStrike">
              <a:solidFill>
                <a:srgbClr val="202124"/>
              </a:solidFill>
              <a:highlight>
                <a:srgbClr val="FFFFFF"/>
              </a:highlight>
            </a:endParaRPr>
          </a:p>
          <a:p>
            <a:pPr indent="-342900" lvl="0" marL="457200" marR="0" rtl="0" algn="l">
              <a:lnSpc>
                <a:spcPct val="115000"/>
              </a:lnSpc>
              <a:spcBef>
                <a:spcPts val="0"/>
              </a:spcBef>
              <a:spcAft>
                <a:spcPts val="0"/>
              </a:spcAft>
              <a:buClr>
                <a:srgbClr val="202124"/>
              </a:buClr>
              <a:buSzPts val="1800"/>
              <a:buAutoNum type="arabicPeriod"/>
            </a:pPr>
            <a:r>
              <a:rPr i="0" lang="en-MY" sz="1800" u="sng" cap="none" strike="noStrike">
                <a:solidFill>
                  <a:srgbClr val="0563C1"/>
                </a:solidFill>
                <a:highlight>
                  <a:srgbClr val="FFFFFF"/>
                </a:highlight>
                <a:hlinkClick r:id="rId9">
                  <a:extLst>
                    <a:ext uri="{A12FA001-AC4F-418D-AE19-62706E023703}">
                      <ahyp:hlinkClr val="tx"/>
                    </a:ext>
                  </a:extLst>
                </a:hlinkClick>
              </a:rPr>
              <a:t>Create &amp; grade quizzes with Google Forms</a:t>
            </a:r>
            <a:endParaRPr i="0" sz="1800" u="none" cap="none" strike="noStrike">
              <a:solidFill>
                <a:srgbClr val="202124"/>
              </a:solidFill>
              <a:highlight>
                <a:srgbClr val="FFFFFF"/>
              </a:highlight>
            </a:endParaRPr>
          </a:p>
          <a:p>
            <a:pPr indent="-342900" lvl="0" marL="457200" marR="0" rtl="0" algn="l">
              <a:lnSpc>
                <a:spcPct val="115000"/>
              </a:lnSpc>
              <a:spcBef>
                <a:spcPts val="0"/>
              </a:spcBef>
              <a:spcAft>
                <a:spcPts val="0"/>
              </a:spcAft>
              <a:buClr>
                <a:srgbClr val="000000"/>
              </a:buClr>
              <a:buSzPts val="1800"/>
              <a:buAutoNum type="arabicPeriod"/>
            </a:pPr>
            <a:r>
              <a:rPr i="0" lang="en-MY" sz="1800" u="sng" cap="none" strike="noStrike">
                <a:solidFill>
                  <a:srgbClr val="0563C1"/>
                </a:solidFill>
                <a:highlight>
                  <a:srgbClr val="FFFFFF"/>
                </a:highlight>
                <a:hlinkClick r:id="rId10">
                  <a:extLst>
                    <a:ext uri="{A12FA001-AC4F-418D-AE19-62706E023703}">
                      <ahyp:hlinkClr val="tx"/>
                    </a:ext>
                  </a:extLst>
                </a:hlinkClick>
              </a:rPr>
              <a:t>Google Meet training and help</a:t>
            </a:r>
            <a:endParaRPr i="0" sz="1800" u="none" cap="none" strike="noStrike">
              <a:solidFill>
                <a:srgbClr val="000000"/>
              </a:solidFill>
            </a:endParaRPr>
          </a:p>
          <a:p>
            <a:pPr indent="-342900" lvl="0" marL="457200" marR="0" rtl="0" algn="l">
              <a:lnSpc>
                <a:spcPct val="115000"/>
              </a:lnSpc>
              <a:spcBef>
                <a:spcPts val="0"/>
              </a:spcBef>
              <a:spcAft>
                <a:spcPts val="0"/>
              </a:spcAft>
              <a:buClr>
                <a:srgbClr val="000000"/>
              </a:buClr>
              <a:buSzPts val="1800"/>
              <a:buAutoNum type="arabicPeriod"/>
            </a:pPr>
            <a:r>
              <a:rPr i="0" lang="en-MY" sz="1800" u="sng" cap="none" strike="noStrike">
                <a:solidFill>
                  <a:srgbClr val="0563C1"/>
                </a:solidFill>
                <a:highlight>
                  <a:srgbClr val="FFFFFF"/>
                </a:highlight>
                <a:hlinkClick r:id="rId11">
                  <a:extLst>
                    <a:ext uri="{A12FA001-AC4F-418D-AE19-62706E023703}">
                      <ahyp:hlinkClr val="tx"/>
                    </a:ext>
                  </a:extLst>
                </a:hlinkClick>
              </a:rPr>
              <a:t>Google Sheets Cheat Sheet</a:t>
            </a:r>
            <a:endParaRPr i="0" sz="1800" u="none" cap="none" strike="noStrike">
              <a:solidFill>
                <a:srgbClr val="000000"/>
              </a:solidFill>
            </a:endParaRPr>
          </a:p>
        </p:txBody>
      </p:sp>
      <p:pic>
        <p:nvPicPr>
          <p:cNvPr id="386" name="Google Shape;386;g3526a2d3dd0_0_260"/>
          <p:cNvPicPr preferRelativeResize="0"/>
          <p:nvPr/>
        </p:nvPicPr>
        <p:blipFill rotWithShape="1">
          <a:blip r:embed="rId12">
            <a:alphaModFix/>
          </a:blip>
          <a:srcRect b="0" l="0" r="0" t="0"/>
          <a:stretch/>
        </p:blipFill>
        <p:spPr>
          <a:xfrm>
            <a:off x="6346175" y="2250475"/>
            <a:ext cx="2594650" cy="2652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g36dd58476c3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92" name="Google Shape;392;g36dd58476c3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393" name="Google Shape;393;g36dd58476c3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94" name="Google Shape;394;g36dd58476c3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395" name="Google Shape;395;g36dd58476c3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g36dd58476c3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401" name="Google Shape;401;g36dd58476c3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402" name="Google Shape;402;g36dd58476c3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403" name="Google Shape;403;g36dd58476c3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404" name="Google Shape;404;g36dd58476c3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405" name="Google Shape;405;g36dd58476c3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2024 Quest International University </a:t>
            </a:r>
            <a:r>
              <a:rPr i="1" lang="en-MY" sz="1800" u="sng">
                <a:solidFill>
                  <a:schemeClr val="hlink"/>
                </a:solidFill>
                <a:latin typeface="Poppins"/>
                <a:ea typeface="Poppins"/>
                <a:cs typeface="Poppins"/>
                <a:sym typeface="Poppins"/>
                <a:hlinkClick r:id="rId6"/>
              </a:rPr>
              <a:t>Google Workspace &amp; Shared Drive for Teaching and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Chin Sook Fui</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g36dd58476c3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411" name="Google Shape;411;g36dd58476c3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412" name="Google Shape;412;g36dd58476c3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413" name="Google Shape;413;g36dd58476c3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Google Workspace &amp; Shared Drive for Teaching and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Chin </a:t>
            </a:r>
            <a:r>
              <a:rPr lang="en-MY" sz="1800">
                <a:solidFill>
                  <a:schemeClr val="dk1"/>
                </a:solidFill>
                <a:latin typeface="Poppins"/>
                <a:ea typeface="Poppins"/>
                <a:cs typeface="Poppins"/>
                <a:sym typeface="Poppins"/>
              </a:rPr>
              <a:t>Sook Fui</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414" name="Google Shape;414;g36dd58476c3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415" name="Google Shape;415;g36dd58476c3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g36dd58476c3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421" name="Google Shape;421;g36dd58476c3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422" name="Google Shape;422;g36dd58476c3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423" name="Google Shape;423;g36dd58476c3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4" name="Google Shape;424;g36dd58476c3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425" name="Google Shape;425;g36dd58476c3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426" name="Google Shape;426;g36dd58476c3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pic>
        <p:nvPicPr>
          <p:cNvPr id="91" name="Google Shape;91;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2" name="Google Shape;92;g34ba26c7e9c_1_883"/>
          <p:cNvSpPr txBox="1"/>
          <p:nvPr/>
        </p:nvSpPr>
        <p:spPr>
          <a:xfrm>
            <a:off x="433200" y="1117175"/>
            <a:ext cx="4138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UPLOAD Google Drive files</a:t>
            </a:r>
            <a:endParaRPr i="0" sz="2000" u="none" cap="none" strike="noStrike">
              <a:solidFill>
                <a:srgbClr val="000000"/>
              </a:solidFill>
            </a:endParaRPr>
          </a:p>
        </p:txBody>
      </p:sp>
      <p:sp>
        <p:nvSpPr>
          <p:cNvPr id="93" name="Google Shape;93;g34ba26c7e9c_1_883"/>
          <p:cNvSpPr txBox="1"/>
          <p:nvPr/>
        </p:nvSpPr>
        <p:spPr>
          <a:xfrm>
            <a:off x="42375" y="1694100"/>
            <a:ext cx="9255300" cy="30681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rgbClr val="000000"/>
              </a:buClr>
              <a:buSzPts val="1600"/>
              <a:buFont typeface="Calibri"/>
              <a:buChar char="●"/>
            </a:pPr>
            <a:r>
              <a:rPr b="0" i="0" lang="en-MY" sz="1600" u="none" cap="none" strike="noStrike">
                <a:solidFill>
                  <a:srgbClr val="000000"/>
                </a:solidFill>
                <a:highlight>
                  <a:srgbClr val="FFFFFF"/>
                </a:highlight>
                <a:latin typeface="Arial"/>
                <a:ea typeface="Arial"/>
                <a:cs typeface="Arial"/>
                <a:sym typeface="Arial"/>
              </a:rPr>
              <a:t>In order to access your files on Google Drive, you first need to upload them via the web, PC,</a:t>
            </a:r>
            <a:endParaRPr b="0" i="0" sz="1600" u="none" cap="none" strike="noStrike">
              <a:solidFill>
                <a:srgbClr val="000000"/>
              </a:solidFill>
              <a:highlight>
                <a:srgbClr val="FFFFFF"/>
              </a:highlight>
              <a:latin typeface="Arial"/>
              <a:ea typeface="Arial"/>
              <a:cs typeface="Arial"/>
              <a:sym typeface="Arial"/>
            </a:endParaRPr>
          </a:p>
          <a:p>
            <a:pPr indent="0" lvl="0" marL="457200" marR="0" rtl="0" algn="l">
              <a:lnSpc>
                <a:spcPct val="100000"/>
              </a:lnSpc>
              <a:spcBef>
                <a:spcPts val="0"/>
              </a:spcBef>
              <a:spcAft>
                <a:spcPts val="0"/>
              </a:spcAft>
              <a:buNone/>
            </a:pPr>
            <a:r>
              <a:rPr b="0" i="0" lang="en-MY" sz="1600" u="none" cap="none" strike="noStrike">
                <a:solidFill>
                  <a:srgbClr val="000000"/>
                </a:solidFill>
                <a:highlight>
                  <a:srgbClr val="FFFFFF"/>
                </a:highlight>
                <a:latin typeface="Arial"/>
                <a:ea typeface="Arial"/>
                <a:cs typeface="Arial"/>
                <a:sym typeface="Arial"/>
              </a:rPr>
              <a:t>or mobile client. </a:t>
            </a:r>
            <a:endParaRPr b="0" i="0" sz="1600" u="none" cap="none" strike="noStrike">
              <a:solidFill>
                <a:srgbClr val="000000"/>
              </a:solidFill>
              <a:highlight>
                <a:srgbClr val="FFFFFF"/>
              </a:highlight>
              <a:latin typeface="Arial"/>
              <a:ea typeface="Arial"/>
              <a:cs typeface="Arial"/>
              <a:sym typeface="Arial"/>
            </a:endParaRPr>
          </a:p>
          <a:p>
            <a:pPr indent="-330200" lvl="0" marL="457200" marR="0" rtl="0" algn="l">
              <a:lnSpc>
                <a:spcPct val="100000"/>
              </a:lnSpc>
              <a:spcBef>
                <a:spcPts val="1000"/>
              </a:spcBef>
              <a:spcAft>
                <a:spcPts val="0"/>
              </a:spcAft>
              <a:buClr>
                <a:srgbClr val="000000"/>
              </a:buClr>
              <a:buSzPts val="1600"/>
              <a:buFont typeface="Calibri"/>
              <a:buChar char="●"/>
            </a:pPr>
            <a:r>
              <a:rPr b="0" i="0" lang="en-MY" sz="1600" u="none" cap="none" strike="noStrike">
                <a:solidFill>
                  <a:srgbClr val="000000"/>
                </a:solidFill>
                <a:highlight>
                  <a:srgbClr val="FFFFFF"/>
                </a:highlight>
                <a:latin typeface="Arial"/>
                <a:ea typeface="Arial"/>
                <a:cs typeface="Arial"/>
                <a:sym typeface="Arial"/>
              </a:rPr>
              <a:t>Two ways:</a:t>
            </a:r>
            <a:endParaRPr b="0" i="0" sz="1600" u="none" cap="none" strike="noStrike">
              <a:solidFill>
                <a:srgbClr val="000000"/>
              </a:solidFill>
              <a:highlight>
                <a:srgbClr val="FFFFFF"/>
              </a:highlight>
              <a:latin typeface="Arial"/>
              <a:ea typeface="Arial"/>
              <a:cs typeface="Arial"/>
              <a:sym typeface="Arial"/>
            </a:endParaRPr>
          </a:p>
          <a:p>
            <a:pPr indent="-330200" lvl="0" marL="1371600" marR="0" rtl="0" algn="l">
              <a:lnSpc>
                <a:spcPct val="100000"/>
              </a:lnSpc>
              <a:spcBef>
                <a:spcPts val="1000"/>
              </a:spcBef>
              <a:spcAft>
                <a:spcPts val="0"/>
              </a:spcAft>
              <a:buClr>
                <a:srgbClr val="000000"/>
              </a:buClr>
              <a:buSzPts val="1600"/>
              <a:buFont typeface="Arial"/>
              <a:buAutoNum type="alphaUcParenBoth"/>
            </a:pPr>
            <a:r>
              <a:rPr b="1" i="0" lang="en-MY" sz="1600" u="none" cap="none" strike="noStrike">
                <a:solidFill>
                  <a:srgbClr val="000000"/>
                </a:solidFill>
                <a:highlight>
                  <a:srgbClr val="FFFFFF"/>
                </a:highlight>
                <a:latin typeface="Arial"/>
                <a:ea typeface="Arial"/>
                <a:cs typeface="Arial"/>
                <a:sym typeface="Arial"/>
              </a:rPr>
              <a:t>Drag and drop method</a:t>
            </a:r>
            <a:r>
              <a:rPr b="0" i="0" lang="en-MY" sz="1600" u="none" cap="none" strike="noStrike">
                <a:solidFill>
                  <a:srgbClr val="000000"/>
                </a:solidFill>
                <a:highlight>
                  <a:srgbClr val="FFFFFF"/>
                </a:highlight>
                <a:latin typeface="Arial"/>
                <a:ea typeface="Arial"/>
                <a:cs typeface="Arial"/>
                <a:sym typeface="Arial"/>
              </a:rPr>
              <a:t>: select a file you want to upload from your PC, </a:t>
            </a:r>
            <a:r>
              <a:rPr b="0" i="0" lang="en-MY" sz="1600" u="sng" cap="none" strike="noStrike">
                <a:solidFill>
                  <a:srgbClr val="000000"/>
                </a:solidFill>
                <a:highlight>
                  <a:srgbClr val="FFFFFF"/>
                </a:highlight>
                <a:latin typeface="Arial"/>
                <a:ea typeface="Arial"/>
                <a:cs typeface="Arial"/>
                <a:sym typeface="Arial"/>
              </a:rPr>
              <a:t>drag</a:t>
            </a:r>
            <a:r>
              <a:rPr b="0" i="0" lang="en-MY" sz="1600" u="none" cap="none" strike="noStrike">
                <a:solidFill>
                  <a:srgbClr val="000000"/>
                </a:solidFill>
                <a:highlight>
                  <a:srgbClr val="FFFFFF"/>
                </a:highlight>
                <a:latin typeface="Arial"/>
                <a:ea typeface="Arial"/>
                <a:cs typeface="Arial"/>
                <a:sym typeface="Arial"/>
              </a:rPr>
              <a:t> it to Drive in a browser window, and </a:t>
            </a:r>
            <a:r>
              <a:rPr b="0" i="0" lang="en-MY" sz="1600" u="sng" cap="none" strike="noStrike">
                <a:solidFill>
                  <a:srgbClr val="000000"/>
                </a:solidFill>
                <a:highlight>
                  <a:srgbClr val="FFFFFF"/>
                </a:highlight>
                <a:latin typeface="Arial"/>
                <a:ea typeface="Arial"/>
                <a:cs typeface="Arial"/>
                <a:sym typeface="Arial"/>
              </a:rPr>
              <a:t>drop</a:t>
            </a:r>
            <a:r>
              <a:rPr b="0" i="0" lang="en-MY" sz="1600" u="none" cap="none" strike="noStrike">
                <a:solidFill>
                  <a:srgbClr val="000000"/>
                </a:solidFill>
                <a:highlight>
                  <a:srgbClr val="FFFFFF"/>
                </a:highlight>
                <a:latin typeface="Arial"/>
                <a:ea typeface="Arial"/>
                <a:cs typeface="Arial"/>
                <a:sym typeface="Arial"/>
              </a:rPr>
              <a:t> it. </a:t>
            </a:r>
            <a:endParaRPr b="0" i="0" sz="1600" u="none" cap="none" strike="noStrike">
              <a:solidFill>
                <a:srgbClr val="000000"/>
              </a:solidFill>
              <a:highlight>
                <a:srgbClr val="FFFFFF"/>
              </a:highlight>
              <a:latin typeface="Arial"/>
              <a:ea typeface="Arial"/>
              <a:cs typeface="Arial"/>
              <a:sym typeface="Arial"/>
            </a:endParaRPr>
          </a:p>
          <a:p>
            <a:pPr indent="0" lvl="0" marL="457200" marR="0" rtl="0" algn="l">
              <a:lnSpc>
                <a:spcPct val="100000"/>
              </a:lnSpc>
              <a:spcBef>
                <a:spcPts val="1000"/>
              </a:spcBef>
              <a:spcAft>
                <a:spcPts val="0"/>
              </a:spcAft>
              <a:buNone/>
            </a:pPr>
            <a:r>
              <a:t/>
            </a:r>
            <a:endParaRPr sz="1600">
              <a:highlight>
                <a:srgbClr val="FFFFFF"/>
              </a:highlight>
            </a:endParaRPr>
          </a:p>
          <a:p>
            <a:pPr indent="-330200" lvl="0" marL="1371600" marR="0" rtl="0" algn="l">
              <a:lnSpc>
                <a:spcPct val="100000"/>
              </a:lnSpc>
              <a:spcBef>
                <a:spcPts val="1000"/>
              </a:spcBef>
              <a:spcAft>
                <a:spcPts val="0"/>
              </a:spcAft>
              <a:buSzPts val="1600"/>
              <a:buAutoNum type="alphaUcParenBoth"/>
            </a:pPr>
            <a:r>
              <a:rPr b="1" i="0" lang="en-MY" sz="1600" u="none" cap="none" strike="noStrike">
                <a:solidFill>
                  <a:srgbClr val="000000"/>
                </a:solidFill>
                <a:highlight>
                  <a:srgbClr val="FFFFFF"/>
                </a:highlight>
                <a:latin typeface="Arial"/>
                <a:ea typeface="Arial"/>
                <a:cs typeface="Arial"/>
                <a:sym typeface="Arial"/>
              </a:rPr>
              <a:t>New</a:t>
            </a:r>
            <a:r>
              <a:rPr b="0" i="0" lang="en-MY" sz="1600" u="none" cap="none" strike="noStrike">
                <a:solidFill>
                  <a:srgbClr val="000000"/>
                </a:solidFill>
                <a:highlight>
                  <a:srgbClr val="FFFFFF"/>
                </a:highlight>
                <a:latin typeface="Arial"/>
                <a:ea typeface="Arial"/>
                <a:cs typeface="Arial"/>
                <a:sym typeface="Arial"/>
              </a:rPr>
              <a:t> button (top-left corner) </a:t>
            </a:r>
            <a:endParaRPr b="0" i="0" sz="1600" u="none" cap="none" strike="noStrike">
              <a:solidFill>
                <a:srgbClr val="000000"/>
              </a:solidFill>
              <a:highlight>
                <a:srgbClr val="FFFFFF"/>
              </a:highlight>
              <a:latin typeface="Arial"/>
              <a:ea typeface="Arial"/>
              <a:cs typeface="Arial"/>
              <a:sym typeface="Arial"/>
            </a:endParaRPr>
          </a:p>
          <a:p>
            <a:pPr indent="0" lvl="0" marL="1371600" marR="3069981" rtl="0" algn="l">
              <a:lnSpc>
                <a:spcPct val="100000"/>
              </a:lnSpc>
              <a:spcBef>
                <a:spcPts val="0"/>
              </a:spcBef>
              <a:spcAft>
                <a:spcPts val="0"/>
              </a:spcAft>
              <a:buClr>
                <a:srgbClr val="000000"/>
              </a:buClr>
              <a:buSzPts val="2400"/>
              <a:buFont typeface="Arial"/>
              <a:buNone/>
            </a:pPr>
            <a:r>
              <a:rPr b="0" i="0" lang="en-MY" sz="1600" u="none" cap="none" strike="noStrike">
                <a:solidFill>
                  <a:srgbClr val="000000"/>
                </a:solidFill>
                <a:highlight>
                  <a:srgbClr val="FFFFFF"/>
                </a:highlight>
                <a:latin typeface="Arial"/>
                <a:ea typeface="Arial"/>
                <a:cs typeface="Arial"/>
                <a:sym typeface="Arial"/>
              </a:rPr>
              <a:t>&gt; select </a:t>
            </a:r>
            <a:r>
              <a:rPr b="1" i="0" lang="en-MY" sz="1600" u="none" cap="none" strike="noStrike">
                <a:solidFill>
                  <a:srgbClr val="000000"/>
                </a:solidFill>
                <a:highlight>
                  <a:srgbClr val="FFFFFF"/>
                </a:highlight>
                <a:latin typeface="Arial"/>
                <a:ea typeface="Arial"/>
                <a:cs typeface="Arial"/>
                <a:sym typeface="Arial"/>
              </a:rPr>
              <a:t>File upload</a:t>
            </a:r>
            <a:r>
              <a:rPr b="0" i="0" lang="en-MY" sz="1600" u="none" cap="none" strike="noStrike">
                <a:solidFill>
                  <a:srgbClr val="000000"/>
                </a:solidFill>
                <a:highlight>
                  <a:srgbClr val="FFFFFF"/>
                </a:highlight>
                <a:latin typeface="Arial"/>
                <a:ea typeface="Arial"/>
                <a:cs typeface="Arial"/>
                <a:sym typeface="Arial"/>
              </a:rPr>
              <a:t> or </a:t>
            </a:r>
            <a:r>
              <a:rPr b="1" i="0" lang="en-MY" sz="1600" u="none" cap="none" strike="noStrike">
                <a:solidFill>
                  <a:srgbClr val="000000"/>
                </a:solidFill>
                <a:highlight>
                  <a:srgbClr val="FFFFFF"/>
                </a:highlight>
                <a:latin typeface="Arial"/>
                <a:ea typeface="Arial"/>
                <a:cs typeface="Arial"/>
                <a:sym typeface="Arial"/>
              </a:rPr>
              <a:t>Folder</a:t>
            </a:r>
            <a:r>
              <a:rPr b="1" lang="en-MY" sz="1600">
                <a:highlight>
                  <a:srgbClr val="FFFFFF"/>
                </a:highlight>
              </a:rPr>
              <a:t> </a:t>
            </a:r>
            <a:r>
              <a:rPr b="1" i="0" lang="en-MY" sz="1600" u="none" cap="none" strike="noStrike">
                <a:solidFill>
                  <a:srgbClr val="000000"/>
                </a:solidFill>
                <a:highlight>
                  <a:srgbClr val="FFFFFF"/>
                </a:highlight>
                <a:latin typeface="Arial"/>
                <a:ea typeface="Arial"/>
                <a:cs typeface="Arial"/>
                <a:sym typeface="Arial"/>
              </a:rPr>
              <a:t>upload</a:t>
            </a:r>
            <a:r>
              <a:rPr b="0" i="0" lang="en-MY" sz="1600" u="none" cap="none" strike="noStrike">
                <a:solidFill>
                  <a:srgbClr val="000000"/>
                </a:solidFill>
                <a:highlight>
                  <a:srgbClr val="FFFFFF"/>
                </a:highlight>
                <a:latin typeface="Arial"/>
                <a:ea typeface="Arial"/>
                <a:cs typeface="Arial"/>
                <a:sym typeface="Arial"/>
              </a:rPr>
              <a:t> </a:t>
            </a:r>
            <a:endParaRPr b="0" i="0" sz="1600" u="none" cap="none" strike="noStrike">
              <a:solidFill>
                <a:srgbClr val="000000"/>
              </a:solidFill>
              <a:highlight>
                <a:srgbClr val="FFFFFF"/>
              </a:highlight>
              <a:latin typeface="Arial"/>
              <a:ea typeface="Arial"/>
              <a:cs typeface="Arial"/>
              <a:sym typeface="Arial"/>
            </a:endParaRPr>
          </a:p>
          <a:p>
            <a:pPr indent="0" lvl="0" marL="1371600" marR="2825352" rtl="0" algn="l">
              <a:lnSpc>
                <a:spcPct val="100000"/>
              </a:lnSpc>
              <a:spcBef>
                <a:spcPts val="0"/>
              </a:spcBef>
              <a:spcAft>
                <a:spcPts val="0"/>
              </a:spcAft>
              <a:buClr>
                <a:srgbClr val="000000"/>
              </a:buClr>
              <a:buSzPts val="2400"/>
              <a:buFont typeface="Arial"/>
              <a:buNone/>
            </a:pPr>
            <a:r>
              <a:rPr b="0" i="0" lang="en-MY" sz="1600" u="none" cap="none" strike="noStrike">
                <a:solidFill>
                  <a:srgbClr val="000000"/>
                </a:solidFill>
                <a:highlight>
                  <a:srgbClr val="FFFFFF"/>
                </a:highlight>
                <a:latin typeface="Arial"/>
                <a:ea typeface="Arial"/>
                <a:cs typeface="Arial"/>
                <a:sym typeface="Arial"/>
              </a:rPr>
              <a:t>&gt; choose the files or folders you want to upload </a:t>
            </a:r>
            <a:endParaRPr b="0" i="0" sz="1600" u="none" cap="none" strike="noStrike">
              <a:solidFill>
                <a:srgbClr val="000000"/>
              </a:solidFill>
              <a:highlight>
                <a:srgbClr val="FFFFFF"/>
              </a:highlight>
              <a:latin typeface="Arial"/>
              <a:ea typeface="Arial"/>
              <a:cs typeface="Arial"/>
              <a:sym typeface="Arial"/>
            </a:endParaRPr>
          </a:p>
          <a:p>
            <a:pPr indent="0" lvl="0" marL="1371600" marR="3069981" rtl="0" algn="l">
              <a:lnSpc>
                <a:spcPct val="100000"/>
              </a:lnSpc>
              <a:spcBef>
                <a:spcPts val="0"/>
              </a:spcBef>
              <a:spcAft>
                <a:spcPts val="0"/>
              </a:spcAft>
              <a:buClr>
                <a:srgbClr val="000000"/>
              </a:buClr>
              <a:buSzPts val="2400"/>
              <a:buFont typeface="Arial"/>
              <a:buNone/>
            </a:pPr>
            <a:r>
              <a:rPr b="0" i="0" lang="en-MY" sz="1600" u="none" cap="none" strike="noStrike">
                <a:solidFill>
                  <a:srgbClr val="000000"/>
                </a:solidFill>
                <a:highlight>
                  <a:srgbClr val="FFFFFF"/>
                </a:highlight>
                <a:latin typeface="Arial"/>
                <a:ea typeface="Arial"/>
                <a:cs typeface="Arial"/>
                <a:sym typeface="Arial"/>
              </a:rPr>
              <a:t>&gt; click </a:t>
            </a:r>
            <a:r>
              <a:rPr b="1" i="0" lang="en-MY" sz="1600" u="none" cap="none" strike="noStrike">
                <a:solidFill>
                  <a:srgbClr val="000000"/>
                </a:solidFill>
                <a:highlight>
                  <a:srgbClr val="FFFFFF"/>
                </a:highlight>
                <a:latin typeface="Arial"/>
                <a:ea typeface="Arial"/>
                <a:cs typeface="Arial"/>
                <a:sym typeface="Arial"/>
              </a:rPr>
              <a:t>Open</a:t>
            </a:r>
            <a:r>
              <a:rPr b="0" i="0" lang="en-MY" sz="1600" u="none" cap="none" strike="noStrike">
                <a:solidFill>
                  <a:srgbClr val="000000"/>
                </a:solidFill>
                <a:highlight>
                  <a:srgbClr val="FFFFFF"/>
                </a:highlight>
                <a:latin typeface="Arial"/>
                <a:ea typeface="Arial"/>
                <a:cs typeface="Arial"/>
                <a:sym typeface="Arial"/>
              </a:rPr>
              <a:t> or </a:t>
            </a:r>
            <a:r>
              <a:rPr b="1" i="0" lang="en-MY" sz="1600" u="none" cap="none" strike="noStrike">
                <a:solidFill>
                  <a:srgbClr val="000000"/>
                </a:solidFill>
                <a:highlight>
                  <a:srgbClr val="FFFFFF"/>
                </a:highlight>
                <a:latin typeface="Arial"/>
                <a:ea typeface="Arial"/>
                <a:cs typeface="Arial"/>
                <a:sym typeface="Arial"/>
              </a:rPr>
              <a:t>Upload</a:t>
            </a:r>
            <a:endParaRPr b="0" i="0" sz="1600" u="none" cap="none" strike="noStrike">
              <a:solidFill>
                <a:srgbClr val="000000"/>
              </a:solidFill>
              <a:highlight>
                <a:srgbClr val="FFFFFF"/>
              </a:highlight>
              <a:latin typeface="Arial"/>
              <a:ea typeface="Arial"/>
              <a:cs typeface="Arial"/>
              <a:sym typeface="Arial"/>
            </a:endParaRPr>
          </a:p>
        </p:txBody>
      </p:sp>
      <p:pic>
        <p:nvPicPr>
          <p:cNvPr id="94" name="Google Shape;94;g34ba26c7e9c_1_883"/>
          <p:cNvPicPr preferRelativeResize="0"/>
          <p:nvPr/>
        </p:nvPicPr>
        <p:blipFill rotWithShape="1">
          <a:blip r:embed="rId5">
            <a:alphaModFix/>
          </a:blip>
          <a:srcRect b="52778" l="0" r="70969" t="0"/>
          <a:stretch/>
        </p:blipFill>
        <p:spPr>
          <a:xfrm>
            <a:off x="6625725" y="3361675"/>
            <a:ext cx="2228175" cy="14678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1" name="Google Shape;101;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02" name="Google Shape;102;g34ba26c7e9c_1_983"/>
          <p:cNvSpPr txBox="1"/>
          <p:nvPr/>
        </p:nvSpPr>
        <p:spPr>
          <a:xfrm>
            <a:off x="509725" y="1101550"/>
            <a:ext cx="4967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DOWNLOAD Google Drive files</a:t>
            </a:r>
            <a:endParaRPr i="0" sz="2000" u="none" cap="none" strike="noStrike">
              <a:solidFill>
                <a:srgbClr val="000000"/>
              </a:solidFill>
            </a:endParaRPr>
          </a:p>
        </p:txBody>
      </p:sp>
      <p:sp>
        <p:nvSpPr>
          <p:cNvPr id="103" name="Google Shape;103;g34ba26c7e9c_1_983"/>
          <p:cNvSpPr txBox="1"/>
          <p:nvPr/>
        </p:nvSpPr>
        <p:spPr>
          <a:xfrm>
            <a:off x="509725" y="1868050"/>
            <a:ext cx="5732100" cy="2586000"/>
          </a:xfrm>
          <a:prstGeom prst="rect">
            <a:avLst/>
          </a:prstGeom>
          <a:noFill/>
          <a:ln>
            <a:noFill/>
          </a:ln>
        </p:spPr>
        <p:txBody>
          <a:bodyPr anchorCtr="0" anchor="t" bIns="45700" lIns="91425" spcFirstLastPara="1" rIns="91425" wrap="square" tIns="45700">
            <a:spAutoFit/>
          </a:bodyPr>
          <a:lstStyle/>
          <a:p>
            <a:pPr indent="-342900" lvl="0" marL="457200" marR="9818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Fast and easy on any device with an internet connection. </a:t>
            </a:r>
            <a:endParaRPr b="0" i="0" sz="1800" u="none" cap="none" strike="noStrike">
              <a:solidFill>
                <a:srgbClr val="000000"/>
              </a:solidFill>
              <a:highlight>
                <a:srgbClr val="FFFFFF"/>
              </a:highlight>
              <a:latin typeface="Arial"/>
              <a:ea typeface="Arial"/>
              <a:cs typeface="Arial"/>
              <a:sym typeface="Arial"/>
            </a:endParaRPr>
          </a:p>
          <a:p>
            <a:pPr indent="0" lvl="0" marL="457200" marR="98181"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highlight>
                <a:srgbClr val="FFFFFF"/>
              </a:highlight>
              <a:latin typeface="Arial"/>
              <a:ea typeface="Arial"/>
              <a:cs typeface="Arial"/>
              <a:sym typeface="Arial"/>
            </a:endParaRPr>
          </a:p>
          <a:p>
            <a:pPr indent="-342900" lvl="0" marL="457200" marR="9818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Choose the file you want to download &gt; right click &gt; </a:t>
            </a:r>
            <a:r>
              <a:rPr b="1" i="0" lang="en-MY" sz="1800" u="none" cap="none" strike="noStrike">
                <a:solidFill>
                  <a:srgbClr val="000000"/>
                </a:solidFill>
                <a:highlight>
                  <a:srgbClr val="FFFFFF"/>
                </a:highlight>
                <a:latin typeface="Arial"/>
                <a:ea typeface="Arial"/>
                <a:cs typeface="Arial"/>
                <a:sym typeface="Arial"/>
              </a:rPr>
              <a:t>Download</a:t>
            </a:r>
            <a:r>
              <a:rPr b="0" i="0" lang="en-MY" sz="1800" u="none" cap="none" strike="noStrike">
                <a:solidFill>
                  <a:srgbClr val="000000"/>
                </a:solidFill>
                <a:highlight>
                  <a:srgbClr val="FFFFFF"/>
                </a:highlight>
                <a:latin typeface="Arial"/>
                <a:ea typeface="Arial"/>
                <a:cs typeface="Arial"/>
                <a:sym typeface="Arial"/>
              </a:rPr>
              <a:t>. </a:t>
            </a:r>
            <a:endParaRPr b="0" i="0" sz="1800" u="none" cap="none" strike="noStrike">
              <a:solidFill>
                <a:srgbClr val="000000"/>
              </a:solidFill>
              <a:highlight>
                <a:srgbClr val="FFFFFF"/>
              </a:highlight>
              <a:latin typeface="Arial"/>
              <a:ea typeface="Arial"/>
              <a:cs typeface="Arial"/>
              <a:sym typeface="Arial"/>
            </a:endParaRPr>
          </a:p>
          <a:p>
            <a:pPr indent="0" lvl="0" marL="457200" marR="98181"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highlight>
                <a:srgbClr val="FFFFFF"/>
              </a:highlight>
              <a:latin typeface="Arial"/>
              <a:ea typeface="Arial"/>
              <a:cs typeface="Arial"/>
              <a:sym typeface="Arial"/>
            </a:endParaRPr>
          </a:p>
          <a:p>
            <a:pPr indent="-342900" lvl="0" marL="457200" marR="98181"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This works for both individual files and entire folders.</a:t>
            </a:r>
            <a:endParaRPr b="0" i="0" sz="1800" u="none" cap="none" strike="noStrike">
              <a:solidFill>
                <a:srgbClr val="000000"/>
              </a:solidFill>
              <a:highlight>
                <a:srgbClr val="FFFFFF"/>
              </a:highlight>
              <a:latin typeface="Arial"/>
              <a:ea typeface="Arial"/>
              <a:cs typeface="Arial"/>
              <a:sym typeface="Arial"/>
            </a:endParaRPr>
          </a:p>
          <a:p>
            <a:pPr indent="0" lvl="0" marL="457200" marR="98181"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highlight>
                <a:srgbClr val="FFFFFF"/>
              </a:highlight>
              <a:latin typeface="Arial"/>
              <a:ea typeface="Arial"/>
              <a:cs typeface="Arial"/>
              <a:sym typeface="Arial"/>
            </a:endParaRPr>
          </a:p>
        </p:txBody>
      </p:sp>
      <p:pic>
        <p:nvPicPr>
          <p:cNvPr id="104" name="Google Shape;104;g34ba26c7e9c_1_983"/>
          <p:cNvPicPr preferRelativeResize="0"/>
          <p:nvPr/>
        </p:nvPicPr>
        <p:blipFill rotWithShape="1">
          <a:blip r:embed="rId5">
            <a:alphaModFix/>
          </a:blip>
          <a:srcRect b="0" l="0" r="0" t="0"/>
          <a:stretch/>
        </p:blipFill>
        <p:spPr>
          <a:xfrm>
            <a:off x="5760900" y="2002538"/>
            <a:ext cx="3121800" cy="2317025"/>
          </a:xfrm>
          <a:prstGeom prst="rect">
            <a:avLst/>
          </a:prstGeom>
          <a:noFill/>
          <a:ln cap="flat" cmpd="sng" w="31750">
            <a:solidFill>
              <a:srgbClr val="C00000"/>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pic>
        <p:nvPicPr>
          <p:cNvPr id="110" name="Google Shape;110;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1" name="Google Shape;111;g34ba26c7e9c_1_1167"/>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File Details and Activity Checking </a:t>
            </a:r>
            <a:endParaRPr i="0" sz="2000" u="none" cap="none" strike="noStrike">
              <a:solidFill>
                <a:srgbClr val="000000"/>
              </a:solidFill>
            </a:endParaRPr>
          </a:p>
        </p:txBody>
      </p:sp>
      <p:sp>
        <p:nvSpPr>
          <p:cNvPr id="112" name="Google Shape;112;g34ba26c7e9c_1_1167"/>
          <p:cNvSpPr txBox="1"/>
          <p:nvPr/>
        </p:nvSpPr>
        <p:spPr>
          <a:xfrm>
            <a:off x="509725" y="1639450"/>
            <a:ext cx="6045900" cy="31401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Click on any file/folder, click on the icon       (at right).</a:t>
            </a:r>
            <a:endParaRPr i="0" sz="1800" u="none" cap="none" strike="noStrike">
              <a:solidFill>
                <a:srgbClr val="000000"/>
              </a:solidFill>
              <a:highlight>
                <a:srgbClr val="FFFFFF"/>
              </a:highlight>
            </a:endParaRPr>
          </a:p>
          <a:p>
            <a:pPr indent="0" lvl="0" marL="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highlight>
                <a:srgbClr val="FFFFFF"/>
              </a:highlight>
            </a:endParaRPr>
          </a:p>
          <a:p>
            <a:pPr indent="0" lvl="0" marL="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highlight>
                <a:srgbClr val="FFFFFF"/>
              </a:highlight>
            </a:endParaRPr>
          </a:p>
          <a:p>
            <a:pPr indent="0" lvl="0" marL="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highlight>
                <a:srgbClr val="FFFFFF"/>
              </a:highlight>
            </a:endParaRPr>
          </a:p>
          <a:p>
            <a:pPr indent="-342900" lvl="0" marL="685800" marR="0" rtl="0" algn="l">
              <a:lnSpc>
                <a:spcPct val="100000"/>
              </a:lnSpc>
              <a:spcBef>
                <a:spcPts val="0"/>
              </a:spcBef>
              <a:spcAft>
                <a:spcPts val="0"/>
              </a:spcAft>
              <a:buClr>
                <a:srgbClr val="000000"/>
              </a:buClr>
              <a:buSzPts val="1800"/>
              <a:buAutoNum type="alphaUcParenBoth"/>
            </a:pPr>
            <a:r>
              <a:rPr b="1" i="0" lang="en-MY" sz="1800" u="none" cap="none" strike="noStrike">
                <a:solidFill>
                  <a:srgbClr val="000000"/>
                </a:solidFill>
                <a:highlight>
                  <a:srgbClr val="FFFFFF"/>
                </a:highlight>
              </a:rPr>
              <a:t>Details</a:t>
            </a:r>
            <a:endParaRPr b="1" i="0" sz="1800" u="none" cap="none" strike="noStrike">
              <a:solidFill>
                <a:srgbClr val="000000"/>
              </a:solidFill>
              <a:highlight>
                <a:srgbClr val="FFFFFF"/>
              </a:highlight>
            </a:endParaRPr>
          </a:p>
          <a:p>
            <a:pPr indent="-342900" lvl="1" marL="120015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file type, location, owner</a:t>
            </a:r>
            <a:endParaRPr i="0" sz="1800" u="none" cap="none" strike="noStrike">
              <a:solidFill>
                <a:srgbClr val="000000"/>
              </a:solidFill>
              <a:highlight>
                <a:srgbClr val="FFFFFF"/>
              </a:highlight>
            </a:endParaRPr>
          </a:p>
          <a:p>
            <a:pPr indent="-342900" lvl="1" marL="120015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date modified/opened/created</a:t>
            </a:r>
            <a:endParaRPr i="0" sz="1800" u="none" cap="none" strike="noStrike">
              <a:solidFill>
                <a:srgbClr val="000000"/>
              </a:solidFill>
              <a:highlight>
                <a:srgbClr val="FFFFFF"/>
              </a:highlight>
            </a:endParaRPr>
          </a:p>
          <a:p>
            <a:pPr indent="0" lvl="0" marL="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highlight>
                <a:srgbClr val="FFFFFF"/>
              </a:highlight>
            </a:endParaRPr>
          </a:p>
          <a:p>
            <a:pPr indent="-342900" lvl="0" marL="685800" marR="0" rtl="0" algn="l">
              <a:lnSpc>
                <a:spcPct val="100000"/>
              </a:lnSpc>
              <a:spcBef>
                <a:spcPts val="0"/>
              </a:spcBef>
              <a:spcAft>
                <a:spcPts val="0"/>
              </a:spcAft>
              <a:buClr>
                <a:srgbClr val="000000"/>
              </a:buClr>
              <a:buSzPts val="1800"/>
              <a:buAutoNum type="alphaUcParenBoth" startAt="2"/>
            </a:pPr>
            <a:r>
              <a:rPr b="1" i="0" lang="en-MY" sz="1800" u="none" cap="none" strike="noStrike">
                <a:solidFill>
                  <a:srgbClr val="000000"/>
                </a:solidFill>
                <a:highlight>
                  <a:srgbClr val="FFFFFF"/>
                </a:highlight>
              </a:rPr>
              <a:t>Activity</a:t>
            </a:r>
            <a:endParaRPr b="1" i="0" sz="1800" u="none" cap="none" strike="noStrike">
              <a:solidFill>
                <a:srgbClr val="000000"/>
              </a:solidFill>
              <a:highlight>
                <a:srgbClr val="FFFFFF"/>
              </a:highlight>
            </a:endParaRPr>
          </a:p>
          <a:p>
            <a:pPr indent="-342900" lvl="1" marL="117000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History on editing/ commenting/ sharing/ </a:t>
            </a:r>
            <a:endParaRPr i="0" sz="1800" u="none" cap="none" strike="noStrike">
              <a:solidFill>
                <a:srgbClr val="000000"/>
              </a:solidFill>
              <a:highlight>
                <a:srgbClr val="FFFFFF"/>
              </a:highlight>
            </a:endParaRPr>
          </a:p>
          <a:p>
            <a:pPr indent="0" lvl="0" marL="914400" marR="0" rtl="0" algn="l">
              <a:lnSpc>
                <a:spcPct val="100000"/>
              </a:lnSpc>
              <a:spcBef>
                <a:spcPts val="0"/>
              </a:spcBef>
              <a:spcAft>
                <a:spcPts val="0"/>
              </a:spcAft>
              <a:buNone/>
            </a:pPr>
            <a:r>
              <a:rPr lang="en-MY" sz="1800">
                <a:highlight>
                  <a:srgbClr val="FFFFFF"/>
                </a:highlight>
              </a:rPr>
              <a:t>    </a:t>
            </a:r>
            <a:r>
              <a:rPr i="0" lang="en-MY" sz="1800" u="none" cap="none" strike="noStrike">
                <a:solidFill>
                  <a:srgbClr val="000000"/>
                </a:solidFill>
                <a:highlight>
                  <a:srgbClr val="FFFFFF"/>
                </a:highlight>
              </a:rPr>
              <a:t>transferring etc.</a:t>
            </a:r>
            <a:endParaRPr i="0" sz="1800" u="none" cap="none" strike="noStrike">
              <a:solidFill>
                <a:srgbClr val="000000"/>
              </a:solidFill>
              <a:highlight>
                <a:srgbClr val="FFFFFF"/>
              </a:highlight>
            </a:endParaRPr>
          </a:p>
        </p:txBody>
      </p:sp>
      <p:pic>
        <p:nvPicPr>
          <p:cNvPr id="113" name="Google Shape;113;g34ba26c7e9c_1_1167"/>
          <p:cNvPicPr preferRelativeResize="0"/>
          <p:nvPr/>
        </p:nvPicPr>
        <p:blipFill rotWithShape="1">
          <a:blip r:embed="rId5">
            <a:alphaModFix/>
          </a:blip>
          <a:srcRect b="0" l="0" r="0" t="0"/>
          <a:stretch/>
        </p:blipFill>
        <p:spPr>
          <a:xfrm>
            <a:off x="7004774" y="1101550"/>
            <a:ext cx="1947194" cy="3690651"/>
          </a:xfrm>
          <a:prstGeom prst="rect">
            <a:avLst/>
          </a:prstGeom>
          <a:noFill/>
          <a:ln cap="flat" cmpd="sng" w="9525">
            <a:solidFill>
              <a:srgbClr val="000000"/>
            </a:solidFill>
            <a:prstDash val="solid"/>
            <a:round/>
            <a:headEnd len="sm" w="sm" type="none"/>
            <a:tailEnd len="sm" w="sm" type="none"/>
          </a:ln>
        </p:spPr>
      </p:pic>
      <p:pic>
        <p:nvPicPr>
          <p:cNvPr id="114" name="Google Shape;114;g34ba26c7e9c_1_1167"/>
          <p:cNvPicPr preferRelativeResize="0"/>
          <p:nvPr/>
        </p:nvPicPr>
        <p:blipFill rotWithShape="1">
          <a:blip r:embed="rId6">
            <a:alphaModFix/>
          </a:blip>
          <a:srcRect b="0" l="0" r="0" t="0"/>
          <a:stretch/>
        </p:blipFill>
        <p:spPr>
          <a:xfrm>
            <a:off x="1056400" y="1999375"/>
            <a:ext cx="3091750" cy="607650"/>
          </a:xfrm>
          <a:prstGeom prst="rect">
            <a:avLst/>
          </a:prstGeom>
          <a:noFill/>
          <a:ln cap="flat" cmpd="sng" w="9525">
            <a:solidFill>
              <a:srgbClr val="000000"/>
            </a:solidFill>
            <a:prstDash val="solid"/>
            <a:round/>
            <a:headEnd len="sm" w="sm" type="none"/>
            <a:tailEnd len="sm" w="sm" type="none"/>
          </a:ln>
        </p:spPr>
      </p:pic>
      <p:pic>
        <p:nvPicPr>
          <p:cNvPr id="115" name="Google Shape;115;g34ba26c7e9c_1_1167"/>
          <p:cNvPicPr preferRelativeResize="0"/>
          <p:nvPr/>
        </p:nvPicPr>
        <p:blipFill rotWithShape="1">
          <a:blip r:embed="rId6">
            <a:alphaModFix/>
          </a:blip>
          <a:srcRect b="27992" l="81627" r="6220" t="25406"/>
          <a:stretch/>
        </p:blipFill>
        <p:spPr>
          <a:xfrm>
            <a:off x="5067025" y="1710950"/>
            <a:ext cx="378725" cy="28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2" name="Google Shape;122;g34ba26c7e9c_1_1202"/>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23" name="Google Shape;123;g34ba26c7e9c_1_1202"/>
          <p:cNvSpPr txBox="1"/>
          <p:nvPr/>
        </p:nvSpPr>
        <p:spPr>
          <a:xfrm>
            <a:off x="509725" y="1101550"/>
            <a:ext cx="4873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Create, Organise and Delete Files</a:t>
            </a:r>
            <a:endParaRPr i="0" sz="2000" u="none" cap="none" strike="noStrike">
              <a:solidFill>
                <a:srgbClr val="000000"/>
              </a:solidFill>
            </a:endParaRPr>
          </a:p>
        </p:txBody>
      </p:sp>
      <p:sp>
        <p:nvSpPr>
          <p:cNvPr id="124" name="Google Shape;124;g34ba26c7e9c_1_1202"/>
          <p:cNvSpPr txBox="1"/>
          <p:nvPr/>
        </p:nvSpPr>
        <p:spPr>
          <a:xfrm>
            <a:off x="356625" y="1501750"/>
            <a:ext cx="5026500" cy="923400"/>
          </a:xfrm>
          <a:prstGeom prst="rect">
            <a:avLst/>
          </a:prstGeom>
          <a:noFill/>
          <a:ln>
            <a:noFill/>
          </a:ln>
        </p:spPr>
        <p:txBody>
          <a:bodyPr anchorCtr="0" anchor="t" bIns="45700" lIns="91425" spcFirstLastPara="1" rIns="91425" wrap="square" tIns="45700">
            <a:spAutoFit/>
          </a:bodyPr>
          <a:lstStyle/>
          <a:p>
            <a:pPr indent="-171450" lvl="0" marL="457200" marR="0" rtl="0" algn="l">
              <a:lnSpc>
                <a:spcPct val="100000"/>
              </a:lnSpc>
              <a:spcBef>
                <a:spcPts val="0"/>
              </a:spcBef>
              <a:spcAft>
                <a:spcPts val="0"/>
              </a:spcAft>
              <a:buClr>
                <a:srgbClr val="000000"/>
              </a:buClr>
              <a:buSzPts val="1800"/>
              <a:buFont typeface="Arial"/>
              <a:buAutoNum type="alphaUcParenBoth"/>
            </a:pPr>
            <a:r>
              <a:rPr b="1" i="0" lang="en-MY" sz="1800" u="none" cap="none" strike="noStrike">
                <a:solidFill>
                  <a:srgbClr val="000000"/>
                </a:solidFill>
                <a:highlight>
                  <a:srgbClr val="FFFFFF"/>
                </a:highlight>
                <a:latin typeface="Arial"/>
                <a:ea typeface="Arial"/>
                <a:cs typeface="Arial"/>
                <a:sym typeface="Arial"/>
              </a:rPr>
              <a:t>Create</a:t>
            </a:r>
            <a:endParaRPr b="1" i="0" sz="1800" u="none" cap="none" strike="noStrike">
              <a:solidFill>
                <a:srgbClr val="000000"/>
              </a:solidFill>
              <a:highlight>
                <a:srgbClr val="FFFFFF"/>
              </a:highlight>
              <a:latin typeface="Arial"/>
              <a:ea typeface="Arial"/>
              <a:cs typeface="Arial"/>
              <a:sym typeface="Arial"/>
            </a:endParaRPr>
          </a:p>
          <a:p>
            <a:pPr indent="-342900" lvl="1" marL="1200150" marR="0" rtl="0" algn="l">
              <a:lnSpc>
                <a:spcPct val="100000"/>
              </a:lnSpc>
              <a:spcBef>
                <a:spcPts val="0"/>
              </a:spcBef>
              <a:spcAft>
                <a:spcPts val="0"/>
              </a:spcAft>
              <a:buClr>
                <a:srgbClr val="000000"/>
              </a:buClr>
              <a:buSzPts val="1800"/>
              <a:buFont typeface="Arial"/>
              <a:buChar char="○"/>
            </a:pPr>
            <a:r>
              <a:rPr b="1" i="0" lang="en-MY" sz="1800" u="none" cap="none" strike="noStrike">
                <a:solidFill>
                  <a:srgbClr val="000000"/>
                </a:solidFill>
                <a:highlight>
                  <a:srgbClr val="FFFFFF"/>
                </a:highlight>
                <a:latin typeface="Arial"/>
                <a:ea typeface="Arial"/>
                <a:cs typeface="Arial"/>
                <a:sym typeface="Arial"/>
              </a:rPr>
              <a:t>Right click </a:t>
            </a:r>
            <a:r>
              <a:rPr b="0" i="0" lang="en-MY" sz="1800" u="none" cap="none" strike="noStrike">
                <a:solidFill>
                  <a:srgbClr val="000000"/>
                </a:solidFill>
                <a:highlight>
                  <a:srgbClr val="FFFFFF"/>
                </a:highlight>
                <a:latin typeface="Arial"/>
                <a:ea typeface="Arial"/>
                <a:cs typeface="Arial"/>
                <a:sym typeface="Arial"/>
              </a:rPr>
              <a:t>&gt; select </a:t>
            </a:r>
            <a:r>
              <a:rPr b="1" i="0" lang="en-MY" sz="1800" u="none" cap="none" strike="noStrike">
                <a:solidFill>
                  <a:srgbClr val="000000"/>
                </a:solidFill>
                <a:highlight>
                  <a:srgbClr val="FFFFFF"/>
                </a:highlight>
                <a:latin typeface="Arial"/>
                <a:ea typeface="Arial"/>
                <a:cs typeface="Arial"/>
                <a:sym typeface="Arial"/>
              </a:rPr>
              <a:t>New Folder</a:t>
            </a:r>
            <a:r>
              <a:rPr b="0" i="0" lang="en-MY" sz="1800" u="none" cap="none" strike="noStrike">
                <a:solidFill>
                  <a:srgbClr val="000000"/>
                </a:solidFill>
                <a:highlight>
                  <a:srgbClr val="FFFFFF"/>
                </a:highlight>
                <a:latin typeface="Arial"/>
                <a:ea typeface="Arial"/>
                <a:cs typeface="Arial"/>
                <a:sym typeface="Arial"/>
              </a:rPr>
              <a:t> / </a:t>
            </a:r>
            <a:endParaRPr b="0" i="0" sz="1800" u="none" cap="none" strike="noStrike">
              <a:solidFill>
                <a:srgbClr val="000000"/>
              </a:solidFill>
              <a:highlight>
                <a:srgbClr val="FFFFFF"/>
              </a:highlight>
              <a:latin typeface="Arial"/>
              <a:ea typeface="Arial"/>
              <a:cs typeface="Arial"/>
              <a:sym typeface="Arial"/>
            </a:endParaRPr>
          </a:p>
          <a:p>
            <a:pPr indent="0" lvl="0" marL="914400" marR="0" rtl="0" algn="l">
              <a:lnSpc>
                <a:spcPct val="100000"/>
              </a:lnSpc>
              <a:spcBef>
                <a:spcPts val="0"/>
              </a:spcBef>
              <a:spcAft>
                <a:spcPts val="0"/>
              </a:spcAft>
              <a:buNone/>
            </a:pPr>
            <a:r>
              <a:rPr lang="en-MY" sz="1800">
                <a:highlight>
                  <a:srgbClr val="FFFFFF"/>
                </a:highlight>
              </a:rPr>
              <a:t>     </a:t>
            </a:r>
            <a:r>
              <a:rPr b="0" i="0" lang="en-MY" sz="1800" u="none" cap="none" strike="noStrike">
                <a:solidFill>
                  <a:srgbClr val="000000"/>
                </a:solidFill>
                <a:highlight>
                  <a:srgbClr val="FFFFFF"/>
                </a:highlight>
                <a:latin typeface="Arial"/>
                <a:ea typeface="Arial"/>
                <a:cs typeface="Arial"/>
                <a:sym typeface="Arial"/>
              </a:rPr>
              <a:t>Google Docs etc</a:t>
            </a:r>
            <a:endParaRPr b="0" i="0" sz="1800" u="none" cap="none" strike="noStrike">
              <a:solidFill>
                <a:srgbClr val="000000"/>
              </a:solidFill>
              <a:highlight>
                <a:srgbClr val="FFFFFF"/>
              </a:highlight>
              <a:latin typeface="Arial"/>
              <a:ea typeface="Arial"/>
              <a:cs typeface="Arial"/>
              <a:sym typeface="Arial"/>
            </a:endParaRPr>
          </a:p>
        </p:txBody>
      </p:sp>
      <p:pic>
        <p:nvPicPr>
          <p:cNvPr id="125" name="Google Shape;125;g34ba26c7e9c_1_1202"/>
          <p:cNvPicPr preferRelativeResize="0"/>
          <p:nvPr/>
        </p:nvPicPr>
        <p:blipFill rotWithShape="1">
          <a:blip r:embed="rId5">
            <a:alphaModFix/>
          </a:blip>
          <a:srcRect b="0" l="0" r="0" t="0"/>
          <a:stretch/>
        </p:blipFill>
        <p:spPr>
          <a:xfrm>
            <a:off x="1671449" y="2425150"/>
            <a:ext cx="2559050" cy="2598500"/>
          </a:xfrm>
          <a:prstGeom prst="rect">
            <a:avLst/>
          </a:prstGeom>
          <a:noFill/>
          <a:ln cap="flat" cmpd="sng" w="9525">
            <a:solidFill>
              <a:srgbClr val="000000"/>
            </a:solidFill>
            <a:prstDash val="solid"/>
            <a:round/>
            <a:headEnd len="sm" w="sm" type="none"/>
            <a:tailEnd len="sm" w="sm" type="none"/>
          </a:ln>
        </p:spPr>
      </p:pic>
      <p:pic>
        <p:nvPicPr>
          <p:cNvPr id="126" name="Google Shape;126;g34ba26c7e9c_1_1202"/>
          <p:cNvPicPr preferRelativeResize="0"/>
          <p:nvPr/>
        </p:nvPicPr>
        <p:blipFill rotWithShape="1">
          <a:blip r:embed="rId6">
            <a:alphaModFix/>
          </a:blip>
          <a:srcRect b="0" l="0" r="3910" t="41806"/>
          <a:stretch/>
        </p:blipFill>
        <p:spPr>
          <a:xfrm>
            <a:off x="6337324" y="2425150"/>
            <a:ext cx="2650196" cy="2598500"/>
          </a:xfrm>
          <a:prstGeom prst="rect">
            <a:avLst/>
          </a:prstGeom>
          <a:noFill/>
          <a:ln cap="flat" cmpd="sng" w="9525">
            <a:solidFill>
              <a:srgbClr val="000000"/>
            </a:solidFill>
            <a:prstDash val="solid"/>
            <a:round/>
            <a:headEnd len="sm" w="sm" type="none"/>
            <a:tailEnd len="sm" w="sm" type="none"/>
          </a:ln>
        </p:spPr>
      </p:pic>
      <p:sp>
        <p:nvSpPr>
          <p:cNvPr id="127" name="Google Shape;127;g34ba26c7e9c_1_1202"/>
          <p:cNvSpPr txBox="1"/>
          <p:nvPr/>
        </p:nvSpPr>
        <p:spPr>
          <a:xfrm>
            <a:off x="5389975" y="1501750"/>
            <a:ext cx="31815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MY" sz="1800" u="none" cap="none" strike="noStrike">
                <a:solidFill>
                  <a:srgbClr val="000000"/>
                </a:solidFill>
                <a:highlight>
                  <a:srgbClr val="FFFFFF"/>
                </a:highlight>
                <a:latin typeface="Arial"/>
                <a:ea typeface="Arial"/>
                <a:cs typeface="Arial"/>
                <a:sym typeface="Arial"/>
              </a:rPr>
              <a:t>(B) Organise &amp; Delete</a:t>
            </a:r>
            <a:endParaRPr b="1" i="0" sz="1800" u="none" cap="none" strike="noStrike">
              <a:solidFill>
                <a:srgbClr val="000000"/>
              </a:solidFill>
              <a:highlight>
                <a:srgbClr val="FFFFFF"/>
              </a:highlight>
              <a:latin typeface="Arial"/>
              <a:ea typeface="Arial"/>
              <a:cs typeface="Arial"/>
              <a:sym typeface="Arial"/>
            </a:endParaRPr>
          </a:p>
          <a:p>
            <a:pPr indent="-342900" lvl="1" marL="9144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Right click on any</a:t>
            </a:r>
            <a:endParaRPr b="0" i="0" sz="1800" u="none" cap="none" strike="noStrike">
              <a:solidFill>
                <a:srgbClr val="000000"/>
              </a:solidFill>
              <a:highlight>
                <a:srgbClr val="FFFFFF"/>
              </a:highlight>
              <a:latin typeface="Arial"/>
              <a:ea typeface="Arial"/>
              <a:cs typeface="Arial"/>
              <a:sym typeface="Arial"/>
            </a:endParaRPr>
          </a:p>
          <a:p>
            <a:pPr indent="0" lvl="0" marL="914400" marR="0" rtl="0" algn="l">
              <a:lnSpc>
                <a:spcPct val="100000"/>
              </a:lnSpc>
              <a:spcBef>
                <a:spcPts val="0"/>
              </a:spcBef>
              <a:spcAft>
                <a:spcPts val="0"/>
              </a:spcAft>
              <a:buNone/>
            </a:pPr>
            <a:r>
              <a:rPr b="0" i="0" lang="en-MY" sz="1800" u="none" cap="none" strike="noStrike">
                <a:solidFill>
                  <a:srgbClr val="000000"/>
                </a:solidFill>
                <a:highlight>
                  <a:srgbClr val="FFFFFF"/>
                </a:highlight>
                <a:latin typeface="Arial"/>
                <a:ea typeface="Arial"/>
                <a:cs typeface="Arial"/>
                <a:sym typeface="Arial"/>
              </a:rPr>
              <a:t>folder/file  </a:t>
            </a:r>
            <a:endParaRPr b="0" i="0" sz="1800" u="none" cap="none" strike="noStrike">
              <a:solidFill>
                <a:srgbClr val="000000"/>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pic>
        <p:nvPicPr>
          <p:cNvPr id="133" name="Google Shape;133;g34ba26c7e9c_1_120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4" name="Google Shape;134;g34ba26c7e9c_1_120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35" name="Google Shape;135;g34ba26c7e9c_1_1209"/>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36" name="Google Shape;136;g34ba26c7e9c_1_1209"/>
          <p:cNvSpPr txBox="1"/>
          <p:nvPr/>
        </p:nvSpPr>
        <p:spPr>
          <a:xfrm>
            <a:off x="179850" y="909425"/>
            <a:ext cx="85308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1" sz="1600" u="none" cap="none" strike="noStrike">
              <a:solidFill>
                <a:schemeClr val="dk2"/>
              </a:solidFill>
              <a:latin typeface="Arial"/>
              <a:ea typeface="Arial"/>
              <a:cs typeface="Arial"/>
              <a:sym typeface="Arial"/>
            </a:endParaRPr>
          </a:p>
        </p:txBody>
      </p:sp>
      <p:sp>
        <p:nvSpPr>
          <p:cNvPr id="137" name="Google Shape;137;g34ba26c7e9c_1_1209"/>
          <p:cNvSpPr txBox="1"/>
          <p:nvPr/>
        </p:nvSpPr>
        <p:spPr>
          <a:xfrm>
            <a:off x="509725" y="1101550"/>
            <a:ext cx="9302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Left Panel - Quick Access</a:t>
            </a:r>
            <a:endParaRPr i="0" sz="2000" u="none" cap="none" strike="noStrike">
              <a:solidFill>
                <a:srgbClr val="000000"/>
              </a:solidFill>
            </a:endParaRPr>
          </a:p>
        </p:txBody>
      </p:sp>
      <p:sp>
        <p:nvSpPr>
          <p:cNvPr id="138" name="Google Shape;138;g34ba26c7e9c_1_1209"/>
          <p:cNvSpPr txBox="1"/>
          <p:nvPr/>
        </p:nvSpPr>
        <p:spPr>
          <a:xfrm>
            <a:off x="509725" y="1748050"/>
            <a:ext cx="47640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1800" u="none" cap="none" strike="noStrike">
                <a:solidFill>
                  <a:srgbClr val="000000"/>
                </a:solidFill>
                <a:highlight>
                  <a:srgbClr val="FFFFFF"/>
                </a:highlight>
                <a:latin typeface="Arial"/>
                <a:ea typeface="Arial"/>
                <a:cs typeface="Arial"/>
                <a:sym typeface="Arial"/>
              </a:rPr>
              <a:t>To provide quick access / navigation</a:t>
            </a:r>
            <a:endParaRPr b="0" i="0" sz="1800" u="none" cap="none" strike="noStrike">
              <a:solidFill>
                <a:srgbClr val="000000"/>
              </a:solidFill>
              <a:highlight>
                <a:srgbClr val="FFFFFF"/>
              </a:highlight>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My Drive</a:t>
            </a:r>
            <a:endParaRPr b="0" i="0" sz="1800" u="none" cap="none" strike="noStrike">
              <a:solidFill>
                <a:srgbClr val="000000"/>
              </a:solidFill>
              <a:highlight>
                <a:srgbClr val="FFFFFF"/>
              </a:highlight>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Shared with me</a:t>
            </a:r>
            <a:endParaRPr b="0" i="0" sz="1800" u="none" cap="none" strike="noStrike">
              <a:solidFill>
                <a:srgbClr val="000000"/>
              </a:solidFill>
              <a:highlight>
                <a:srgbClr val="FFFFFF"/>
              </a:highlight>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Recent</a:t>
            </a:r>
            <a:endParaRPr b="0" i="0" sz="1800" u="none" cap="none" strike="noStrike">
              <a:solidFill>
                <a:srgbClr val="000000"/>
              </a:solidFill>
              <a:highlight>
                <a:srgbClr val="FFFFFF"/>
              </a:highlight>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MY" sz="1800" u="none" cap="none" strike="noStrike">
                <a:solidFill>
                  <a:srgbClr val="000000"/>
                </a:solidFill>
                <a:highlight>
                  <a:srgbClr val="FFFFFF"/>
                </a:highlight>
                <a:latin typeface="Arial"/>
                <a:ea typeface="Arial"/>
                <a:cs typeface="Arial"/>
                <a:sym typeface="Arial"/>
              </a:rPr>
              <a:t>Starred </a:t>
            </a:r>
            <a:endParaRPr b="0" i="0" sz="1800" u="none" cap="none" strike="noStrike">
              <a:solidFill>
                <a:srgbClr val="000000"/>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MY" sz="1800" u="none" cap="none" strike="noStrike">
                <a:solidFill>
                  <a:srgbClr val="000000"/>
                </a:solidFill>
                <a:highlight>
                  <a:srgbClr val="FFFFFF"/>
                </a:highlight>
                <a:latin typeface="Arial"/>
                <a:ea typeface="Arial"/>
                <a:cs typeface="Arial"/>
                <a:sym typeface="Arial"/>
              </a:rPr>
              <a:t>Trash</a:t>
            </a:r>
            <a:endParaRPr b="1" i="0" sz="1800" u="none" cap="none" strike="noStrike">
              <a:solidFill>
                <a:srgbClr val="000000"/>
              </a:solidFill>
              <a:highlight>
                <a:srgbClr val="FFFFFF"/>
              </a:highlight>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Calibri"/>
              <a:buChar char="●"/>
            </a:pPr>
            <a:r>
              <a:rPr b="0" i="0" lang="en-MY" sz="1800" u="none" cap="none" strike="noStrike">
                <a:solidFill>
                  <a:srgbClr val="000000"/>
                </a:solidFill>
                <a:highlight>
                  <a:srgbClr val="FFFFFF"/>
                </a:highlight>
                <a:latin typeface="Arial"/>
                <a:ea typeface="Arial"/>
                <a:cs typeface="Arial"/>
                <a:sym typeface="Arial"/>
              </a:rPr>
              <a:t>Will be deleted forever after 30 days. </a:t>
            </a:r>
            <a:endParaRPr b="0" i="0" sz="1800" u="none" cap="none" strike="noStrike">
              <a:solidFill>
                <a:srgbClr val="000000"/>
              </a:solidFill>
              <a:highlight>
                <a:srgbClr val="FFFFFF"/>
              </a:highlight>
              <a:latin typeface="Arial"/>
              <a:ea typeface="Arial"/>
              <a:cs typeface="Arial"/>
              <a:sym typeface="Arial"/>
            </a:endParaRPr>
          </a:p>
        </p:txBody>
      </p:sp>
      <p:pic>
        <p:nvPicPr>
          <p:cNvPr id="139" name="Google Shape;139;g34ba26c7e9c_1_1209"/>
          <p:cNvPicPr preferRelativeResize="0"/>
          <p:nvPr/>
        </p:nvPicPr>
        <p:blipFill rotWithShape="1">
          <a:blip r:embed="rId5">
            <a:alphaModFix/>
          </a:blip>
          <a:srcRect b="0" l="0" r="0" t="0"/>
          <a:stretch/>
        </p:blipFill>
        <p:spPr>
          <a:xfrm>
            <a:off x="5938872" y="1216397"/>
            <a:ext cx="2183150" cy="35935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g34ba26c7e9c_1_12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6" name="Google Shape;146;g34ba26c7e9c_1_121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47" name="Google Shape;147;g34ba26c7e9c_1_1219"/>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48" name="Google Shape;148;g34ba26c7e9c_1_1219"/>
          <p:cNvSpPr txBox="1"/>
          <p:nvPr/>
        </p:nvSpPr>
        <p:spPr>
          <a:xfrm>
            <a:off x="179850" y="1061825"/>
            <a:ext cx="8530800" cy="1144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1000"/>
              </a:spcBef>
              <a:spcAft>
                <a:spcPts val="0"/>
              </a:spcAft>
              <a:buNone/>
            </a:pPr>
            <a:r>
              <a:t/>
            </a:r>
            <a:endParaRPr i="0" sz="1800" u="none" cap="none" strike="noStrike">
              <a:solidFill>
                <a:schemeClr val="dk1"/>
              </a:solidFill>
            </a:endParaRPr>
          </a:p>
          <a:p>
            <a:pPr indent="0" lvl="0" marL="990000" marR="0" rtl="0" algn="l">
              <a:lnSpc>
                <a:spcPct val="100000"/>
              </a:lnSpc>
              <a:spcBef>
                <a:spcPts val="1000"/>
              </a:spcBef>
              <a:spcAft>
                <a:spcPts val="0"/>
              </a:spcAft>
              <a:buClr>
                <a:srgbClr val="000000"/>
              </a:buClr>
              <a:buSzPts val="1800"/>
              <a:buFont typeface="Arial"/>
              <a:buNone/>
            </a:pPr>
            <a:r>
              <a:t/>
            </a:r>
            <a:endParaRPr i="0" sz="1800" u="none" cap="none" strike="noStrike">
              <a:solidFill>
                <a:schemeClr val="dk1"/>
              </a:solidFill>
            </a:endParaRPr>
          </a:p>
          <a:p>
            <a:pPr indent="0" lvl="0" marL="45720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2"/>
              </a:solidFill>
            </a:endParaRPr>
          </a:p>
        </p:txBody>
      </p:sp>
      <p:sp>
        <p:nvSpPr>
          <p:cNvPr id="149" name="Google Shape;149;g34ba26c7e9c_1_1219"/>
          <p:cNvSpPr txBox="1"/>
          <p:nvPr/>
        </p:nvSpPr>
        <p:spPr>
          <a:xfrm>
            <a:off x="509725" y="1101550"/>
            <a:ext cx="4654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MY" sz="2000" u="none" cap="none" strike="noStrike">
                <a:solidFill>
                  <a:srgbClr val="0C0C0C"/>
                </a:solidFill>
              </a:rPr>
              <a:t>File Sharing</a:t>
            </a:r>
            <a:endParaRPr i="0" sz="2000" u="none" cap="none" strike="noStrike">
              <a:solidFill>
                <a:srgbClr val="000000"/>
              </a:solidFill>
            </a:endParaRPr>
          </a:p>
        </p:txBody>
      </p:sp>
      <p:sp>
        <p:nvSpPr>
          <p:cNvPr id="150" name="Google Shape;150;g34ba26c7e9c_1_1219"/>
          <p:cNvSpPr txBox="1"/>
          <p:nvPr/>
        </p:nvSpPr>
        <p:spPr>
          <a:xfrm>
            <a:off x="357325" y="1748050"/>
            <a:ext cx="6045900" cy="2862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Char char="●"/>
            </a:pPr>
            <a:r>
              <a:rPr i="0" lang="en-MY" sz="1800" u="none" cap="none" strike="noStrike">
                <a:solidFill>
                  <a:srgbClr val="000000"/>
                </a:solidFill>
                <a:highlight>
                  <a:srgbClr val="FFFFFF"/>
                </a:highlight>
              </a:rPr>
              <a:t>To share a Google Drive file or folder, select it and click the</a:t>
            </a:r>
            <a:r>
              <a:rPr b="1" i="0" lang="en-MY" sz="1800" u="none" cap="none" strike="noStrike">
                <a:solidFill>
                  <a:srgbClr val="000000"/>
                </a:solidFill>
                <a:highlight>
                  <a:srgbClr val="FFFFFF"/>
                </a:highlight>
              </a:rPr>
              <a:t> Get shareable link icon, </a:t>
            </a:r>
            <a:r>
              <a:rPr i="0" lang="en-MY" sz="1800" u="none" cap="none" strike="noStrike">
                <a:solidFill>
                  <a:srgbClr val="000000"/>
                </a:solidFill>
                <a:highlight>
                  <a:srgbClr val="FFFFFF"/>
                </a:highlight>
              </a:rPr>
              <a:t>then </a:t>
            </a:r>
            <a:r>
              <a:rPr b="1" i="0" lang="en-MY" sz="1800" u="none" cap="none" strike="noStrike">
                <a:solidFill>
                  <a:srgbClr val="000000"/>
                </a:solidFill>
                <a:highlight>
                  <a:srgbClr val="FFFFFF"/>
                </a:highlight>
              </a:rPr>
              <a:t>copy</a:t>
            </a:r>
            <a:r>
              <a:rPr i="0" lang="en-MY" sz="1800" u="none" cap="none" strike="noStrike">
                <a:solidFill>
                  <a:srgbClr val="000000"/>
                </a:solidFill>
                <a:highlight>
                  <a:srgbClr val="FFFFFF"/>
                </a:highlight>
              </a:rPr>
              <a:t> and share the link with the people you want. </a:t>
            </a:r>
            <a:endParaRPr i="0" sz="1800" u="none" cap="none" strike="noStrike">
              <a:solidFill>
                <a:srgbClr val="000000"/>
              </a:solidFill>
              <a:highlight>
                <a:srgbClr val="FFFFFF"/>
              </a:highlight>
            </a:endParaRPr>
          </a:p>
          <a:p>
            <a:pPr indent="0" lvl="0" marL="0" marR="0" rtl="0" algn="l">
              <a:lnSpc>
                <a:spcPct val="100000"/>
              </a:lnSpc>
              <a:spcBef>
                <a:spcPts val="0"/>
              </a:spcBef>
              <a:spcAft>
                <a:spcPts val="0"/>
              </a:spcAft>
              <a:buClr>
                <a:srgbClr val="000000"/>
              </a:buClr>
              <a:buSzPts val="2400"/>
              <a:buFont typeface="Arial"/>
              <a:buNone/>
            </a:pPr>
            <a:r>
              <a:t/>
            </a:r>
            <a:endParaRPr i="0" sz="1800" u="none" cap="none" strike="noStrike">
              <a:solidFill>
                <a:srgbClr val="000000"/>
              </a:solidFill>
              <a:highlight>
                <a:srgbClr val="FFFFFF"/>
              </a:highlight>
            </a:endParaRPr>
          </a:p>
          <a:p>
            <a:pPr indent="-342900" lvl="0" marL="457200" marR="0" rtl="0" algn="l">
              <a:lnSpc>
                <a:spcPct val="100000"/>
              </a:lnSpc>
              <a:spcBef>
                <a:spcPts val="0"/>
              </a:spcBef>
              <a:spcAft>
                <a:spcPts val="0"/>
              </a:spcAft>
              <a:buClr>
                <a:srgbClr val="000000"/>
              </a:buClr>
              <a:buSzPts val="1800"/>
              <a:buChar char="●"/>
            </a:pPr>
            <a:r>
              <a:rPr b="1" i="0" lang="en-MY" sz="1800" u="none" cap="none" strike="noStrike">
                <a:solidFill>
                  <a:srgbClr val="000000"/>
                </a:solidFill>
                <a:highlight>
                  <a:srgbClr val="FFFFFF"/>
                </a:highlight>
              </a:rPr>
              <a:t>Privacy Control</a:t>
            </a:r>
            <a:endParaRPr b="1" i="0" sz="1800" u="none" cap="none" strike="noStrike">
              <a:solidFill>
                <a:srgbClr val="000000"/>
              </a:solidFill>
              <a:highlight>
                <a:srgbClr val="FFFFFF"/>
              </a:highlight>
            </a:endParaRPr>
          </a:p>
          <a:p>
            <a:pPr indent="-342900" lvl="1" marL="91440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Viewer, Commenter or Editor</a:t>
            </a:r>
            <a:endParaRPr i="0" sz="1800" u="none" cap="none" strike="noStrike">
              <a:solidFill>
                <a:srgbClr val="000000"/>
              </a:solidFill>
              <a:highlight>
                <a:srgbClr val="FFFFFF"/>
              </a:highlight>
            </a:endParaRPr>
          </a:p>
          <a:p>
            <a:pPr indent="-342900" lvl="1" marL="91440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Can set temporary access</a:t>
            </a:r>
            <a:endParaRPr i="0" sz="1800" u="none" cap="none" strike="noStrike">
              <a:solidFill>
                <a:srgbClr val="000000"/>
              </a:solidFill>
              <a:highlight>
                <a:srgbClr val="FFFFFF"/>
              </a:highlight>
            </a:endParaRPr>
          </a:p>
          <a:p>
            <a:pPr indent="-342900" lvl="1" marL="914400" marR="0" rtl="0" algn="l">
              <a:lnSpc>
                <a:spcPct val="100000"/>
              </a:lnSpc>
              <a:spcBef>
                <a:spcPts val="0"/>
              </a:spcBef>
              <a:spcAft>
                <a:spcPts val="0"/>
              </a:spcAft>
              <a:buClr>
                <a:srgbClr val="000000"/>
              </a:buClr>
              <a:buSzPts val="1800"/>
              <a:buChar char="○"/>
            </a:pPr>
            <a:r>
              <a:rPr i="0" lang="en-MY" sz="1800" u="none" cap="none" strike="noStrike">
                <a:solidFill>
                  <a:srgbClr val="000000"/>
                </a:solidFill>
                <a:highlight>
                  <a:srgbClr val="FFFFFF"/>
                </a:highlight>
              </a:rPr>
              <a:t>Make owner / Remove</a:t>
            </a:r>
            <a:endParaRPr i="0" sz="1800" u="none" cap="none" strike="noStrike">
              <a:solidFill>
                <a:srgbClr val="000000"/>
              </a:solidFill>
              <a:highlight>
                <a:srgbClr val="FFFFFF"/>
              </a:highlight>
            </a:endParaRPr>
          </a:p>
          <a:p>
            <a:pPr indent="-342900" lvl="1" marL="914400" marR="0" rtl="0" algn="l">
              <a:lnSpc>
                <a:spcPct val="100000"/>
              </a:lnSpc>
              <a:spcBef>
                <a:spcPts val="0"/>
              </a:spcBef>
              <a:spcAft>
                <a:spcPts val="0"/>
              </a:spcAft>
              <a:buClr>
                <a:srgbClr val="000000"/>
              </a:buClr>
              <a:buSzPts val="1800"/>
              <a:buFont typeface="Calibri"/>
              <a:buChar char="○"/>
            </a:pPr>
            <a:r>
              <a:rPr b="1" i="0" lang="en-MY" sz="1800" u="none" cap="none" strike="noStrike">
                <a:solidFill>
                  <a:srgbClr val="000000"/>
                </a:solidFill>
                <a:highlight>
                  <a:srgbClr val="FFFFFF"/>
                </a:highlight>
              </a:rPr>
              <a:t>Restricted mode</a:t>
            </a:r>
            <a:r>
              <a:rPr i="0" lang="en-MY" sz="1800" u="none" cap="none" strike="noStrike">
                <a:solidFill>
                  <a:srgbClr val="000000"/>
                </a:solidFill>
                <a:highlight>
                  <a:srgbClr val="FFFFFF"/>
                </a:highlight>
              </a:rPr>
              <a:t> - only people you explicitly add can see the file. </a:t>
            </a:r>
            <a:endParaRPr i="0" sz="1800" u="none" cap="none" strike="noStrike">
              <a:solidFill>
                <a:srgbClr val="000000"/>
              </a:solidFill>
              <a:highlight>
                <a:srgbClr val="FFFFFF"/>
              </a:highlight>
            </a:endParaRPr>
          </a:p>
        </p:txBody>
      </p:sp>
      <p:pic>
        <p:nvPicPr>
          <p:cNvPr id="151" name="Google Shape;151;g34ba26c7e9c_1_1219"/>
          <p:cNvPicPr preferRelativeResize="0"/>
          <p:nvPr/>
        </p:nvPicPr>
        <p:blipFill rotWithShape="1">
          <a:blip r:embed="rId5">
            <a:alphaModFix/>
          </a:blip>
          <a:srcRect b="0" l="0" r="0" t="0"/>
          <a:stretch/>
        </p:blipFill>
        <p:spPr>
          <a:xfrm>
            <a:off x="6180550" y="1108875"/>
            <a:ext cx="2829699" cy="1601305"/>
          </a:xfrm>
          <a:prstGeom prst="rect">
            <a:avLst/>
          </a:prstGeom>
          <a:noFill/>
          <a:ln cap="flat" cmpd="sng" w="9525">
            <a:solidFill>
              <a:srgbClr val="000000"/>
            </a:solidFill>
            <a:prstDash val="solid"/>
            <a:round/>
            <a:headEnd len="sm" w="sm" type="none"/>
            <a:tailEnd len="sm" w="sm" type="none"/>
          </a:ln>
        </p:spPr>
      </p:pic>
      <p:pic>
        <p:nvPicPr>
          <p:cNvPr id="152" name="Google Shape;152;g34ba26c7e9c_1_1219"/>
          <p:cNvPicPr preferRelativeResize="0"/>
          <p:nvPr/>
        </p:nvPicPr>
        <p:blipFill rotWithShape="1">
          <a:blip r:embed="rId6">
            <a:alphaModFix/>
          </a:blip>
          <a:srcRect b="0" l="3938" r="0" t="14258"/>
          <a:stretch/>
        </p:blipFill>
        <p:spPr>
          <a:xfrm>
            <a:off x="6180552" y="2894717"/>
            <a:ext cx="1558204" cy="211850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