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Poppins"/>
      <p:regular r:id="rId28"/>
      <p:bold r:id="rId29"/>
      <p:italic r:id="rId30"/>
      <p:boldItalic r:id="rId31"/>
    </p:embeddedFont>
    <p:embeddedFont>
      <p:font typeface="Poppins Light"/>
      <p:regular r:id="rId32"/>
      <p:bold r:id="rId33"/>
      <p:italic r:id="rId34"/>
      <p:boldItalic r:id="rId35"/>
    </p:embeddedFont>
    <p:embeddedFont>
      <p:font typeface="Poppins ExtraBold"/>
      <p:bold r:id="rId36"/>
      <p:boldItalic r:id="rId37"/>
    </p:embeddedFont>
    <p:embeddedFont>
      <p:font typeface="Century Gothic"/>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2" roundtripDataSignature="AMtx7mjqsnhbAuDZV2JqrKVxmWXRJRQX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CenturyGothic-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oppins-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boldItalic.fntdata"/><Relationship Id="rId30" Type="http://schemas.openxmlformats.org/officeDocument/2006/relationships/font" Target="fonts/Poppins-italic.fntdata"/><Relationship Id="rId11" Type="http://schemas.openxmlformats.org/officeDocument/2006/relationships/slide" Target="slides/slide6.xml"/><Relationship Id="rId33" Type="http://schemas.openxmlformats.org/officeDocument/2006/relationships/font" Target="fonts/PoppinsLight-bold.fntdata"/><Relationship Id="rId10" Type="http://schemas.openxmlformats.org/officeDocument/2006/relationships/slide" Target="slides/slide5.xml"/><Relationship Id="rId32" Type="http://schemas.openxmlformats.org/officeDocument/2006/relationships/font" Target="fonts/PoppinsLight-regular.fntdata"/><Relationship Id="rId13" Type="http://schemas.openxmlformats.org/officeDocument/2006/relationships/slide" Target="slides/slide8.xml"/><Relationship Id="rId35" Type="http://schemas.openxmlformats.org/officeDocument/2006/relationships/font" Target="fonts/PoppinsLight-boldItalic.fntdata"/><Relationship Id="rId12" Type="http://schemas.openxmlformats.org/officeDocument/2006/relationships/slide" Target="slides/slide7.xml"/><Relationship Id="rId34" Type="http://schemas.openxmlformats.org/officeDocument/2006/relationships/font" Target="fonts/PoppinsLight-italic.fntdata"/><Relationship Id="rId15" Type="http://schemas.openxmlformats.org/officeDocument/2006/relationships/slide" Target="slides/slide10.xml"/><Relationship Id="rId37" Type="http://schemas.openxmlformats.org/officeDocument/2006/relationships/font" Target="fonts/PoppinsExtraBold-boldItalic.fntdata"/><Relationship Id="rId14" Type="http://schemas.openxmlformats.org/officeDocument/2006/relationships/slide" Target="slides/slide9.xml"/><Relationship Id="rId36" Type="http://schemas.openxmlformats.org/officeDocument/2006/relationships/font" Target="fonts/PoppinsExtraBold-bold.fntdata"/><Relationship Id="rId17" Type="http://schemas.openxmlformats.org/officeDocument/2006/relationships/slide" Target="slides/slide12.xml"/><Relationship Id="rId39" Type="http://schemas.openxmlformats.org/officeDocument/2006/relationships/font" Target="fonts/CenturyGothic-bold.fntdata"/><Relationship Id="rId16" Type="http://schemas.openxmlformats.org/officeDocument/2006/relationships/slide" Target="slides/slide11.xml"/><Relationship Id="rId38" Type="http://schemas.openxmlformats.org/officeDocument/2006/relationships/font" Target="fonts/CenturyGothic-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eepik.co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textbc.ca/adaptopentextbook/chapter/adaptation-statement/" TargetMode="External"/><Relationship Id="rId3" Type="http://schemas.openxmlformats.org/officeDocument/2006/relationships/hyperlink" Target="https://guides.skylinecollege.edu/c.php?g=1176803&amp;p=8601457" TargetMode="External"/><Relationship Id="rId4" Type="http://schemas.openxmlformats.org/officeDocument/2006/relationships/hyperlink" Target="https://nmoer.pressbooks.pub/facultyguide/chapter/adaptation-statement/"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a:t>Image: </a:t>
            </a:r>
            <a:r>
              <a:rPr lang="en-MY" u="sng">
                <a:solidFill>
                  <a:schemeClr val="hlink"/>
                </a:solidFill>
                <a:hlinkClick r:id="rId2"/>
              </a:rPr>
              <a:t>https://www.freepik.com/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525633993a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g3525633993a_0_11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g3525633993a_0_11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525633993a_0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3525633993a_0_12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g3525633993a_0_12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525633993a_0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3525633993a_0_13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g3525633993a_0_13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525633993a_0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3525633993a_0_15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g3525633993a_0_15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525633993a_0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3525633993a_0_16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g3525633993a_0_16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525633993a_0_1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3525633993a_0_17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g3525633993a_0_17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525633993a_0_1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3525633993a_0_18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g3525633993a_0_18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525633993a_0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g3525633993a_0_19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g3525633993a_0_19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525633993a_0_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3525633993a_0_2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2" name="Google Shape;222;g3525633993a_0_21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6dd5415c1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36dd5415c1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4d186058ee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g34d186058ee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6dd5415c1f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36dd5415c1f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6dd5415c1f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36dd5415c1f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u="sng">
                <a:solidFill>
                  <a:schemeClr val="hlink"/>
                </a:solidFill>
                <a:hlinkClick r:id="rId2"/>
              </a:rPr>
              <a:t>https://opentextbc.ca/adaptopentextbook/chapter/adaptation-statement/</a:t>
            </a:r>
            <a:endParaRPr/>
          </a:p>
          <a:p>
            <a:pPr indent="0" lvl="0" marL="0" rtl="0" algn="l">
              <a:lnSpc>
                <a:spcPct val="100000"/>
              </a:lnSpc>
              <a:spcBef>
                <a:spcPts val="0"/>
              </a:spcBef>
              <a:spcAft>
                <a:spcPts val="0"/>
              </a:spcAft>
              <a:buSzPts val="1100"/>
              <a:buNone/>
            </a:pPr>
            <a:r>
              <a:rPr lang="en-MY" u="sng">
                <a:solidFill>
                  <a:schemeClr val="hlink"/>
                </a:solidFill>
                <a:hlinkClick r:id="rId3"/>
              </a:rPr>
              <a:t>https://guides.skylinecollege.edu/c.php?g=1176803&amp;p=8601457</a:t>
            </a:r>
            <a:endParaRPr/>
          </a:p>
          <a:p>
            <a:pPr indent="0" lvl="0" marL="0" rtl="0" algn="l">
              <a:lnSpc>
                <a:spcPct val="100000"/>
              </a:lnSpc>
              <a:spcBef>
                <a:spcPts val="0"/>
              </a:spcBef>
              <a:spcAft>
                <a:spcPts val="0"/>
              </a:spcAft>
              <a:buSzPts val="1100"/>
              <a:buNone/>
            </a:pPr>
            <a:r>
              <a:rPr lang="en-MY" u="sng">
                <a:solidFill>
                  <a:schemeClr val="hlink"/>
                </a:solidFill>
                <a:hlinkClick r:id="rId4"/>
              </a:rPr>
              <a:t>https://nmoer.pressbooks.pub/facultyguide/chapter/adaptation-statement/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6dd5415c1f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g36dd5415c1f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525633993a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g3525633993a_0_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 name="Google Shape;78;g3525633993a_0_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525633993a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3525633993a_0_1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g3525633993a_0_1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525633993a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3525633993a_0_4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g3525633993a_0_4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525633993a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3525633993a_0_5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g3525633993a_0_5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525633993a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3525633993a_0_7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g3525633993a_0_7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525633993a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3525633993a_0_9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g3525633993a_0_9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525633993a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3525633993a_0_10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g3525633993a_0_10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1" name="Google Shape;5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 name="Google Shape;17;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 name="Google Shape;19;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 name="Google Shape;22;p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 name="Google Shape;2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hyperlink" Target="http://www.freepik.com/" TargetMode="External"/><Relationship Id="rId7" Type="http://schemas.openxmlformats.org/officeDocument/2006/relationships/hyperlink" Target="https://creativecommons.org/licenses/by-nc-sa/4.0/" TargetMode="External"/><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hyperlink" Target="http://www.freepik.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s://creativecommons.org/licenses/by-nc-sa/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hyperlink" Target="https://qiu.edu.my/oer" TargetMode="External"/><Relationship Id="rId7" Type="http://schemas.openxmlformats.org/officeDocument/2006/relationships/hyperlink" Target="https://creativecommons.org/licenses/by-nc-sa/4.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s://qiu.edu.my/oer"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hyperlink" Target="mailto:aad@qiu.edu.m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2"/>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61" name="Google Shape;61;p2"/>
          <p:cNvSpPr txBox="1"/>
          <p:nvPr/>
        </p:nvSpPr>
        <p:spPr>
          <a:xfrm>
            <a:off x="93975" y="797675"/>
            <a:ext cx="3322800" cy="2511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rPr lang="en-MY" sz="2600">
                <a:solidFill>
                  <a:schemeClr val="lt1"/>
                </a:solidFill>
                <a:latin typeface="Poppins ExtraBold"/>
                <a:ea typeface="Poppins ExtraBold"/>
                <a:cs typeface="Poppins ExtraBold"/>
                <a:sym typeface="Poppins ExtraBold"/>
              </a:rPr>
              <a:t>Facilitating </a:t>
            </a:r>
            <a:endParaRPr sz="2600">
              <a:solidFill>
                <a:schemeClr val="lt1"/>
              </a:solidFill>
              <a:latin typeface="Poppins ExtraBold"/>
              <a:ea typeface="Poppins ExtraBold"/>
              <a:cs typeface="Poppins ExtraBold"/>
              <a:sym typeface="Poppins ExtraBold"/>
            </a:endParaRPr>
          </a:p>
          <a:p>
            <a:pPr indent="0" lvl="0" marL="0" rtl="0" algn="l">
              <a:lnSpc>
                <a:spcPct val="90000"/>
              </a:lnSpc>
              <a:spcBef>
                <a:spcPts val="0"/>
              </a:spcBef>
              <a:spcAft>
                <a:spcPts val="0"/>
              </a:spcAft>
              <a:buClr>
                <a:schemeClr val="dk1"/>
              </a:buClr>
              <a:buSzPts val="1100"/>
              <a:buFont typeface="Arial"/>
              <a:buNone/>
            </a:pPr>
            <a:r>
              <a:rPr lang="en-MY" sz="2600">
                <a:solidFill>
                  <a:schemeClr val="lt1"/>
                </a:solidFill>
                <a:latin typeface="Poppins ExtraBold"/>
                <a:ea typeface="Poppins ExtraBold"/>
                <a:cs typeface="Poppins ExtraBold"/>
                <a:sym typeface="Poppins ExtraBold"/>
              </a:rPr>
              <a:t>Adult Learning</a:t>
            </a:r>
            <a:endParaRPr b="0" i="0" sz="2400" u="none" cap="none" strike="noStrike">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1100"/>
              <a:buFont typeface="Arial"/>
              <a:buNone/>
            </a:pPr>
            <a:r>
              <a:rPr b="0" i="0" lang="en-MY" sz="2000" u="none" cap="none" strike="noStrike">
                <a:solidFill>
                  <a:schemeClr val="lt1"/>
                </a:solidFill>
                <a:latin typeface="Poppins"/>
                <a:ea typeface="Poppins"/>
                <a:cs typeface="Poppins"/>
                <a:sym typeface="Poppins"/>
              </a:rPr>
              <a:t>Authors:</a:t>
            </a:r>
            <a:endParaRPr b="0" i="0" sz="1800" u="none" cap="none" strike="noStrike">
              <a:solidFill>
                <a:schemeClr val="lt1"/>
              </a:solidFill>
              <a:latin typeface="Poppins"/>
              <a:ea typeface="Poppins"/>
              <a:cs typeface="Poppins"/>
              <a:sym typeface="Poppins"/>
            </a:endParaRPr>
          </a:p>
          <a:p>
            <a:pPr indent="-204299" lvl="0" marL="269999" marR="0" rtl="0" algn="l">
              <a:lnSpc>
                <a:spcPct val="90000"/>
              </a:lnSpc>
              <a:spcBef>
                <a:spcPts val="0"/>
              </a:spcBef>
              <a:spcAft>
                <a:spcPts val="0"/>
              </a:spcAft>
              <a:buClr>
                <a:srgbClr val="FFFFFF"/>
              </a:buClr>
              <a:buSzPts val="1800"/>
              <a:buFont typeface="Poppins"/>
              <a:buChar char="●"/>
            </a:pPr>
            <a:r>
              <a:rPr lang="en-MY" sz="1800">
                <a:solidFill>
                  <a:srgbClr val="FFFFFF"/>
                </a:solidFill>
                <a:latin typeface="Poppins"/>
                <a:ea typeface="Poppins"/>
                <a:cs typeface="Poppins"/>
                <a:sym typeface="Poppins"/>
              </a:rPr>
              <a:t>Loke </a:t>
            </a:r>
            <a:r>
              <a:rPr lang="en-MY" sz="1800">
                <a:solidFill>
                  <a:srgbClr val="FFFFFF"/>
                </a:solidFill>
                <a:latin typeface="Poppins"/>
                <a:ea typeface="Poppins"/>
                <a:cs typeface="Poppins"/>
                <a:sym typeface="Poppins"/>
              </a:rPr>
              <a:t>Siew Phaik</a:t>
            </a:r>
            <a:endParaRPr sz="1800">
              <a:solidFill>
                <a:srgbClr val="FFFFFF"/>
              </a:solidFill>
              <a:latin typeface="Poppins"/>
              <a:ea typeface="Poppins"/>
              <a:cs typeface="Poppins"/>
              <a:sym typeface="Poppins"/>
            </a:endParaRPr>
          </a:p>
          <a:p>
            <a:pPr indent="-204299" lvl="0" marL="269999" marR="0" rtl="0" algn="l">
              <a:lnSpc>
                <a:spcPct val="90000"/>
              </a:lnSpc>
              <a:spcBef>
                <a:spcPts val="0"/>
              </a:spcBef>
              <a:spcAft>
                <a:spcPts val="0"/>
              </a:spcAft>
              <a:buClr>
                <a:srgbClr val="FFFFFF"/>
              </a:buClr>
              <a:buSzPts val="1800"/>
              <a:buFont typeface="Poppins"/>
              <a:buChar char="●"/>
            </a:pPr>
            <a:r>
              <a:rPr lang="en-MY" sz="1800">
                <a:solidFill>
                  <a:srgbClr val="FFFFFF"/>
                </a:solidFill>
                <a:latin typeface="Poppins"/>
                <a:ea typeface="Poppins"/>
                <a:cs typeface="Poppins"/>
                <a:sym typeface="Poppins"/>
              </a:rPr>
              <a:t>Jeffrey Yee Khong Loong</a:t>
            </a:r>
            <a:endParaRPr sz="1800">
              <a:solidFill>
                <a:srgbClr val="FFFFFF"/>
              </a:solidFill>
              <a:latin typeface="Poppins"/>
              <a:ea typeface="Poppins"/>
              <a:cs typeface="Poppins"/>
              <a:sym typeface="Poppins"/>
            </a:endParaRPr>
          </a:p>
          <a:p>
            <a:pPr indent="0" lvl="0" marL="0" marR="0" rtl="0" algn="l">
              <a:lnSpc>
                <a:spcPct val="90000"/>
              </a:lnSpc>
              <a:spcBef>
                <a:spcPts val="0"/>
              </a:spcBef>
              <a:spcAft>
                <a:spcPts val="0"/>
              </a:spcAft>
              <a:buNone/>
            </a:pPr>
            <a:r>
              <a:t/>
            </a:r>
            <a:endParaRPr sz="1800">
              <a:solidFill>
                <a:srgbClr val="FFFFFF"/>
              </a:solidFill>
              <a:latin typeface="Poppins"/>
              <a:ea typeface="Poppins"/>
              <a:cs typeface="Poppins"/>
              <a:sym typeface="Poppins"/>
            </a:endParaRPr>
          </a:p>
          <a:p>
            <a:pPr indent="0" lvl="0" marL="0" marR="0" rtl="0" algn="l">
              <a:lnSpc>
                <a:spcPct val="90000"/>
              </a:lnSpc>
              <a:spcBef>
                <a:spcPts val="0"/>
              </a:spcBef>
              <a:spcAft>
                <a:spcPts val="0"/>
              </a:spcAft>
              <a:buNone/>
            </a:pPr>
            <a:r>
              <a:rPr lang="en-MY" sz="1800">
                <a:solidFill>
                  <a:srgbClr val="FFFFFF"/>
                </a:solidFill>
                <a:latin typeface="Poppins"/>
                <a:ea typeface="Poppins"/>
                <a:cs typeface="Poppins"/>
                <a:sym typeface="Poppins"/>
              </a:rPr>
              <a:t>Year: 2020</a:t>
            </a:r>
            <a:endParaRPr sz="1800">
              <a:solidFill>
                <a:srgbClr val="FFFFFF"/>
              </a:solidFill>
              <a:latin typeface="Poppins"/>
              <a:ea typeface="Poppins"/>
              <a:cs typeface="Poppins"/>
              <a:sym typeface="Poppins"/>
            </a:endParaRPr>
          </a:p>
        </p:txBody>
      </p:sp>
      <p:pic>
        <p:nvPicPr>
          <p:cNvPr id="62" name="Google Shape;62;p2"/>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pic>
        <p:nvPicPr>
          <p:cNvPr id="63" name="Google Shape;63;p2"/>
          <p:cNvPicPr preferRelativeResize="0"/>
          <p:nvPr/>
        </p:nvPicPr>
        <p:blipFill>
          <a:blip r:embed="rId5">
            <a:alphaModFix/>
          </a:blip>
          <a:stretch>
            <a:fillRect/>
          </a:stretch>
        </p:blipFill>
        <p:spPr>
          <a:xfrm>
            <a:off x="4007827" y="797675"/>
            <a:ext cx="4385826" cy="2923875"/>
          </a:xfrm>
          <a:prstGeom prst="rect">
            <a:avLst/>
          </a:prstGeom>
          <a:noFill/>
          <a:ln>
            <a:noFill/>
          </a:ln>
        </p:spPr>
      </p:pic>
      <p:sp>
        <p:nvSpPr>
          <p:cNvPr id="64" name="Google Shape;64;p2"/>
          <p:cNvSpPr txBox="1"/>
          <p:nvPr/>
        </p:nvSpPr>
        <p:spPr>
          <a:xfrm>
            <a:off x="4007825" y="3840838"/>
            <a:ext cx="24546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MY" sz="1200" u="none" cap="none" strike="noStrike">
                <a:solidFill>
                  <a:srgbClr val="595959"/>
                </a:solidFill>
                <a:latin typeface="Poppins"/>
                <a:ea typeface="Poppins"/>
                <a:cs typeface="Poppins"/>
                <a:sym typeface="Poppins"/>
              </a:rPr>
              <a:t>Designed by </a:t>
            </a:r>
            <a:r>
              <a:rPr b="0" i="0" lang="en-MY" sz="1200" u="sng" cap="none" strike="noStrike">
                <a:solidFill>
                  <a:srgbClr val="0097A7"/>
                </a:solidFill>
                <a:latin typeface="Poppins"/>
                <a:ea typeface="Poppins"/>
                <a:cs typeface="Poppins"/>
                <a:sym typeface="Poppins"/>
                <a:hlinkClick r:id="rId6">
                  <a:extLst>
                    <a:ext uri="{A12FA001-AC4F-418D-AE19-62706E023703}">
                      <ahyp:hlinkClr val="tx"/>
                    </a:ext>
                  </a:extLst>
                </a:hlinkClick>
              </a:rPr>
              <a:t>Freepik</a:t>
            </a:r>
            <a:endParaRPr b="0" i="0" sz="1200" u="none" cap="none" strike="noStrike">
              <a:solidFill>
                <a:srgbClr val="595959"/>
              </a:solidFill>
              <a:latin typeface="Poppins"/>
              <a:ea typeface="Poppins"/>
              <a:cs typeface="Poppins"/>
              <a:sym typeface="Poppins"/>
            </a:endParaRPr>
          </a:p>
        </p:txBody>
      </p:sp>
      <p:sp>
        <p:nvSpPr>
          <p:cNvPr id="65" name="Google Shape;65;p2"/>
          <p:cNvSpPr txBox="1"/>
          <p:nvPr/>
        </p:nvSpPr>
        <p:spPr>
          <a:xfrm>
            <a:off x="278650" y="4068063"/>
            <a:ext cx="3322500" cy="3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u="sng">
                <a:solidFill>
                  <a:srgbClr val="FFFFFF"/>
                </a:solidFill>
                <a:latin typeface="Poppins"/>
                <a:ea typeface="Poppins"/>
                <a:cs typeface="Poppins"/>
                <a:sym typeface="Poppins"/>
                <a:hlinkClick r:id="rId7">
                  <a:extLst>
                    <a:ext uri="{A12FA001-AC4F-418D-AE19-62706E023703}">
                      <ahyp:hlinkClr val="tx"/>
                    </a:ext>
                  </a:extLst>
                </a:hlinkClick>
              </a:rPr>
              <a:t>CC BY-NC-SA 4.0</a:t>
            </a:r>
            <a:endParaRPr>
              <a:solidFill>
                <a:srgbClr val="FFFFFF"/>
              </a:solidFill>
              <a:latin typeface="Poppins"/>
              <a:ea typeface="Poppins"/>
              <a:cs typeface="Poppins"/>
              <a:sym typeface="Poppins"/>
            </a:endParaRPr>
          </a:p>
        </p:txBody>
      </p:sp>
      <p:pic>
        <p:nvPicPr>
          <p:cNvPr id="66" name="Google Shape;66;p2"/>
          <p:cNvPicPr preferRelativeResize="0"/>
          <p:nvPr/>
        </p:nvPicPr>
        <p:blipFill>
          <a:blip r:embed="rId8">
            <a:alphaModFix/>
          </a:blip>
          <a:stretch>
            <a:fillRect/>
          </a:stretch>
        </p:blipFill>
        <p:spPr>
          <a:xfrm>
            <a:off x="355825" y="4425373"/>
            <a:ext cx="1662725" cy="581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pic>
        <p:nvPicPr>
          <p:cNvPr id="152" name="Google Shape;152;g3525633993a_0_11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53" name="Google Shape;153;g3525633993a_0_116"/>
          <p:cNvSpPr txBox="1"/>
          <p:nvPr/>
        </p:nvSpPr>
        <p:spPr>
          <a:xfrm>
            <a:off x="458575" y="1078875"/>
            <a:ext cx="7879500" cy="1409700"/>
          </a:xfrm>
          <a:prstGeom prst="rect">
            <a:avLst/>
          </a:prstGeom>
          <a:noFill/>
          <a:ln>
            <a:noFill/>
          </a:ln>
        </p:spPr>
        <p:txBody>
          <a:bodyPr anchorCtr="0" anchor="t" bIns="91425" lIns="91425" spcFirstLastPara="1" rIns="91425" wrap="square" tIns="91425">
            <a:noAutofit/>
          </a:bodyPr>
          <a:lstStyle/>
          <a:p>
            <a:pPr indent="-368300" lvl="0" marL="457200" rtl="0" algn="l">
              <a:spcBef>
                <a:spcPts val="1000"/>
              </a:spcBef>
              <a:spcAft>
                <a:spcPts val="0"/>
              </a:spcAft>
              <a:buClr>
                <a:schemeClr val="dk1"/>
              </a:buClr>
              <a:buSzPts val="2200"/>
              <a:buFont typeface="Poppins"/>
              <a:buAutoNum type="arabicPeriod" startAt="4"/>
            </a:pPr>
            <a:r>
              <a:rPr lang="en-MY" sz="2200">
                <a:solidFill>
                  <a:schemeClr val="dk1"/>
                </a:solidFill>
                <a:latin typeface="Poppins"/>
                <a:ea typeface="Poppins"/>
                <a:cs typeface="Poppins"/>
                <a:sym typeface="Poppins"/>
              </a:rPr>
              <a:t>Driven by relevance</a:t>
            </a:r>
            <a:endParaRPr sz="2200">
              <a:solidFill>
                <a:schemeClr val="dk1"/>
              </a:solidFill>
              <a:latin typeface="Poppins"/>
              <a:ea typeface="Poppins"/>
              <a:cs typeface="Poppins"/>
              <a:sym typeface="Poppins"/>
            </a:endParaRPr>
          </a:p>
          <a:p>
            <a:pPr indent="-368300" lvl="1" marL="914400" rtl="0" algn="l">
              <a:spcBef>
                <a:spcPts val="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Prefer to learn when the information is essential to some aspect of their lives.</a:t>
            </a:r>
            <a:br>
              <a:rPr lang="en-MY" sz="2200">
                <a:solidFill>
                  <a:schemeClr val="dk1"/>
                </a:solidFill>
                <a:latin typeface="Poppins"/>
                <a:ea typeface="Poppins"/>
                <a:cs typeface="Poppins"/>
                <a:sym typeface="Poppins"/>
              </a:rPr>
            </a:br>
            <a:endParaRPr sz="2200">
              <a:solidFill>
                <a:schemeClr val="dk1"/>
              </a:solidFill>
              <a:latin typeface="Poppins"/>
              <a:ea typeface="Poppins"/>
              <a:cs typeface="Poppins"/>
              <a:sym typeface="Poppins"/>
            </a:endParaRPr>
          </a:p>
          <a:p>
            <a:pPr indent="-368300" lvl="0" marL="457200" rtl="0" algn="l">
              <a:spcBef>
                <a:spcPts val="0"/>
              </a:spcBef>
              <a:spcAft>
                <a:spcPts val="0"/>
              </a:spcAft>
              <a:buClr>
                <a:schemeClr val="dk1"/>
              </a:buClr>
              <a:buSzPts val="2200"/>
              <a:buFont typeface="Poppins"/>
              <a:buAutoNum type="arabicPeriod" startAt="4"/>
            </a:pPr>
            <a:r>
              <a:rPr lang="en-MY" sz="2200">
                <a:solidFill>
                  <a:schemeClr val="dk1"/>
                </a:solidFill>
                <a:latin typeface="Poppins"/>
                <a:ea typeface="Poppins"/>
                <a:cs typeface="Poppins"/>
                <a:sym typeface="Poppins"/>
              </a:rPr>
              <a:t>Be shown respect</a:t>
            </a:r>
            <a:endParaRPr sz="2200">
              <a:solidFill>
                <a:schemeClr val="dk1"/>
              </a:solidFill>
              <a:latin typeface="Poppins"/>
              <a:ea typeface="Poppins"/>
              <a:cs typeface="Poppins"/>
              <a:sym typeface="Poppins"/>
            </a:endParaRPr>
          </a:p>
          <a:p>
            <a:pPr indent="-368300" lvl="1" marL="914400" rtl="0" algn="l">
              <a:spcBef>
                <a:spcPts val="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Come with wealth of experiences</a:t>
            </a:r>
            <a:endParaRPr sz="2200">
              <a:solidFill>
                <a:schemeClr val="dk1"/>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pic>
        <p:nvPicPr>
          <p:cNvPr id="159" name="Google Shape;159;g3525633993a_0_12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60" name="Google Shape;160;g3525633993a_0_127"/>
          <p:cNvSpPr txBox="1"/>
          <p:nvPr/>
        </p:nvSpPr>
        <p:spPr>
          <a:xfrm>
            <a:off x="3397725" y="0"/>
            <a:ext cx="5385300" cy="933600"/>
          </a:xfrm>
          <a:prstGeom prst="rect">
            <a:avLst/>
          </a:prstGeom>
          <a:noFill/>
          <a:ln>
            <a:noFill/>
          </a:ln>
        </p:spPr>
        <p:txBody>
          <a:bodyPr anchorCtr="0" anchor="ctr" bIns="68575" lIns="68575" spcFirstLastPara="1" rIns="68575" wrap="square" tIns="68575">
            <a:normAutofit/>
          </a:bodyPr>
          <a:lstStyle/>
          <a:p>
            <a:pPr indent="0" lvl="0" marL="0" rtl="0" algn="r">
              <a:lnSpc>
                <a:spcPct val="90000"/>
              </a:lnSpc>
              <a:spcBef>
                <a:spcPts val="0"/>
              </a:spcBef>
              <a:spcAft>
                <a:spcPts val="0"/>
              </a:spcAft>
              <a:buClr>
                <a:schemeClr val="dk1"/>
              </a:buClr>
              <a:buSzPts val="1100"/>
              <a:buFont typeface="Arial"/>
              <a:buNone/>
            </a:pPr>
            <a:r>
              <a:rPr b="1" lang="en-MY" sz="2300">
                <a:solidFill>
                  <a:srgbClr val="FFFFFF"/>
                </a:solidFill>
                <a:latin typeface="Poppins"/>
                <a:ea typeface="Poppins"/>
                <a:cs typeface="Poppins"/>
                <a:sym typeface="Poppins"/>
              </a:rPr>
              <a:t>Adult Learning Strategies</a:t>
            </a:r>
            <a:endParaRPr b="1" sz="2300">
              <a:solidFill>
                <a:srgbClr val="FFFFFF"/>
              </a:solidFill>
              <a:latin typeface="Poppins"/>
              <a:ea typeface="Poppins"/>
              <a:cs typeface="Poppins"/>
              <a:sym typeface="Poppins"/>
            </a:endParaRPr>
          </a:p>
        </p:txBody>
      </p:sp>
      <p:sp>
        <p:nvSpPr>
          <p:cNvPr id="161" name="Google Shape;161;g3525633993a_0_127"/>
          <p:cNvSpPr txBox="1"/>
          <p:nvPr/>
        </p:nvSpPr>
        <p:spPr>
          <a:xfrm>
            <a:off x="306175" y="1078875"/>
            <a:ext cx="4283700" cy="1409700"/>
          </a:xfrm>
          <a:prstGeom prst="rect">
            <a:avLst/>
          </a:prstGeom>
          <a:noFill/>
          <a:ln>
            <a:noFill/>
          </a:ln>
        </p:spPr>
        <p:txBody>
          <a:bodyPr anchorCtr="0" anchor="t" bIns="91425" lIns="91425" spcFirstLastPara="1" rIns="91425" wrap="square" tIns="91425">
            <a:noAutofit/>
          </a:bodyPr>
          <a:lstStyle/>
          <a:p>
            <a:pPr indent="-368300" lvl="0" marL="457200" rtl="0" algn="l">
              <a:spcBef>
                <a:spcPts val="1000"/>
              </a:spcBef>
              <a:spcAft>
                <a:spcPts val="0"/>
              </a:spcAft>
              <a:buClr>
                <a:schemeClr val="dk1"/>
              </a:buClr>
              <a:buSzPts val="2200"/>
              <a:buFont typeface="Poppins"/>
              <a:buAutoNum type="arabicPeriod"/>
            </a:pPr>
            <a:r>
              <a:rPr lang="en-MY" sz="2200">
                <a:solidFill>
                  <a:schemeClr val="dk1"/>
                </a:solidFill>
                <a:latin typeface="Poppins"/>
                <a:ea typeface="Poppins"/>
                <a:cs typeface="Poppins"/>
                <a:sym typeface="Poppins"/>
              </a:rPr>
              <a:t>Autonomous; self-directed</a:t>
            </a:r>
            <a:endParaRPr sz="2200">
              <a:solidFill>
                <a:schemeClr val="dk1"/>
              </a:solidFill>
              <a:latin typeface="Poppins"/>
              <a:ea typeface="Poppins"/>
              <a:cs typeface="Poppins"/>
              <a:sym typeface="Poppins"/>
            </a:endParaRPr>
          </a:p>
          <a:p>
            <a:pPr indent="-368300" lvl="1" marL="914400" rtl="0" algn="l">
              <a:spcBef>
                <a:spcPts val="1000"/>
              </a:spcBef>
              <a:spcAft>
                <a:spcPts val="1000"/>
              </a:spcAft>
              <a:buClr>
                <a:schemeClr val="dk1"/>
              </a:buClr>
              <a:buSzPts val="2200"/>
              <a:buFont typeface="Poppins"/>
              <a:buChar char="●"/>
            </a:pPr>
            <a:r>
              <a:rPr lang="en-MY" sz="2200">
                <a:solidFill>
                  <a:schemeClr val="dk1"/>
                </a:solidFill>
                <a:latin typeface="Poppins"/>
                <a:ea typeface="Poppins"/>
                <a:cs typeface="Poppins"/>
                <a:sym typeface="Poppins"/>
              </a:rPr>
              <a:t>Assume responsibility in their learning</a:t>
            </a:r>
            <a:endParaRPr sz="2200">
              <a:solidFill>
                <a:schemeClr val="dk1"/>
              </a:solidFill>
              <a:latin typeface="Poppins"/>
              <a:ea typeface="Poppins"/>
              <a:cs typeface="Poppins"/>
              <a:sym typeface="Poppins"/>
            </a:endParaRPr>
          </a:p>
        </p:txBody>
      </p:sp>
      <p:sp>
        <p:nvSpPr>
          <p:cNvPr id="162" name="Google Shape;162;g3525633993a_0_127"/>
          <p:cNvSpPr/>
          <p:nvPr/>
        </p:nvSpPr>
        <p:spPr>
          <a:xfrm>
            <a:off x="5048225" y="1184925"/>
            <a:ext cx="3549000" cy="844200"/>
          </a:xfrm>
          <a:prstGeom prst="roundRect">
            <a:avLst>
              <a:gd fmla="val 16667" name="adj"/>
            </a:avLst>
          </a:prstGeom>
          <a:solidFill>
            <a:srgbClr val="E6B8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400">
                <a:solidFill>
                  <a:schemeClr val="dk1"/>
                </a:solidFill>
                <a:latin typeface="Poppins"/>
                <a:ea typeface="Poppins"/>
                <a:cs typeface="Poppins"/>
                <a:sym typeface="Poppins"/>
              </a:rPr>
              <a:t>Strategy</a:t>
            </a:r>
            <a:endParaRPr b="1" sz="2400">
              <a:solidFill>
                <a:schemeClr val="dk1"/>
              </a:solidFill>
              <a:latin typeface="Poppins"/>
              <a:ea typeface="Poppins"/>
              <a:cs typeface="Poppins"/>
              <a:sym typeface="Poppins"/>
            </a:endParaRPr>
          </a:p>
        </p:txBody>
      </p:sp>
      <p:sp>
        <p:nvSpPr>
          <p:cNvPr id="163" name="Google Shape;163;g3525633993a_0_127"/>
          <p:cNvSpPr txBox="1"/>
          <p:nvPr/>
        </p:nvSpPr>
        <p:spPr>
          <a:xfrm>
            <a:off x="5048225" y="2280450"/>
            <a:ext cx="3549000" cy="14097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1000"/>
              </a:spcAft>
              <a:buNone/>
            </a:pPr>
            <a:r>
              <a:rPr lang="en-MY" sz="2200">
                <a:solidFill>
                  <a:schemeClr val="dk1"/>
                </a:solidFill>
                <a:latin typeface="Poppins"/>
                <a:ea typeface="Poppins"/>
                <a:cs typeface="Poppins"/>
                <a:sym typeface="Poppins"/>
              </a:rPr>
              <a:t>Instructor takes the role of facilitator - work on projects that reflects adult learners’ interests</a:t>
            </a:r>
            <a:endParaRPr sz="2200">
              <a:solidFill>
                <a:schemeClr val="dk1"/>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 name="Shape 168"/>
        <p:cNvGrpSpPr/>
        <p:nvPr/>
      </p:nvGrpSpPr>
      <p:grpSpPr>
        <a:xfrm>
          <a:off x="0" y="0"/>
          <a:ext cx="0" cy="0"/>
          <a:chOff x="0" y="0"/>
          <a:chExt cx="0" cy="0"/>
        </a:xfrm>
      </p:grpSpPr>
      <p:pic>
        <p:nvPicPr>
          <p:cNvPr id="169" name="Google Shape;169;g3525633993a_0_13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70" name="Google Shape;170;g3525633993a_0_138"/>
          <p:cNvSpPr txBox="1"/>
          <p:nvPr/>
        </p:nvSpPr>
        <p:spPr>
          <a:xfrm>
            <a:off x="306175" y="1078875"/>
            <a:ext cx="4742100" cy="1409700"/>
          </a:xfrm>
          <a:prstGeom prst="rect">
            <a:avLst/>
          </a:prstGeom>
          <a:noFill/>
          <a:ln>
            <a:noFill/>
          </a:ln>
        </p:spPr>
        <p:txBody>
          <a:bodyPr anchorCtr="0" anchor="t" bIns="91425" lIns="91425" spcFirstLastPara="1" rIns="91425" wrap="square" tIns="91425">
            <a:noAutofit/>
          </a:bodyPr>
          <a:lstStyle/>
          <a:p>
            <a:pPr indent="-368300" lvl="0" marL="457200" rtl="0" algn="l">
              <a:spcBef>
                <a:spcPts val="1000"/>
              </a:spcBef>
              <a:spcAft>
                <a:spcPts val="0"/>
              </a:spcAft>
              <a:buClr>
                <a:schemeClr val="dk1"/>
              </a:buClr>
              <a:buSzPts val="2200"/>
              <a:buFont typeface="Poppins"/>
              <a:buAutoNum type="arabicPeriod" startAt="2"/>
            </a:pPr>
            <a:r>
              <a:rPr lang="en-MY" sz="2200">
                <a:solidFill>
                  <a:schemeClr val="dk1"/>
                </a:solidFill>
                <a:latin typeface="Poppins"/>
                <a:ea typeface="Poppins"/>
                <a:cs typeface="Poppins"/>
                <a:sym typeface="Poppins"/>
              </a:rPr>
              <a:t>Experienced; knowledgeable</a:t>
            </a:r>
            <a:endParaRPr sz="2200">
              <a:solidFill>
                <a:schemeClr val="dk1"/>
              </a:solidFill>
              <a:latin typeface="Poppins"/>
              <a:ea typeface="Poppins"/>
              <a:cs typeface="Poppins"/>
              <a:sym typeface="Poppins"/>
            </a:endParaRPr>
          </a:p>
          <a:p>
            <a:pPr indent="-368300" lvl="0" marL="914400" rtl="0" algn="l">
              <a:spcBef>
                <a:spcPts val="1000"/>
              </a:spcBef>
              <a:spcAft>
                <a:spcPts val="1000"/>
              </a:spcAft>
              <a:buClr>
                <a:schemeClr val="dk1"/>
              </a:buClr>
              <a:buSzPts val="2200"/>
              <a:buFont typeface="Poppins"/>
              <a:buChar char="●"/>
            </a:pPr>
            <a:r>
              <a:rPr lang="en-MY" sz="2200">
                <a:solidFill>
                  <a:schemeClr val="dk1"/>
                </a:solidFill>
                <a:latin typeface="Poppins"/>
                <a:ea typeface="Poppins"/>
                <a:cs typeface="Poppins"/>
                <a:sym typeface="Poppins"/>
              </a:rPr>
              <a:t>Come with previous education/ work experience</a:t>
            </a:r>
            <a:endParaRPr sz="2200">
              <a:solidFill>
                <a:schemeClr val="dk1"/>
              </a:solidFill>
              <a:latin typeface="Poppins"/>
              <a:ea typeface="Poppins"/>
              <a:cs typeface="Poppins"/>
              <a:sym typeface="Poppins"/>
            </a:endParaRPr>
          </a:p>
        </p:txBody>
      </p:sp>
      <p:sp>
        <p:nvSpPr>
          <p:cNvPr id="171" name="Google Shape;171;g3525633993a_0_138"/>
          <p:cNvSpPr/>
          <p:nvPr/>
        </p:nvSpPr>
        <p:spPr>
          <a:xfrm>
            <a:off x="5048225" y="1184925"/>
            <a:ext cx="3549000" cy="844200"/>
          </a:xfrm>
          <a:prstGeom prst="roundRect">
            <a:avLst>
              <a:gd fmla="val 16667" name="adj"/>
            </a:avLst>
          </a:prstGeom>
          <a:solidFill>
            <a:srgbClr val="E6B8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400">
                <a:solidFill>
                  <a:schemeClr val="dk1"/>
                </a:solidFill>
                <a:latin typeface="Poppins"/>
                <a:ea typeface="Poppins"/>
                <a:cs typeface="Poppins"/>
                <a:sym typeface="Poppins"/>
              </a:rPr>
              <a:t>Strategy</a:t>
            </a:r>
            <a:endParaRPr b="1" sz="2400">
              <a:solidFill>
                <a:schemeClr val="dk1"/>
              </a:solidFill>
              <a:latin typeface="Poppins"/>
              <a:ea typeface="Poppins"/>
              <a:cs typeface="Poppins"/>
              <a:sym typeface="Poppins"/>
            </a:endParaRPr>
          </a:p>
        </p:txBody>
      </p:sp>
      <p:sp>
        <p:nvSpPr>
          <p:cNvPr id="172" name="Google Shape;172;g3525633993a_0_138"/>
          <p:cNvSpPr txBox="1"/>
          <p:nvPr/>
        </p:nvSpPr>
        <p:spPr>
          <a:xfrm>
            <a:off x="5048225" y="2280450"/>
            <a:ext cx="3549000" cy="14097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1000"/>
              </a:spcAft>
              <a:buNone/>
            </a:pPr>
            <a:r>
              <a:rPr lang="en-MY" sz="2200">
                <a:solidFill>
                  <a:schemeClr val="dk1"/>
                </a:solidFill>
                <a:latin typeface="Poppins"/>
                <a:ea typeface="Poppins"/>
                <a:cs typeface="Poppins"/>
                <a:sym typeface="Poppins"/>
              </a:rPr>
              <a:t>Draw out their experience which is relevant and connect to adult learners’ knowledge base</a:t>
            </a:r>
            <a:endParaRPr sz="2200">
              <a:solidFill>
                <a:schemeClr val="dk1"/>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 name="Shape 177"/>
        <p:cNvGrpSpPr/>
        <p:nvPr/>
      </p:nvGrpSpPr>
      <p:grpSpPr>
        <a:xfrm>
          <a:off x="0" y="0"/>
          <a:ext cx="0" cy="0"/>
          <a:chOff x="0" y="0"/>
          <a:chExt cx="0" cy="0"/>
        </a:xfrm>
      </p:grpSpPr>
      <p:pic>
        <p:nvPicPr>
          <p:cNvPr id="178" name="Google Shape;178;g3525633993a_0_15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79" name="Google Shape;179;g3525633993a_0_153"/>
          <p:cNvSpPr txBox="1"/>
          <p:nvPr/>
        </p:nvSpPr>
        <p:spPr>
          <a:xfrm>
            <a:off x="306175" y="1078875"/>
            <a:ext cx="4742100" cy="1409700"/>
          </a:xfrm>
          <a:prstGeom prst="rect">
            <a:avLst/>
          </a:prstGeom>
          <a:noFill/>
          <a:ln>
            <a:noFill/>
          </a:ln>
        </p:spPr>
        <p:txBody>
          <a:bodyPr anchorCtr="0" anchor="t" bIns="91425" lIns="91425" spcFirstLastPara="1" rIns="91425" wrap="square" tIns="91425">
            <a:noAutofit/>
          </a:bodyPr>
          <a:lstStyle/>
          <a:p>
            <a:pPr indent="-368300" lvl="0" marL="457200" rtl="0" algn="l">
              <a:spcBef>
                <a:spcPts val="1000"/>
              </a:spcBef>
              <a:spcAft>
                <a:spcPts val="0"/>
              </a:spcAft>
              <a:buClr>
                <a:schemeClr val="dk1"/>
              </a:buClr>
              <a:buSzPts val="2200"/>
              <a:buFont typeface="Poppins"/>
              <a:buAutoNum type="arabicPeriod" startAt="3"/>
            </a:pPr>
            <a:r>
              <a:rPr lang="en-MY" sz="2200">
                <a:solidFill>
                  <a:schemeClr val="dk1"/>
                </a:solidFill>
                <a:latin typeface="Poppins"/>
                <a:ea typeface="Poppins"/>
                <a:cs typeface="Poppins"/>
                <a:sym typeface="Poppins"/>
              </a:rPr>
              <a:t>Goal-oriented</a:t>
            </a:r>
            <a:endParaRPr sz="2200">
              <a:solidFill>
                <a:schemeClr val="dk1"/>
              </a:solidFill>
              <a:latin typeface="Poppins"/>
              <a:ea typeface="Poppins"/>
              <a:cs typeface="Poppins"/>
              <a:sym typeface="Poppins"/>
            </a:endParaRPr>
          </a:p>
          <a:p>
            <a:pPr indent="-368300" lvl="0" marL="914400" rtl="0" algn="l">
              <a:spcBef>
                <a:spcPts val="1000"/>
              </a:spcBef>
              <a:spcAft>
                <a:spcPts val="1000"/>
              </a:spcAft>
              <a:buClr>
                <a:schemeClr val="dk1"/>
              </a:buClr>
              <a:buSzPts val="2200"/>
              <a:buFont typeface="Poppins"/>
              <a:buChar char="●"/>
            </a:pPr>
            <a:r>
              <a:rPr lang="en-MY" sz="2200">
                <a:solidFill>
                  <a:schemeClr val="dk1"/>
                </a:solidFill>
                <a:latin typeface="Poppins"/>
                <a:ea typeface="Poppins"/>
                <a:cs typeface="Poppins"/>
                <a:sym typeface="Poppins"/>
              </a:rPr>
              <a:t>Recognise own knowledge/ skill deficiencies, know what goals they want to attain</a:t>
            </a:r>
            <a:endParaRPr sz="2200">
              <a:solidFill>
                <a:schemeClr val="dk1"/>
              </a:solidFill>
              <a:latin typeface="Poppins"/>
              <a:ea typeface="Poppins"/>
              <a:cs typeface="Poppins"/>
              <a:sym typeface="Poppins"/>
            </a:endParaRPr>
          </a:p>
        </p:txBody>
      </p:sp>
      <p:sp>
        <p:nvSpPr>
          <p:cNvPr id="180" name="Google Shape;180;g3525633993a_0_153"/>
          <p:cNvSpPr/>
          <p:nvPr/>
        </p:nvSpPr>
        <p:spPr>
          <a:xfrm>
            <a:off x="5048225" y="1184925"/>
            <a:ext cx="3549000" cy="844200"/>
          </a:xfrm>
          <a:prstGeom prst="roundRect">
            <a:avLst>
              <a:gd fmla="val 16667" name="adj"/>
            </a:avLst>
          </a:prstGeom>
          <a:solidFill>
            <a:srgbClr val="E6B8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400">
                <a:solidFill>
                  <a:schemeClr val="dk1"/>
                </a:solidFill>
                <a:latin typeface="Poppins"/>
                <a:ea typeface="Poppins"/>
                <a:cs typeface="Poppins"/>
                <a:sym typeface="Poppins"/>
              </a:rPr>
              <a:t>Strategy</a:t>
            </a:r>
            <a:endParaRPr b="1" sz="2400">
              <a:solidFill>
                <a:schemeClr val="dk1"/>
              </a:solidFill>
              <a:latin typeface="Poppins"/>
              <a:ea typeface="Poppins"/>
              <a:cs typeface="Poppins"/>
              <a:sym typeface="Poppins"/>
            </a:endParaRPr>
          </a:p>
        </p:txBody>
      </p:sp>
      <p:sp>
        <p:nvSpPr>
          <p:cNvPr id="181" name="Google Shape;181;g3525633993a_0_153"/>
          <p:cNvSpPr txBox="1"/>
          <p:nvPr/>
        </p:nvSpPr>
        <p:spPr>
          <a:xfrm>
            <a:off x="5048225" y="2280450"/>
            <a:ext cx="3549000" cy="14097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1000"/>
              </a:spcAft>
              <a:buNone/>
            </a:pPr>
            <a:r>
              <a:rPr lang="en-MY" sz="2200">
                <a:solidFill>
                  <a:schemeClr val="dk1"/>
                </a:solidFill>
                <a:latin typeface="Poppins"/>
                <a:ea typeface="Poppins"/>
                <a:cs typeface="Poppins"/>
                <a:sym typeface="Poppins"/>
              </a:rPr>
              <a:t>Instructor must ensure this is supported by an effective programme</a:t>
            </a:r>
            <a:endParaRPr sz="2200">
              <a:solidFill>
                <a:schemeClr val="dk1"/>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6" name="Shape 186"/>
        <p:cNvGrpSpPr/>
        <p:nvPr/>
      </p:nvGrpSpPr>
      <p:grpSpPr>
        <a:xfrm>
          <a:off x="0" y="0"/>
          <a:ext cx="0" cy="0"/>
          <a:chOff x="0" y="0"/>
          <a:chExt cx="0" cy="0"/>
        </a:xfrm>
      </p:grpSpPr>
      <p:pic>
        <p:nvPicPr>
          <p:cNvPr id="187" name="Google Shape;187;g3525633993a_0_164"/>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88" name="Google Shape;188;g3525633993a_0_164"/>
          <p:cNvSpPr txBox="1"/>
          <p:nvPr/>
        </p:nvSpPr>
        <p:spPr>
          <a:xfrm>
            <a:off x="306175" y="1078875"/>
            <a:ext cx="4265700" cy="1409700"/>
          </a:xfrm>
          <a:prstGeom prst="rect">
            <a:avLst/>
          </a:prstGeom>
          <a:noFill/>
          <a:ln>
            <a:noFill/>
          </a:ln>
        </p:spPr>
        <p:txBody>
          <a:bodyPr anchorCtr="0" anchor="t" bIns="91425" lIns="91425" spcFirstLastPara="1" rIns="91425" wrap="square" tIns="91425">
            <a:noAutofit/>
          </a:bodyPr>
          <a:lstStyle/>
          <a:p>
            <a:pPr indent="-368300" lvl="0" marL="457200" rtl="0" algn="l">
              <a:spcBef>
                <a:spcPts val="1000"/>
              </a:spcBef>
              <a:spcAft>
                <a:spcPts val="0"/>
              </a:spcAft>
              <a:buClr>
                <a:schemeClr val="dk1"/>
              </a:buClr>
              <a:buSzPts val="2200"/>
              <a:buFont typeface="Poppins"/>
              <a:buAutoNum type="arabicPeriod" startAt="4"/>
            </a:pPr>
            <a:r>
              <a:rPr lang="en-MY" sz="2200">
                <a:solidFill>
                  <a:schemeClr val="dk1"/>
                </a:solidFill>
                <a:latin typeface="Poppins"/>
                <a:ea typeface="Poppins"/>
                <a:cs typeface="Poppins"/>
                <a:sym typeface="Poppins"/>
              </a:rPr>
              <a:t>Driven by relevance</a:t>
            </a:r>
            <a:endParaRPr sz="2200">
              <a:solidFill>
                <a:schemeClr val="dk1"/>
              </a:solidFill>
              <a:latin typeface="Poppins"/>
              <a:ea typeface="Poppins"/>
              <a:cs typeface="Poppins"/>
              <a:sym typeface="Poppins"/>
            </a:endParaRPr>
          </a:p>
          <a:p>
            <a:pPr indent="-368300" lvl="0" marL="914400" rtl="0" algn="l">
              <a:spcBef>
                <a:spcPts val="1000"/>
              </a:spcBef>
              <a:spcAft>
                <a:spcPts val="1000"/>
              </a:spcAft>
              <a:buClr>
                <a:schemeClr val="dk1"/>
              </a:buClr>
              <a:buSzPts val="2200"/>
              <a:buFont typeface="Poppins"/>
              <a:buChar char="●"/>
            </a:pPr>
            <a:r>
              <a:rPr lang="en-MY" sz="2200">
                <a:solidFill>
                  <a:schemeClr val="dk1"/>
                </a:solidFill>
                <a:latin typeface="Poppins"/>
                <a:ea typeface="Poppins"/>
                <a:cs typeface="Poppins"/>
                <a:sym typeface="Poppins"/>
              </a:rPr>
              <a:t>Prefer to learn when the information is essential to some aspect of their lives.</a:t>
            </a:r>
            <a:endParaRPr sz="2200">
              <a:solidFill>
                <a:schemeClr val="dk1"/>
              </a:solidFill>
              <a:latin typeface="Poppins"/>
              <a:ea typeface="Poppins"/>
              <a:cs typeface="Poppins"/>
              <a:sym typeface="Poppins"/>
            </a:endParaRPr>
          </a:p>
        </p:txBody>
      </p:sp>
      <p:sp>
        <p:nvSpPr>
          <p:cNvPr id="189" name="Google Shape;189;g3525633993a_0_164"/>
          <p:cNvSpPr/>
          <p:nvPr/>
        </p:nvSpPr>
        <p:spPr>
          <a:xfrm>
            <a:off x="5048225" y="1184925"/>
            <a:ext cx="3549000" cy="844200"/>
          </a:xfrm>
          <a:prstGeom prst="roundRect">
            <a:avLst>
              <a:gd fmla="val 16667" name="adj"/>
            </a:avLst>
          </a:prstGeom>
          <a:solidFill>
            <a:srgbClr val="E6B8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400">
                <a:solidFill>
                  <a:schemeClr val="dk1"/>
                </a:solidFill>
                <a:latin typeface="Poppins"/>
                <a:ea typeface="Poppins"/>
                <a:cs typeface="Poppins"/>
                <a:sym typeface="Poppins"/>
              </a:rPr>
              <a:t>Strategy</a:t>
            </a:r>
            <a:endParaRPr b="1" sz="2400">
              <a:solidFill>
                <a:schemeClr val="dk1"/>
              </a:solidFill>
              <a:latin typeface="Poppins"/>
              <a:ea typeface="Poppins"/>
              <a:cs typeface="Poppins"/>
              <a:sym typeface="Poppins"/>
            </a:endParaRPr>
          </a:p>
        </p:txBody>
      </p:sp>
      <p:sp>
        <p:nvSpPr>
          <p:cNvPr id="190" name="Google Shape;190;g3525633993a_0_164"/>
          <p:cNvSpPr txBox="1"/>
          <p:nvPr/>
        </p:nvSpPr>
        <p:spPr>
          <a:xfrm>
            <a:off x="5048225" y="2280450"/>
            <a:ext cx="3711900" cy="14097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1000"/>
              </a:spcAft>
              <a:buNone/>
            </a:pPr>
            <a:r>
              <a:rPr lang="en-MY" sz="2200">
                <a:solidFill>
                  <a:schemeClr val="dk1"/>
                </a:solidFill>
                <a:latin typeface="Poppins"/>
                <a:ea typeface="Poppins"/>
                <a:cs typeface="Poppins"/>
                <a:sym typeface="Poppins"/>
              </a:rPr>
              <a:t>Training should be demonstrably applicable to their work and other responsibilities</a:t>
            </a:r>
            <a:endParaRPr sz="2200">
              <a:solidFill>
                <a:schemeClr val="dk1"/>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5" name="Shape 195"/>
        <p:cNvGrpSpPr/>
        <p:nvPr/>
      </p:nvGrpSpPr>
      <p:grpSpPr>
        <a:xfrm>
          <a:off x="0" y="0"/>
          <a:ext cx="0" cy="0"/>
          <a:chOff x="0" y="0"/>
          <a:chExt cx="0" cy="0"/>
        </a:xfrm>
      </p:grpSpPr>
      <p:pic>
        <p:nvPicPr>
          <p:cNvPr id="196" name="Google Shape;196;g3525633993a_0_17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97" name="Google Shape;197;g3525633993a_0_175"/>
          <p:cNvSpPr txBox="1"/>
          <p:nvPr/>
        </p:nvSpPr>
        <p:spPr>
          <a:xfrm>
            <a:off x="306175" y="1078875"/>
            <a:ext cx="4265700" cy="1409700"/>
          </a:xfrm>
          <a:prstGeom prst="rect">
            <a:avLst/>
          </a:prstGeom>
          <a:noFill/>
          <a:ln>
            <a:noFill/>
          </a:ln>
        </p:spPr>
        <p:txBody>
          <a:bodyPr anchorCtr="0" anchor="t" bIns="91425" lIns="91425" spcFirstLastPara="1" rIns="91425" wrap="square" tIns="91425">
            <a:noAutofit/>
          </a:bodyPr>
          <a:lstStyle/>
          <a:p>
            <a:pPr indent="-368300" lvl="0" marL="457200" rtl="0" algn="l">
              <a:spcBef>
                <a:spcPts val="1000"/>
              </a:spcBef>
              <a:spcAft>
                <a:spcPts val="0"/>
              </a:spcAft>
              <a:buClr>
                <a:schemeClr val="dk1"/>
              </a:buClr>
              <a:buSzPts val="2200"/>
              <a:buFont typeface="Poppins"/>
              <a:buAutoNum type="arabicPeriod" startAt="5"/>
            </a:pPr>
            <a:r>
              <a:rPr lang="en-MY" sz="2200">
                <a:solidFill>
                  <a:schemeClr val="dk1"/>
                </a:solidFill>
                <a:latin typeface="Poppins"/>
                <a:ea typeface="Poppins"/>
                <a:cs typeface="Poppins"/>
                <a:sym typeface="Poppins"/>
              </a:rPr>
              <a:t>Be shown respect</a:t>
            </a:r>
            <a:endParaRPr sz="2200">
              <a:solidFill>
                <a:schemeClr val="dk1"/>
              </a:solidFill>
              <a:latin typeface="Poppins"/>
              <a:ea typeface="Poppins"/>
              <a:cs typeface="Poppins"/>
              <a:sym typeface="Poppins"/>
            </a:endParaRPr>
          </a:p>
          <a:p>
            <a:pPr indent="-368300" lvl="0" marL="914400" rtl="0" algn="l">
              <a:spcBef>
                <a:spcPts val="1000"/>
              </a:spcBef>
              <a:spcAft>
                <a:spcPts val="1000"/>
              </a:spcAft>
              <a:buClr>
                <a:schemeClr val="dk1"/>
              </a:buClr>
              <a:buSzPts val="2200"/>
              <a:buFont typeface="Poppins"/>
              <a:buChar char="●"/>
            </a:pPr>
            <a:r>
              <a:rPr lang="en-MY" sz="2200">
                <a:solidFill>
                  <a:schemeClr val="dk1"/>
                </a:solidFill>
                <a:latin typeface="Poppins"/>
                <a:ea typeface="Poppins"/>
                <a:cs typeface="Poppins"/>
                <a:sym typeface="Poppins"/>
              </a:rPr>
              <a:t>Come with wealth of experiences</a:t>
            </a:r>
            <a:endParaRPr sz="2200">
              <a:solidFill>
                <a:schemeClr val="dk1"/>
              </a:solidFill>
              <a:latin typeface="Poppins"/>
              <a:ea typeface="Poppins"/>
              <a:cs typeface="Poppins"/>
              <a:sym typeface="Poppins"/>
            </a:endParaRPr>
          </a:p>
        </p:txBody>
      </p:sp>
      <p:sp>
        <p:nvSpPr>
          <p:cNvPr id="198" name="Google Shape;198;g3525633993a_0_175"/>
          <p:cNvSpPr/>
          <p:nvPr/>
        </p:nvSpPr>
        <p:spPr>
          <a:xfrm>
            <a:off x="5048225" y="1184925"/>
            <a:ext cx="3549000" cy="844200"/>
          </a:xfrm>
          <a:prstGeom prst="roundRect">
            <a:avLst>
              <a:gd fmla="val 16667" name="adj"/>
            </a:avLst>
          </a:prstGeom>
          <a:solidFill>
            <a:srgbClr val="E6B8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400">
                <a:solidFill>
                  <a:schemeClr val="dk1"/>
                </a:solidFill>
                <a:latin typeface="Poppins"/>
                <a:ea typeface="Poppins"/>
                <a:cs typeface="Poppins"/>
                <a:sym typeface="Poppins"/>
              </a:rPr>
              <a:t>Strategy</a:t>
            </a:r>
            <a:endParaRPr b="1" sz="2400">
              <a:solidFill>
                <a:schemeClr val="dk1"/>
              </a:solidFill>
              <a:latin typeface="Poppins"/>
              <a:ea typeface="Poppins"/>
              <a:cs typeface="Poppins"/>
              <a:sym typeface="Poppins"/>
            </a:endParaRPr>
          </a:p>
        </p:txBody>
      </p:sp>
      <p:sp>
        <p:nvSpPr>
          <p:cNvPr id="199" name="Google Shape;199;g3525633993a_0_175"/>
          <p:cNvSpPr txBox="1"/>
          <p:nvPr/>
        </p:nvSpPr>
        <p:spPr>
          <a:xfrm>
            <a:off x="5048225" y="2280450"/>
            <a:ext cx="3711900" cy="14097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1000"/>
              </a:spcAft>
              <a:buNone/>
            </a:pPr>
            <a:r>
              <a:rPr lang="en-MY" sz="2200">
                <a:solidFill>
                  <a:schemeClr val="dk1"/>
                </a:solidFill>
                <a:latin typeface="Poppins"/>
                <a:ea typeface="Poppins"/>
                <a:cs typeface="Poppins"/>
                <a:sym typeface="Poppins"/>
              </a:rPr>
              <a:t>Adult learners to be treated as equals; allowed to voice their opinions freely</a:t>
            </a:r>
            <a:endParaRPr sz="2200">
              <a:solidFill>
                <a:schemeClr val="dk1"/>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4" name="Shape 204"/>
        <p:cNvGrpSpPr/>
        <p:nvPr/>
      </p:nvGrpSpPr>
      <p:grpSpPr>
        <a:xfrm>
          <a:off x="0" y="0"/>
          <a:ext cx="0" cy="0"/>
          <a:chOff x="0" y="0"/>
          <a:chExt cx="0" cy="0"/>
        </a:xfrm>
      </p:grpSpPr>
      <p:pic>
        <p:nvPicPr>
          <p:cNvPr id="205" name="Google Shape;205;g3525633993a_0_18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06" name="Google Shape;206;g3525633993a_0_187"/>
          <p:cNvSpPr txBox="1"/>
          <p:nvPr/>
        </p:nvSpPr>
        <p:spPr>
          <a:xfrm>
            <a:off x="3397725" y="0"/>
            <a:ext cx="5385300" cy="933600"/>
          </a:xfrm>
          <a:prstGeom prst="rect">
            <a:avLst/>
          </a:prstGeom>
          <a:noFill/>
          <a:ln>
            <a:noFill/>
          </a:ln>
        </p:spPr>
        <p:txBody>
          <a:bodyPr anchorCtr="0" anchor="ctr" bIns="68575" lIns="68575" spcFirstLastPara="1" rIns="68575" wrap="square" tIns="68575">
            <a:normAutofit/>
          </a:bodyPr>
          <a:lstStyle/>
          <a:p>
            <a:pPr indent="0" lvl="0" marL="0" rtl="0" algn="r">
              <a:lnSpc>
                <a:spcPct val="90000"/>
              </a:lnSpc>
              <a:spcBef>
                <a:spcPts val="0"/>
              </a:spcBef>
              <a:spcAft>
                <a:spcPts val="0"/>
              </a:spcAft>
              <a:buClr>
                <a:schemeClr val="dk1"/>
              </a:buClr>
              <a:buSzPts val="1100"/>
              <a:buFont typeface="Arial"/>
              <a:buNone/>
            </a:pPr>
            <a:r>
              <a:rPr b="1" lang="en-MY" sz="2300">
                <a:solidFill>
                  <a:srgbClr val="FFFFFF"/>
                </a:solidFill>
                <a:latin typeface="Poppins"/>
                <a:ea typeface="Poppins"/>
                <a:cs typeface="Poppins"/>
                <a:sym typeface="Poppins"/>
              </a:rPr>
              <a:t>Barriers to adult learning</a:t>
            </a:r>
            <a:endParaRPr b="1" sz="2300">
              <a:solidFill>
                <a:srgbClr val="FFFFFF"/>
              </a:solidFill>
              <a:latin typeface="Poppins"/>
              <a:ea typeface="Poppins"/>
              <a:cs typeface="Poppins"/>
              <a:sym typeface="Poppins"/>
            </a:endParaRPr>
          </a:p>
        </p:txBody>
      </p:sp>
      <p:sp>
        <p:nvSpPr>
          <p:cNvPr id="207" name="Google Shape;207;g3525633993a_0_187"/>
          <p:cNvSpPr txBox="1"/>
          <p:nvPr/>
        </p:nvSpPr>
        <p:spPr>
          <a:xfrm>
            <a:off x="458575" y="1078875"/>
            <a:ext cx="5096700" cy="1409700"/>
          </a:xfrm>
          <a:prstGeom prst="rect">
            <a:avLst/>
          </a:prstGeom>
          <a:noFill/>
          <a:ln>
            <a:noFill/>
          </a:ln>
        </p:spPr>
        <p:txBody>
          <a:bodyPr anchorCtr="0" anchor="t" bIns="91425" lIns="91425" spcFirstLastPara="1" rIns="91425" wrap="square" tIns="91425">
            <a:noAutofit/>
          </a:bodyPr>
          <a:lstStyle/>
          <a:p>
            <a:pPr indent="-368300" lvl="0" marL="457200" rtl="0" algn="l">
              <a:spcBef>
                <a:spcPts val="1000"/>
              </a:spcBef>
              <a:spcAft>
                <a:spcPts val="0"/>
              </a:spcAft>
              <a:buClr>
                <a:schemeClr val="dk1"/>
              </a:buClr>
              <a:buSzPts val="2200"/>
              <a:buFont typeface="Poppins"/>
              <a:buAutoNum type="arabicPeriod"/>
            </a:pPr>
            <a:r>
              <a:rPr lang="en-MY" sz="2200">
                <a:solidFill>
                  <a:schemeClr val="dk1"/>
                </a:solidFill>
                <a:latin typeface="Poppins"/>
                <a:ea typeface="Poppins"/>
                <a:cs typeface="Poppins"/>
                <a:sym typeface="Poppins"/>
              </a:rPr>
              <a:t>May tend to dominate the discussion</a:t>
            </a:r>
            <a:endParaRPr sz="22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AutoNum type="arabicPeriod"/>
            </a:pPr>
            <a:r>
              <a:rPr lang="en-MY" sz="2200">
                <a:solidFill>
                  <a:schemeClr val="dk1"/>
                </a:solidFill>
                <a:latin typeface="Poppins"/>
                <a:ea typeface="Poppins"/>
                <a:cs typeface="Poppins"/>
                <a:sym typeface="Poppins"/>
              </a:rPr>
              <a:t>May go off on a tangent</a:t>
            </a:r>
            <a:endParaRPr sz="22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AutoNum type="arabicPeriod"/>
            </a:pPr>
            <a:r>
              <a:rPr lang="en-MY" sz="2200">
                <a:solidFill>
                  <a:schemeClr val="dk1"/>
                </a:solidFill>
                <a:latin typeface="Poppins"/>
                <a:ea typeface="Poppins"/>
                <a:cs typeface="Poppins"/>
                <a:sym typeface="Poppins"/>
              </a:rPr>
              <a:t>May have ingrained beliefs</a:t>
            </a:r>
            <a:endParaRPr sz="2200">
              <a:solidFill>
                <a:schemeClr val="dk1"/>
              </a:solidFill>
              <a:latin typeface="Poppins"/>
              <a:ea typeface="Poppins"/>
              <a:cs typeface="Poppins"/>
              <a:sym typeface="Poppins"/>
            </a:endParaRPr>
          </a:p>
          <a:p>
            <a:pPr indent="-368300" lvl="0" marL="457200" rtl="0" algn="l">
              <a:spcBef>
                <a:spcPts val="1000"/>
              </a:spcBef>
              <a:spcAft>
                <a:spcPts val="1000"/>
              </a:spcAft>
              <a:buClr>
                <a:schemeClr val="dk1"/>
              </a:buClr>
              <a:buSzPts val="2200"/>
              <a:buFont typeface="Poppins"/>
              <a:buAutoNum type="arabicPeriod"/>
            </a:pPr>
            <a:r>
              <a:rPr lang="en-MY" sz="2200">
                <a:solidFill>
                  <a:schemeClr val="dk1"/>
                </a:solidFill>
                <a:latin typeface="Poppins"/>
                <a:ea typeface="Poppins"/>
                <a:cs typeface="Poppins"/>
                <a:sym typeface="Poppins"/>
              </a:rPr>
              <a:t>May hold negative impressions of their abilities and/or training</a:t>
            </a:r>
            <a:endParaRPr sz="2200">
              <a:solidFill>
                <a:schemeClr val="dk1"/>
              </a:solidFill>
              <a:latin typeface="Poppins"/>
              <a:ea typeface="Poppins"/>
              <a:cs typeface="Poppins"/>
              <a:sym typeface="Poppins"/>
            </a:endParaRPr>
          </a:p>
        </p:txBody>
      </p:sp>
      <p:pic>
        <p:nvPicPr>
          <p:cNvPr id="208" name="Google Shape;208;g3525633993a_0_187"/>
          <p:cNvPicPr preferRelativeResize="0"/>
          <p:nvPr/>
        </p:nvPicPr>
        <p:blipFill>
          <a:blip r:embed="rId5">
            <a:alphaModFix/>
          </a:blip>
          <a:stretch>
            <a:fillRect/>
          </a:stretch>
        </p:blipFill>
        <p:spPr>
          <a:xfrm>
            <a:off x="5707675" y="1086000"/>
            <a:ext cx="3283924" cy="3283925"/>
          </a:xfrm>
          <a:prstGeom prst="rect">
            <a:avLst/>
          </a:prstGeom>
          <a:noFill/>
          <a:ln>
            <a:noFill/>
          </a:ln>
        </p:spPr>
      </p:pic>
      <p:sp>
        <p:nvSpPr>
          <p:cNvPr id="209" name="Google Shape;209;g3525633993a_0_187"/>
          <p:cNvSpPr txBox="1"/>
          <p:nvPr/>
        </p:nvSpPr>
        <p:spPr>
          <a:xfrm>
            <a:off x="5917125" y="4090963"/>
            <a:ext cx="24546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MY" sz="1200" u="none" cap="none" strike="noStrike">
                <a:solidFill>
                  <a:srgbClr val="595959"/>
                </a:solidFill>
                <a:latin typeface="Poppins"/>
                <a:ea typeface="Poppins"/>
                <a:cs typeface="Poppins"/>
                <a:sym typeface="Poppins"/>
              </a:rPr>
              <a:t>Designed by </a:t>
            </a:r>
            <a:r>
              <a:rPr b="0" i="0" lang="en-MY" sz="1200" u="sng" cap="none" strike="noStrike">
                <a:solidFill>
                  <a:srgbClr val="0097A7"/>
                </a:solidFill>
                <a:latin typeface="Poppins"/>
                <a:ea typeface="Poppins"/>
                <a:cs typeface="Poppins"/>
                <a:sym typeface="Poppins"/>
                <a:hlinkClick r:id="rId6">
                  <a:extLst>
                    <a:ext uri="{A12FA001-AC4F-418D-AE19-62706E023703}">
                      <ahyp:hlinkClr val="tx"/>
                    </a:ext>
                  </a:extLst>
                </a:hlinkClick>
              </a:rPr>
              <a:t>Freepik</a:t>
            </a:r>
            <a:endParaRPr b="0" i="0" sz="1200" u="none" cap="none" strike="noStrike">
              <a:solidFill>
                <a:srgbClr val="595959"/>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pic>
        <p:nvPicPr>
          <p:cNvPr id="215" name="Google Shape;215;g3525633993a_0_19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16" name="Google Shape;216;g3525633993a_0_199"/>
          <p:cNvSpPr txBox="1"/>
          <p:nvPr/>
        </p:nvSpPr>
        <p:spPr>
          <a:xfrm>
            <a:off x="3397725" y="0"/>
            <a:ext cx="5385300" cy="933600"/>
          </a:xfrm>
          <a:prstGeom prst="rect">
            <a:avLst/>
          </a:prstGeom>
          <a:noFill/>
          <a:ln>
            <a:noFill/>
          </a:ln>
        </p:spPr>
        <p:txBody>
          <a:bodyPr anchorCtr="0" anchor="ctr" bIns="68575" lIns="68575" spcFirstLastPara="1" rIns="68575" wrap="square" tIns="68575">
            <a:normAutofit/>
          </a:bodyPr>
          <a:lstStyle/>
          <a:p>
            <a:pPr indent="0" lvl="0" marL="0" rtl="0" algn="r">
              <a:lnSpc>
                <a:spcPct val="90000"/>
              </a:lnSpc>
              <a:spcBef>
                <a:spcPts val="0"/>
              </a:spcBef>
              <a:spcAft>
                <a:spcPts val="0"/>
              </a:spcAft>
              <a:buClr>
                <a:schemeClr val="dk1"/>
              </a:buClr>
              <a:buSzPts val="1100"/>
              <a:buFont typeface="Arial"/>
              <a:buNone/>
            </a:pPr>
            <a:r>
              <a:rPr b="1" lang="en-MY" sz="2300">
                <a:solidFill>
                  <a:srgbClr val="FFFFFF"/>
                </a:solidFill>
                <a:latin typeface="Poppins"/>
                <a:ea typeface="Poppins"/>
                <a:cs typeface="Poppins"/>
                <a:sym typeface="Poppins"/>
              </a:rPr>
              <a:t>Summary</a:t>
            </a:r>
            <a:endParaRPr b="1" sz="2300">
              <a:solidFill>
                <a:srgbClr val="FFFFFF"/>
              </a:solidFill>
              <a:latin typeface="Poppins"/>
              <a:ea typeface="Poppins"/>
              <a:cs typeface="Poppins"/>
              <a:sym typeface="Poppins"/>
            </a:endParaRPr>
          </a:p>
        </p:txBody>
      </p:sp>
      <p:sp>
        <p:nvSpPr>
          <p:cNvPr id="217" name="Google Shape;217;g3525633993a_0_199"/>
          <p:cNvSpPr txBox="1"/>
          <p:nvPr/>
        </p:nvSpPr>
        <p:spPr>
          <a:xfrm>
            <a:off x="458575" y="1078875"/>
            <a:ext cx="4752600" cy="1409700"/>
          </a:xfrm>
          <a:prstGeom prst="rect">
            <a:avLst/>
          </a:prstGeom>
          <a:noFill/>
          <a:ln>
            <a:noFill/>
          </a:ln>
        </p:spPr>
        <p:txBody>
          <a:bodyPr anchorCtr="0" anchor="t" bIns="91425" lIns="91425" spcFirstLastPara="1" rIns="91425" wrap="square" tIns="91425">
            <a:noAutofit/>
          </a:bodyPr>
          <a:lstStyle/>
          <a:p>
            <a:pPr indent="-368300" lvl="0" marL="457200" rtl="0" algn="l">
              <a:spcBef>
                <a:spcPts val="1000"/>
              </a:spcBef>
              <a:spcAft>
                <a:spcPts val="0"/>
              </a:spcAft>
              <a:buClr>
                <a:schemeClr val="dk1"/>
              </a:buClr>
              <a:buSzPts val="2200"/>
              <a:buFont typeface="Poppins"/>
              <a:buAutoNum type="arabicPeriod"/>
            </a:pPr>
            <a:r>
              <a:rPr lang="en-MY" sz="2200">
                <a:solidFill>
                  <a:schemeClr val="dk1"/>
                </a:solidFill>
                <a:latin typeface="Poppins"/>
                <a:ea typeface="Poppins"/>
                <a:cs typeface="Poppins"/>
                <a:sym typeface="Poppins"/>
              </a:rPr>
              <a:t>Different types of learners &amp; corresponding strategies</a:t>
            </a:r>
            <a:endParaRPr sz="22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AutoNum type="arabicPeriod"/>
            </a:pPr>
            <a:r>
              <a:rPr lang="en-MY" sz="2200">
                <a:solidFill>
                  <a:schemeClr val="dk1"/>
                </a:solidFill>
                <a:latin typeface="Poppins"/>
                <a:ea typeface="Poppins"/>
                <a:cs typeface="Poppins"/>
                <a:sym typeface="Poppins"/>
              </a:rPr>
              <a:t>Characteristics of adult learners</a:t>
            </a:r>
            <a:endParaRPr sz="22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AutoNum type="arabicPeriod"/>
            </a:pPr>
            <a:r>
              <a:rPr lang="en-MY" sz="2200">
                <a:solidFill>
                  <a:schemeClr val="dk1"/>
                </a:solidFill>
                <a:latin typeface="Poppins"/>
                <a:ea typeface="Poppins"/>
                <a:cs typeface="Poppins"/>
                <a:sym typeface="Poppins"/>
              </a:rPr>
              <a:t>Adult learning strategies</a:t>
            </a:r>
            <a:endParaRPr sz="2200">
              <a:solidFill>
                <a:schemeClr val="dk1"/>
              </a:solidFill>
              <a:latin typeface="Poppins"/>
              <a:ea typeface="Poppins"/>
              <a:cs typeface="Poppins"/>
              <a:sym typeface="Poppins"/>
            </a:endParaRPr>
          </a:p>
          <a:p>
            <a:pPr indent="-368300" lvl="0" marL="457200" rtl="0" algn="l">
              <a:spcBef>
                <a:spcPts val="1000"/>
              </a:spcBef>
              <a:spcAft>
                <a:spcPts val="1000"/>
              </a:spcAft>
              <a:buClr>
                <a:schemeClr val="dk1"/>
              </a:buClr>
              <a:buSzPts val="2200"/>
              <a:buFont typeface="Poppins"/>
              <a:buAutoNum type="arabicPeriod"/>
            </a:pPr>
            <a:r>
              <a:rPr lang="en-MY" sz="2200">
                <a:solidFill>
                  <a:schemeClr val="dk1"/>
                </a:solidFill>
                <a:latin typeface="Poppins"/>
                <a:ea typeface="Poppins"/>
                <a:cs typeface="Poppins"/>
                <a:sym typeface="Poppins"/>
              </a:rPr>
              <a:t>Barriers to adult learning</a:t>
            </a:r>
            <a:endParaRPr sz="2200">
              <a:solidFill>
                <a:schemeClr val="dk1"/>
              </a:solidFill>
              <a:latin typeface="Poppins"/>
              <a:ea typeface="Poppins"/>
              <a:cs typeface="Poppins"/>
              <a:sym typeface="Poppins"/>
            </a:endParaRPr>
          </a:p>
        </p:txBody>
      </p:sp>
      <p:pic>
        <p:nvPicPr>
          <p:cNvPr id="218" name="Google Shape;218;g3525633993a_0_199"/>
          <p:cNvPicPr preferRelativeResize="0"/>
          <p:nvPr/>
        </p:nvPicPr>
        <p:blipFill>
          <a:blip r:embed="rId5">
            <a:alphaModFix/>
          </a:blip>
          <a:stretch>
            <a:fillRect/>
          </a:stretch>
        </p:blipFill>
        <p:spPr>
          <a:xfrm>
            <a:off x="5523925" y="1277600"/>
            <a:ext cx="3061199" cy="30611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3" name="Shape 223"/>
        <p:cNvGrpSpPr/>
        <p:nvPr/>
      </p:nvGrpSpPr>
      <p:grpSpPr>
        <a:xfrm>
          <a:off x="0" y="0"/>
          <a:ext cx="0" cy="0"/>
          <a:chOff x="0" y="0"/>
          <a:chExt cx="0" cy="0"/>
        </a:xfrm>
      </p:grpSpPr>
      <p:pic>
        <p:nvPicPr>
          <p:cNvPr id="224" name="Google Shape;224;g3525633993a_0_21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25" name="Google Shape;225;g3525633993a_0_212"/>
          <p:cNvSpPr txBox="1"/>
          <p:nvPr/>
        </p:nvSpPr>
        <p:spPr>
          <a:xfrm>
            <a:off x="3397725" y="0"/>
            <a:ext cx="5385300" cy="933600"/>
          </a:xfrm>
          <a:prstGeom prst="rect">
            <a:avLst/>
          </a:prstGeom>
          <a:noFill/>
          <a:ln>
            <a:noFill/>
          </a:ln>
        </p:spPr>
        <p:txBody>
          <a:bodyPr anchorCtr="0" anchor="ctr" bIns="68575" lIns="68575" spcFirstLastPara="1" rIns="68575" wrap="square" tIns="68575">
            <a:normAutofit/>
          </a:bodyPr>
          <a:lstStyle/>
          <a:p>
            <a:pPr indent="0" lvl="0" marL="0" rtl="0" algn="r">
              <a:lnSpc>
                <a:spcPct val="90000"/>
              </a:lnSpc>
              <a:spcBef>
                <a:spcPts val="0"/>
              </a:spcBef>
              <a:spcAft>
                <a:spcPts val="0"/>
              </a:spcAft>
              <a:buClr>
                <a:schemeClr val="dk1"/>
              </a:buClr>
              <a:buSzPts val="1100"/>
              <a:buFont typeface="Arial"/>
              <a:buNone/>
            </a:pPr>
            <a:r>
              <a:rPr b="1" lang="en-MY" sz="2300">
                <a:solidFill>
                  <a:srgbClr val="FFFFFF"/>
                </a:solidFill>
                <a:latin typeface="Poppins"/>
                <a:ea typeface="Poppins"/>
                <a:cs typeface="Poppins"/>
                <a:sym typeface="Poppins"/>
              </a:rPr>
              <a:t>References</a:t>
            </a:r>
            <a:endParaRPr b="1" sz="2300">
              <a:solidFill>
                <a:srgbClr val="FFFFFF"/>
              </a:solidFill>
              <a:latin typeface="Poppins"/>
              <a:ea typeface="Poppins"/>
              <a:cs typeface="Poppins"/>
              <a:sym typeface="Poppins"/>
            </a:endParaRPr>
          </a:p>
        </p:txBody>
      </p:sp>
      <p:sp>
        <p:nvSpPr>
          <p:cNvPr id="226" name="Google Shape;226;g3525633993a_0_212"/>
          <p:cNvSpPr txBox="1"/>
          <p:nvPr/>
        </p:nvSpPr>
        <p:spPr>
          <a:xfrm>
            <a:off x="458575" y="1078875"/>
            <a:ext cx="8192100" cy="1409700"/>
          </a:xfrm>
          <a:prstGeom prst="rect">
            <a:avLst/>
          </a:prstGeom>
          <a:noFill/>
          <a:ln>
            <a:noFill/>
          </a:ln>
        </p:spPr>
        <p:txBody>
          <a:bodyPr anchorCtr="0" anchor="t" bIns="91425" lIns="91425" spcFirstLastPara="1" rIns="91425" wrap="square" tIns="91425">
            <a:noAutofit/>
          </a:bodyPr>
          <a:lstStyle/>
          <a:p>
            <a:pPr indent="-355600" lvl="0" marL="457200" rtl="0" algn="l">
              <a:spcBef>
                <a:spcPts val="1000"/>
              </a:spcBef>
              <a:spcAft>
                <a:spcPts val="0"/>
              </a:spcAft>
              <a:buClr>
                <a:schemeClr val="dk1"/>
              </a:buClr>
              <a:buSzPts val="2000"/>
              <a:buFont typeface="Poppins"/>
              <a:buAutoNum type="arabicPeriod"/>
            </a:pPr>
            <a:r>
              <a:rPr lang="en-MY" sz="2000">
                <a:solidFill>
                  <a:schemeClr val="dk1"/>
                </a:solidFill>
                <a:latin typeface="Poppins"/>
                <a:ea typeface="Poppins"/>
                <a:cs typeface="Poppins"/>
                <a:sym typeface="Poppins"/>
              </a:rPr>
              <a:t>SHEQ Management Consultant Sdn Bhd (2017). </a:t>
            </a:r>
            <a:r>
              <a:rPr i="1" lang="en-MY" sz="2000">
                <a:solidFill>
                  <a:schemeClr val="dk1"/>
                </a:solidFill>
                <a:latin typeface="Poppins"/>
                <a:ea typeface="Poppins"/>
                <a:cs typeface="Poppins"/>
                <a:sym typeface="Poppins"/>
              </a:rPr>
              <a:t>Train the Trainer - Trainee Manual</a:t>
            </a:r>
            <a:r>
              <a:rPr lang="en-MY" sz="2000">
                <a:solidFill>
                  <a:schemeClr val="dk1"/>
                </a:solidFill>
                <a:latin typeface="Poppins"/>
                <a:ea typeface="Poppins"/>
                <a:cs typeface="Poppins"/>
                <a:sym typeface="Poppins"/>
              </a:rPr>
              <a:t>. (unpublished)</a:t>
            </a:r>
            <a:endParaRPr sz="2000">
              <a:solidFill>
                <a:schemeClr val="dk1"/>
              </a:solidFill>
              <a:latin typeface="Poppins"/>
              <a:ea typeface="Poppins"/>
              <a:cs typeface="Poppins"/>
              <a:sym typeface="Poppins"/>
            </a:endParaRPr>
          </a:p>
          <a:p>
            <a:pPr indent="-355600" lvl="0" marL="457200" rtl="0" algn="l">
              <a:spcBef>
                <a:spcPts val="1000"/>
              </a:spcBef>
              <a:spcAft>
                <a:spcPts val="0"/>
              </a:spcAft>
              <a:buClr>
                <a:schemeClr val="dk1"/>
              </a:buClr>
              <a:buSzPts val="2000"/>
              <a:buFont typeface="Poppins"/>
              <a:buAutoNum type="arabicPeriod"/>
            </a:pPr>
            <a:r>
              <a:rPr lang="en-MY" sz="2000">
                <a:solidFill>
                  <a:schemeClr val="dk1"/>
                </a:solidFill>
                <a:latin typeface="Poppins"/>
                <a:ea typeface="Poppins"/>
                <a:cs typeface="Poppins"/>
                <a:sym typeface="Poppins"/>
              </a:rPr>
              <a:t>Rural Health Education Foundation (2007). </a:t>
            </a:r>
            <a:r>
              <a:rPr i="1" lang="en-MY" sz="2000">
                <a:solidFill>
                  <a:schemeClr val="dk1"/>
                </a:solidFill>
                <a:latin typeface="Poppins"/>
                <a:ea typeface="Poppins"/>
                <a:cs typeface="Poppins"/>
                <a:sym typeface="Poppins"/>
              </a:rPr>
              <a:t>A Guide to Facilitating Adult Learning</a:t>
            </a:r>
            <a:r>
              <a:rPr lang="en-MY" sz="2000">
                <a:solidFill>
                  <a:schemeClr val="dk1"/>
                </a:solidFill>
                <a:latin typeface="Poppins"/>
                <a:ea typeface="Poppins"/>
                <a:cs typeface="Poppins"/>
                <a:sym typeface="Poppins"/>
              </a:rPr>
              <a:t>. Australian Government.</a:t>
            </a:r>
            <a:endParaRPr sz="2000">
              <a:solidFill>
                <a:schemeClr val="dk1"/>
              </a:solidFill>
              <a:latin typeface="Poppins"/>
              <a:ea typeface="Poppins"/>
              <a:cs typeface="Poppins"/>
              <a:sym typeface="Poppins"/>
            </a:endParaRPr>
          </a:p>
          <a:p>
            <a:pPr indent="-355600" lvl="0" marL="457200" rtl="0" algn="l">
              <a:spcBef>
                <a:spcPts val="1000"/>
              </a:spcBef>
              <a:spcAft>
                <a:spcPts val="1000"/>
              </a:spcAft>
              <a:buClr>
                <a:schemeClr val="dk1"/>
              </a:buClr>
              <a:buSzPts val="2000"/>
              <a:buFont typeface="Poppins"/>
              <a:buAutoNum type="arabicPeriod"/>
            </a:pPr>
            <a:r>
              <a:rPr lang="en-MY" sz="2000">
                <a:solidFill>
                  <a:schemeClr val="dk1"/>
                </a:solidFill>
                <a:latin typeface="Poppins"/>
                <a:ea typeface="Poppins"/>
                <a:cs typeface="Poppins"/>
                <a:sym typeface="Poppins"/>
              </a:rPr>
              <a:t>Falasca, M. (2013). </a:t>
            </a:r>
            <a:r>
              <a:rPr i="1" lang="en-MY" sz="2000">
                <a:solidFill>
                  <a:schemeClr val="dk1"/>
                </a:solidFill>
                <a:latin typeface="Poppins"/>
                <a:ea typeface="Poppins"/>
                <a:cs typeface="Poppins"/>
                <a:sym typeface="Poppins"/>
              </a:rPr>
              <a:t>Barriers to adult learning: Bridging the gap</a:t>
            </a:r>
            <a:r>
              <a:rPr lang="en-MY" sz="2000">
                <a:solidFill>
                  <a:schemeClr val="dk1"/>
                </a:solidFill>
                <a:latin typeface="Poppins"/>
                <a:ea typeface="Poppins"/>
                <a:cs typeface="Poppins"/>
                <a:sym typeface="Poppins"/>
              </a:rPr>
              <a:t>. Australian Journal of Adult Learning Volume 51(3). 583-590.</a:t>
            </a:r>
            <a:endParaRPr sz="2000">
              <a:solidFill>
                <a:schemeClr val="dk1"/>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g36dd5415c1f_0_0"/>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32" name="Google Shape;232;g36dd5415c1f_0_0"/>
          <p:cNvSpPr txBox="1"/>
          <p:nvPr/>
        </p:nvSpPr>
        <p:spPr>
          <a:xfrm>
            <a:off x="172350" y="921350"/>
            <a:ext cx="3389400" cy="2105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Creative Commons Attribution-</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NonCommercial-</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ShareAlike 4.0 International</a:t>
            </a:r>
            <a:endParaRPr b="1" i="0" sz="1100" u="none" cap="none" strike="noStrike">
              <a:solidFill>
                <a:srgbClr val="000000"/>
              </a:solidFill>
              <a:latin typeface="Century Gothic"/>
              <a:ea typeface="Century Gothic"/>
              <a:cs typeface="Century Gothic"/>
              <a:sym typeface="Century Gothic"/>
            </a:endParaRPr>
          </a:p>
        </p:txBody>
      </p:sp>
      <p:pic>
        <p:nvPicPr>
          <p:cNvPr id="233" name="Google Shape;233;g36dd5415c1f_0_0"/>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34" name="Google Shape;234;g36dd5415c1f_0_0"/>
          <p:cNvSpPr/>
          <p:nvPr/>
        </p:nvSpPr>
        <p:spPr>
          <a:xfrm>
            <a:off x="3561875" y="479200"/>
            <a:ext cx="5276400" cy="2304300"/>
          </a:xfrm>
          <a:prstGeom prst="rect">
            <a:avLst/>
          </a:prstGeom>
          <a:noFill/>
          <a:ln>
            <a:noFill/>
          </a:ln>
        </p:spPr>
        <p:txBody>
          <a:bodyPr anchorCtr="0" anchor="t" bIns="45700" lIns="91425" spcFirstLastPara="1" rIns="91425" wrap="square" tIns="45700">
            <a:noAutofit/>
          </a:bodyPr>
          <a:lstStyle/>
          <a:p>
            <a:pPr indent="0" lvl="0" marL="0" marR="0" rtl="0" algn="just">
              <a:lnSpc>
                <a:spcPct val="87272"/>
              </a:lnSpc>
              <a:spcBef>
                <a:spcPts val="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You are free to:</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t>
            </a:r>
            <a:r>
              <a:rPr b="0" i="0" lang="en-MY" sz="1600" u="none" cap="none" strike="noStrike">
                <a:solidFill>
                  <a:schemeClr val="dk1"/>
                </a:solidFill>
                <a:latin typeface="Poppins Light"/>
                <a:ea typeface="Poppins Light"/>
                <a:cs typeface="Poppins Light"/>
                <a:sym typeface="Poppins Light"/>
              </a:rPr>
              <a:t> — copy and redistribute the material in any medium or format</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Adapt</a:t>
            </a:r>
            <a:r>
              <a:rPr b="0" i="0" lang="en-MY" sz="1600" u="none" cap="none" strike="noStrike">
                <a:solidFill>
                  <a:schemeClr val="dk1"/>
                </a:solidFill>
                <a:latin typeface="Poppins Light"/>
                <a:ea typeface="Poppins Light"/>
                <a:cs typeface="Poppins Light"/>
                <a:sym typeface="Poppins Light"/>
              </a:rPr>
              <a:t> — remix, transform, and build upon the material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Under the following terms:</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Attribution</a:t>
            </a:r>
            <a:r>
              <a:rPr b="0" i="0" lang="en-MY" sz="1600" u="none" cap="none" strike="noStrike">
                <a:solidFill>
                  <a:schemeClr val="dk1"/>
                </a:solidFill>
                <a:latin typeface="Poppins Light"/>
                <a:ea typeface="Poppins Light"/>
                <a:cs typeface="Poppins Light"/>
                <a:sym typeface="Poppins Light"/>
              </a:rPr>
              <a:t> — You must give appropriate credit , provide a link to the license, and indicate if changes were made . You may do so in any reasonable manner, but not in any way that suggests the licensor endorses you or your use</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NonCommercial</a:t>
            </a:r>
            <a:r>
              <a:rPr b="0" i="0" lang="en-MY" sz="1600" u="none" cap="none" strike="noStrike">
                <a:solidFill>
                  <a:schemeClr val="dk1"/>
                </a:solidFill>
                <a:latin typeface="Poppins Light"/>
                <a:ea typeface="Poppins Light"/>
                <a:cs typeface="Poppins Light"/>
                <a:sym typeface="Poppins Light"/>
              </a:rPr>
              <a:t> — You may not use the material for commercial purposes .</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ShareAlike </a:t>
            </a:r>
            <a:r>
              <a:rPr b="0" i="0" lang="en-MY" sz="1600" u="none" cap="none" strike="noStrike">
                <a:solidFill>
                  <a:schemeClr val="dk1"/>
                </a:solidFill>
                <a:latin typeface="Poppins Light"/>
                <a:ea typeface="Poppins Light"/>
                <a:cs typeface="Poppins Light"/>
                <a:sym typeface="Poppins Light"/>
              </a:rPr>
              <a:t>— If you remix, transform, or build upon the material, you must distribute your contributions under the same license as the original.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235" name="Google Shape;235;g36dd5415c1f_0_0"/>
          <p:cNvSpPr txBox="1"/>
          <p:nvPr/>
        </p:nvSpPr>
        <p:spPr>
          <a:xfrm>
            <a:off x="3561875" y="-1250"/>
            <a:ext cx="2767200" cy="57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MY" sz="1800" u="sng" cap="none" strike="noStrike">
                <a:solidFill>
                  <a:srgbClr val="0097A7"/>
                </a:solidFill>
                <a:latin typeface="Poppins"/>
                <a:ea typeface="Poppins"/>
                <a:cs typeface="Poppins"/>
                <a:sym typeface="Poppins"/>
                <a:hlinkClick r:id="rId5">
                  <a:extLst>
                    <a:ext uri="{A12FA001-AC4F-418D-AE19-62706E023703}">
                      <ahyp:hlinkClr val="tx"/>
                    </a:ext>
                  </a:extLst>
                </a:hlinkClick>
              </a:rPr>
              <a:t>License Deed</a:t>
            </a:r>
            <a:endParaRPr b="0" i="0" sz="1800" u="none" cap="none" strike="noStrike">
              <a:solidFill>
                <a:srgbClr val="0097A7"/>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g34d186058ee_0_7"/>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72" name="Google Shape;72;g34d186058ee_0_7"/>
          <p:cNvSpPr txBox="1"/>
          <p:nvPr/>
        </p:nvSpPr>
        <p:spPr>
          <a:xfrm>
            <a:off x="278650" y="1452900"/>
            <a:ext cx="2868900" cy="8988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lang="en-MY" sz="2900">
                <a:solidFill>
                  <a:srgbClr val="FFFFFF"/>
                </a:solidFill>
                <a:latin typeface="Poppins"/>
                <a:ea typeface="Poppins"/>
                <a:cs typeface="Poppins"/>
                <a:sym typeface="Poppins"/>
              </a:rPr>
              <a:t>Learning Outcomes</a:t>
            </a:r>
            <a:endParaRPr b="1" i="0" sz="1400" u="none" cap="none" strike="noStrike">
              <a:solidFill>
                <a:srgbClr val="000000"/>
              </a:solidFill>
              <a:latin typeface="Century Gothic"/>
              <a:ea typeface="Century Gothic"/>
              <a:cs typeface="Century Gothic"/>
              <a:sym typeface="Century Gothic"/>
            </a:endParaRPr>
          </a:p>
        </p:txBody>
      </p:sp>
      <p:pic>
        <p:nvPicPr>
          <p:cNvPr id="73" name="Google Shape;73;g34d186058ee_0_7"/>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74" name="Google Shape;74;g34d186058ee_0_7"/>
          <p:cNvSpPr/>
          <p:nvPr/>
        </p:nvSpPr>
        <p:spPr>
          <a:xfrm>
            <a:off x="3702650" y="707400"/>
            <a:ext cx="5034000" cy="3564600"/>
          </a:xfrm>
          <a:prstGeom prst="rect">
            <a:avLst/>
          </a:prstGeom>
          <a:noFill/>
          <a:ln>
            <a:noFill/>
          </a:ln>
        </p:spPr>
        <p:txBody>
          <a:bodyPr anchorCtr="0" anchor="t" bIns="45700" lIns="91425" spcFirstLastPara="1" rIns="91425" wrap="square" tIns="45700">
            <a:noAutofit/>
          </a:bodyPr>
          <a:lstStyle/>
          <a:p>
            <a:pPr indent="-368300" lvl="0" marL="457200" rtl="0" algn="l">
              <a:lnSpc>
                <a:spcPct val="100000"/>
              </a:lnSpc>
              <a:spcBef>
                <a:spcPts val="1000"/>
              </a:spcBef>
              <a:spcAft>
                <a:spcPts val="0"/>
              </a:spcAft>
              <a:buClr>
                <a:schemeClr val="dk1"/>
              </a:buClr>
              <a:buSzPts val="2200"/>
              <a:buFont typeface="Poppins"/>
              <a:buAutoNum type="arabicPeriod"/>
            </a:pPr>
            <a:r>
              <a:rPr lang="en-MY" sz="2200">
                <a:solidFill>
                  <a:schemeClr val="dk1"/>
                </a:solidFill>
                <a:latin typeface="Poppins"/>
                <a:ea typeface="Poppins"/>
                <a:cs typeface="Poppins"/>
                <a:sym typeface="Poppins"/>
              </a:rPr>
              <a:t>Distinguish between the different types of learners</a:t>
            </a:r>
            <a:endParaRPr sz="2200">
              <a:solidFill>
                <a:schemeClr val="dk1"/>
              </a:solidFill>
              <a:latin typeface="Poppins"/>
              <a:ea typeface="Poppins"/>
              <a:cs typeface="Poppins"/>
              <a:sym typeface="Poppins"/>
            </a:endParaRPr>
          </a:p>
          <a:p>
            <a:pPr indent="-368300" lvl="0" marL="457200" rtl="0" algn="l">
              <a:lnSpc>
                <a:spcPct val="100000"/>
              </a:lnSpc>
              <a:spcBef>
                <a:spcPts val="1000"/>
              </a:spcBef>
              <a:spcAft>
                <a:spcPts val="0"/>
              </a:spcAft>
              <a:buClr>
                <a:schemeClr val="dk1"/>
              </a:buClr>
              <a:buSzPts val="2200"/>
              <a:buFont typeface="Poppins"/>
              <a:buAutoNum type="arabicPeriod"/>
            </a:pPr>
            <a:r>
              <a:rPr lang="en-MY" sz="2200">
                <a:solidFill>
                  <a:schemeClr val="dk1"/>
                </a:solidFill>
                <a:latin typeface="Poppins"/>
                <a:ea typeface="Poppins"/>
                <a:cs typeface="Poppins"/>
                <a:sym typeface="Poppins"/>
              </a:rPr>
              <a:t>Describe the characteristics of adult learners</a:t>
            </a:r>
            <a:endParaRPr sz="2200">
              <a:solidFill>
                <a:schemeClr val="dk1"/>
              </a:solidFill>
              <a:latin typeface="Poppins"/>
              <a:ea typeface="Poppins"/>
              <a:cs typeface="Poppins"/>
              <a:sym typeface="Poppins"/>
            </a:endParaRPr>
          </a:p>
          <a:p>
            <a:pPr indent="-368300" lvl="0" marL="457200" rtl="0" algn="l">
              <a:lnSpc>
                <a:spcPct val="100000"/>
              </a:lnSpc>
              <a:spcBef>
                <a:spcPts val="1000"/>
              </a:spcBef>
              <a:spcAft>
                <a:spcPts val="0"/>
              </a:spcAft>
              <a:buClr>
                <a:schemeClr val="dk1"/>
              </a:buClr>
              <a:buSzPts val="2200"/>
              <a:buFont typeface="Poppins"/>
              <a:buAutoNum type="arabicPeriod"/>
            </a:pPr>
            <a:r>
              <a:rPr lang="en-MY" sz="2200">
                <a:solidFill>
                  <a:schemeClr val="dk1"/>
                </a:solidFill>
                <a:latin typeface="Poppins"/>
                <a:ea typeface="Poppins"/>
                <a:cs typeface="Poppins"/>
                <a:sym typeface="Poppins"/>
              </a:rPr>
              <a:t>Illustrate a range of adult learning strategies</a:t>
            </a:r>
            <a:endParaRPr sz="2200">
              <a:solidFill>
                <a:schemeClr val="dk1"/>
              </a:solidFill>
              <a:latin typeface="Poppins"/>
              <a:ea typeface="Poppins"/>
              <a:cs typeface="Poppins"/>
              <a:sym typeface="Poppins"/>
            </a:endParaRPr>
          </a:p>
          <a:p>
            <a:pPr indent="-368300" lvl="0" marL="457200" rtl="0" algn="l">
              <a:lnSpc>
                <a:spcPct val="100000"/>
              </a:lnSpc>
              <a:spcBef>
                <a:spcPts val="1000"/>
              </a:spcBef>
              <a:spcAft>
                <a:spcPts val="1000"/>
              </a:spcAft>
              <a:buClr>
                <a:schemeClr val="dk1"/>
              </a:buClr>
              <a:buSzPts val="2200"/>
              <a:buFont typeface="Poppins"/>
              <a:buAutoNum type="arabicPeriod"/>
            </a:pPr>
            <a:r>
              <a:rPr lang="en-MY" sz="2200">
                <a:solidFill>
                  <a:schemeClr val="dk1"/>
                </a:solidFill>
                <a:latin typeface="Poppins"/>
                <a:ea typeface="Poppins"/>
                <a:cs typeface="Poppins"/>
                <a:sym typeface="Poppins"/>
              </a:rPr>
              <a:t>Identify the barriers to adult learning and propose strategies to overcome it</a:t>
            </a:r>
            <a:endParaRPr b="0" i="0" sz="2000" u="none" cap="none" strike="noStrike">
              <a:solidFill>
                <a:schemeClr val="dk1"/>
              </a:solidFill>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g36dd5415c1f_0_8"/>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41" name="Google Shape;241;g36dd5415c1f_0_8"/>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License Declaration</a:t>
            </a:r>
            <a:endParaRPr b="1" sz="2700">
              <a:solidFill>
                <a:srgbClr val="FFFFFF"/>
              </a:solidFill>
              <a:latin typeface="Poppins"/>
              <a:ea typeface="Poppins"/>
              <a:cs typeface="Poppins"/>
              <a:sym typeface="Poppins"/>
            </a:endParaRPr>
          </a:p>
        </p:txBody>
      </p:sp>
      <p:pic>
        <p:nvPicPr>
          <p:cNvPr id="242" name="Google Shape;242;g36dd5415c1f_0_8"/>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43" name="Google Shape;243;g36dd5415c1f_0_8"/>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244" name="Google Shape;244;g36dd5415c1f_0_8"/>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245" name="Google Shape;245;g36dd5415c1f_0_8"/>
          <p:cNvSpPr txBox="1"/>
          <p:nvPr/>
        </p:nvSpPr>
        <p:spPr>
          <a:xfrm>
            <a:off x="3505200" y="968275"/>
            <a:ext cx="5534400" cy="207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MY" sz="1800">
                <a:solidFill>
                  <a:schemeClr val="dk1"/>
                </a:solidFill>
                <a:latin typeface="Poppins"/>
                <a:ea typeface="Poppins"/>
                <a:cs typeface="Poppins"/>
                <a:sym typeface="Poppins"/>
              </a:rPr>
              <a:t>2020 Quest International University </a:t>
            </a:r>
            <a:r>
              <a:rPr i="1" lang="en-MY" sz="1800" u="sng">
                <a:solidFill>
                  <a:schemeClr val="hlink"/>
                </a:solidFill>
                <a:latin typeface="Poppins"/>
                <a:ea typeface="Poppins"/>
                <a:cs typeface="Poppins"/>
                <a:sym typeface="Poppins"/>
                <a:hlinkClick r:id="rId6"/>
              </a:rPr>
              <a:t>Facilitating Adult Learning</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Loke Siew Phaik, Jeffrey Yee Khong Loong</a:t>
            </a:r>
            <a:r>
              <a:rPr lang="en-MY" sz="1800">
                <a:solidFill>
                  <a:schemeClr val="dk1"/>
                </a:solidFill>
                <a:latin typeface="Poppins"/>
                <a:ea typeface="Poppins"/>
                <a:cs typeface="Poppins"/>
                <a:sym typeface="Poppins"/>
              </a:rPr>
              <a:t>. Except where otherwise noted, this work is licensed under the terms of the</a:t>
            </a:r>
            <a:r>
              <a:rPr i="0" lang="en-MY" sz="1800" u="none" cap="none" strike="noStrike">
                <a:solidFill>
                  <a:schemeClr val="dk2"/>
                </a:solidFill>
                <a:latin typeface="Poppins"/>
                <a:ea typeface="Poppins"/>
                <a:cs typeface="Poppins"/>
                <a:sym typeface="Poppins"/>
                <a:extLst>
                  <a:ext uri="http://customooxmlschemas.google.com/">
                    <go:slidesCustomData xmlns:go="http://customooxmlschemas.google.com/" textRoundtripDataId="0"/>
                  </a:ext>
                </a:extLst>
              </a:rPr>
              <a:t> </a:t>
            </a:r>
            <a:r>
              <a:rPr i="0" lang="en-MY" sz="1800" u="sng" cap="none" strike="noStrike">
                <a:solidFill>
                  <a:schemeClr val="hlink"/>
                </a:solidFill>
                <a:latin typeface="Poppins"/>
                <a:ea typeface="Poppins"/>
                <a:cs typeface="Poppins"/>
                <a:sym typeface="Poppins"/>
                <a:hlinkClick r:id="rId7"/>
                <a:extLst>
                  <a:ext uri="http://customooxmlschemas.google.com/">
                    <go:slidesCustomData xmlns:go="http://customooxmlschemas.google.com/" textRoundtripDataId="1"/>
                  </a:ext>
                </a:extLst>
              </a:rPr>
              <a:t>Creative Commons Attribution 4.0 International License</a:t>
            </a:r>
            <a:endParaRPr i="0" sz="1800" u="none" cap="none" strike="noStrike">
              <a:solidFill>
                <a:schemeClr val="dk2"/>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i="0" sz="1800" u="none" cap="none" strike="noStrike">
              <a:solidFill>
                <a:schemeClr val="dk2"/>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g36dd5415c1f_0_17"/>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51" name="Google Shape;251;g36dd5415c1f_0_17"/>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Attribution Statement</a:t>
            </a:r>
            <a:endParaRPr b="1" sz="2700">
              <a:solidFill>
                <a:srgbClr val="FFFFFF"/>
              </a:solidFill>
              <a:latin typeface="Poppins"/>
              <a:ea typeface="Poppins"/>
              <a:cs typeface="Poppins"/>
              <a:sym typeface="Poppins"/>
            </a:endParaRPr>
          </a:p>
        </p:txBody>
      </p:sp>
      <p:pic>
        <p:nvPicPr>
          <p:cNvPr id="252" name="Google Shape;252;g36dd5415c1f_0_17"/>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53" name="Google Shape;253;g36dd5415c1f_0_17"/>
          <p:cNvSpPr txBox="1"/>
          <p:nvPr/>
        </p:nvSpPr>
        <p:spPr>
          <a:xfrm>
            <a:off x="3646950" y="570525"/>
            <a:ext cx="5388300" cy="3509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If you have modified or adapted this OER, explicitly state that your version is an adaptation or derivative, and </a:t>
            </a:r>
            <a:r>
              <a:rPr lang="en-MY" sz="1800">
                <a:solidFill>
                  <a:schemeClr val="dk1"/>
                </a:solidFill>
                <a:highlight>
                  <a:srgbClr val="FFFF00"/>
                </a:highlight>
                <a:latin typeface="Poppins"/>
                <a:ea typeface="Poppins"/>
                <a:cs typeface="Poppins"/>
                <a:sym typeface="Poppins"/>
              </a:rPr>
              <a:t>optionally describe the nature of your changes.</a:t>
            </a:r>
            <a:endParaRPr sz="1800">
              <a:solidFill>
                <a:schemeClr val="dk1"/>
              </a:solidFill>
              <a:highlight>
                <a:srgbClr val="FFFF00"/>
              </a:highlight>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Example:</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This slide is adapted from </a:t>
            </a:r>
            <a:r>
              <a:rPr i="1" lang="en-MY" sz="1800" u="sng">
                <a:solidFill>
                  <a:schemeClr val="hlink"/>
                </a:solidFill>
                <a:latin typeface="Poppins"/>
                <a:ea typeface="Poppins"/>
                <a:cs typeface="Poppins"/>
                <a:sym typeface="Poppins"/>
                <a:hlinkClick r:id="rId5"/>
              </a:rPr>
              <a:t>Facilitating Adult Learning</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by </a:t>
            </a:r>
            <a:r>
              <a:rPr lang="en-MY" sz="1800">
                <a:solidFill>
                  <a:schemeClr val="dk1"/>
                </a:solidFill>
                <a:latin typeface="Poppins"/>
                <a:ea typeface="Poppins"/>
                <a:cs typeface="Poppins"/>
                <a:sym typeface="Poppins"/>
              </a:rPr>
              <a:t>Loke </a:t>
            </a:r>
            <a:r>
              <a:rPr lang="en-MY" sz="1800">
                <a:solidFill>
                  <a:schemeClr val="dk1"/>
                </a:solidFill>
                <a:latin typeface="Poppins"/>
                <a:ea typeface="Poppins"/>
                <a:cs typeface="Poppins"/>
                <a:sym typeface="Poppins"/>
              </a:rPr>
              <a:t>Siew Phaik</a:t>
            </a:r>
            <a:r>
              <a:rPr lang="en-MY" sz="1800">
                <a:solidFill>
                  <a:schemeClr val="dk1"/>
                </a:solidFill>
                <a:latin typeface="Poppins"/>
                <a:ea typeface="Poppins"/>
                <a:cs typeface="Poppins"/>
                <a:sym typeface="Poppins"/>
              </a:rPr>
              <a:t>, Jeffrey </a:t>
            </a:r>
            <a:r>
              <a:rPr lang="en-MY" sz="1800">
                <a:solidFill>
                  <a:schemeClr val="dk1"/>
                </a:solidFill>
                <a:latin typeface="Poppins"/>
                <a:ea typeface="Poppins"/>
                <a:cs typeface="Poppins"/>
                <a:sym typeface="Poppins"/>
              </a:rPr>
              <a:t>Yee</a:t>
            </a:r>
            <a:r>
              <a:rPr lang="en-MY" sz="1800">
                <a:solidFill>
                  <a:schemeClr val="dk1"/>
                </a:solidFill>
                <a:latin typeface="Poppins"/>
                <a:ea typeface="Poppins"/>
                <a:cs typeface="Poppins"/>
                <a:sym typeface="Poppins"/>
              </a:rPr>
              <a:t> Khong Loong</a:t>
            </a:r>
            <a:r>
              <a:rPr lang="en-MY" sz="1800">
                <a:solidFill>
                  <a:schemeClr val="dk1"/>
                </a:solidFill>
                <a:latin typeface="Poppins"/>
                <a:ea typeface="Poppins"/>
                <a:cs typeface="Poppins"/>
                <a:sym typeface="Poppins"/>
              </a:rPr>
              <a:t>, licensed under a Creative Commons Attribution 4.0 International License (</a:t>
            </a:r>
            <a:r>
              <a:rPr lang="en-MY" sz="1800" u="sng">
                <a:solidFill>
                  <a:srgbClr val="0097A7"/>
                </a:solidFill>
                <a:latin typeface="Poppins"/>
                <a:ea typeface="Poppins"/>
                <a:cs typeface="Poppins"/>
                <a:sym typeface="Poppins"/>
                <a:hlinkClick r:id="rId6">
                  <a:extLst>
                    <a:ext uri="{A12FA001-AC4F-418D-AE19-62706E023703}">
                      <ahyp:hlinkClr val="tx"/>
                    </a:ext>
                  </a:extLst>
                </a:hlinkClick>
              </a:rPr>
              <a:t>CC BY-NC-SA</a:t>
            </a:r>
            <a:r>
              <a:rPr lang="en-MY" sz="1800">
                <a:solidFill>
                  <a:schemeClr val="dk1"/>
                </a:solidFill>
                <a:latin typeface="Poppins"/>
                <a:ea typeface="Poppins"/>
                <a:cs typeface="Poppins"/>
                <a:sym typeface="Poppins"/>
              </a:rPr>
              <a:t>). </a:t>
            </a:r>
            <a:r>
              <a:rPr lang="en-MY" sz="1800">
                <a:solidFill>
                  <a:schemeClr val="dk1"/>
                </a:solidFill>
                <a:highlight>
                  <a:srgbClr val="FFFF00"/>
                </a:highlight>
                <a:latin typeface="Poppins"/>
                <a:ea typeface="Poppins"/>
                <a:cs typeface="Poppins"/>
                <a:sym typeface="Poppins"/>
              </a:rPr>
              <a:t>Changes include …</a:t>
            </a:r>
            <a:endParaRPr i="0" sz="1800" u="none" cap="none" strike="noStrike">
              <a:solidFill>
                <a:schemeClr val="dk1"/>
              </a:solidFill>
              <a:highlight>
                <a:srgbClr val="FFFF00"/>
              </a:highlight>
              <a:latin typeface="Poppins"/>
              <a:ea typeface="Poppins"/>
              <a:cs typeface="Poppins"/>
              <a:sym typeface="Poppins"/>
            </a:endParaRPr>
          </a:p>
        </p:txBody>
      </p:sp>
      <p:sp>
        <p:nvSpPr>
          <p:cNvPr id="254" name="Google Shape;254;g36dd5415c1f_0_17"/>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255" name="Google Shape;255;g36dd5415c1f_0_17"/>
          <p:cNvPicPr preferRelativeResize="0"/>
          <p:nvPr/>
        </p:nvPicPr>
        <p:blipFill rotWithShape="1">
          <a:blip r:embed="rId7">
            <a:alphaModFix/>
          </a:blip>
          <a:srcRect b="216129" l="18980" r="-18980" t="-216129"/>
          <a:stretch/>
        </p:blipFill>
        <p:spPr>
          <a:xfrm>
            <a:off x="-297025" y="673503"/>
            <a:ext cx="9143999" cy="110674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g36dd5415c1f_0_26"/>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61" name="Google Shape;261;g36dd5415c1f_0_26"/>
          <p:cNvSpPr txBox="1"/>
          <p:nvPr/>
        </p:nvSpPr>
        <p:spPr>
          <a:xfrm>
            <a:off x="237300" y="968275"/>
            <a:ext cx="3150300" cy="5172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700" u="none" cap="none" strike="noStrike">
                <a:solidFill>
                  <a:srgbClr val="FFFFFF"/>
                </a:solidFill>
                <a:latin typeface="Poppins"/>
                <a:ea typeface="Poppins"/>
                <a:cs typeface="Poppins"/>
                <a:sym typeface="Poppins"/>
              </a:rPr>
              <a:t>Disclaimer</a:t>
            </a:r>
            <a:endParaRPr b="1" i="0" sz="1200" u="none" cap="none" strike="noStrike">
              <a:solidFill>
                <a:srgbClr val="000000"/>
              </a:solidFill>
              <a:latin typeface="Century Gothic"/>
              <a:ea typeface="Century Gothic"/>
              <a:cs typeface="Century Gothic"/>
              <a:sym typeface="Century Gothic"/>
            </a:endParaRPr>
          </a:p>
        </p:txBody>
      </p:sp>
      <p:pic>
        <p:nvPicPr>
          <p:cNvPr id="262" name="Google Shape;262;g36dd5415c1f_0_26"/>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63" name="Google Shape;263;g36dd5415c1f_0_26"/>
          <p:cNvSpPr txBox="1"/>
          <p:nvPr/>
        </p:nvSpPr>
        <p:spPr>
          <a:xfrm>
            <a:off x="3772950" y="1276750"/>
            <a:ext cx="5388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4" name="Google Shape;264;g36dd5415c1f_0_26"/>
          <p:cNvSpPr txBox="1"/>
          <p:nvPr/>
        </p:nvSpPr>
        <p:spPr>
          <a:xfrm>
            <a:off x="3322650" y="76200"/>
            <a:ext cx="5671800" cy="3140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The materials provided in this institutional Open Educational Resource (iOER) are intended solely for educational and training (Learning &amp; Development) purposes. Quest International University assumes no responsibility for any misuse, misinterpretation, or unintended application of the content. The views and opinions expressed within these materials are those of the individual authors and do not necessarily reflect the official stance or policy of Quest International University.</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120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No derivative works may use the name, logo, or official branding of Quest International University without prior written approval. </a:t>
            </a:r>
            <a:endParaRPr b="0" i="0" sz="1300" u="none" cap="none" strike="noStrike">
              <a:solidFill>
                <a:schemeClr val="dk2"/>
              </a:solidFill>
              <a:latin typeface="Poppins"/>
              <a:ea typeface="Poppins"/>
              <a:cs typeface="Poppins"/>
              <a:sym typeface="Poppins"/>
            </a:endParaRPr>
          </a:p>
        </p:txBody>
      </p:sp>
      <p:pic>
        <p:nvPicPr>
          <p:cNvPr id="265" name="Google Shape;265;g36dd5415c1f_0_26"/>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266" name="Google Shape;266;g36dd5415c1f_0_26"/>
          <p:cNvSpPr txBox="1"/>
          <p:nvPr/>
        </p:nvSpPr>
        <p:spPr>
          <a:xfrm>
            <a:off x="3489575" y="4309675"/>
            <a:ext cx="4877700" cy="3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none" cap="none" strike="noStrike">
                <a:solidFill>
                  <a:schemeClr val="dk2"/>
                </a:solidFill>
                <a:latin typeface="Arial"/>
                <a:ea typeface="Arial"/>
                <a:cs typeface="Arial"/>
                <a:sym typeface="Arial"/>
              </a:rPr>
              <a:t>For any enquiries, kindly email Academic Affairs Division (AAD) at </a:t>
            </a:r>
            <a:r>
              <a:rPr b="0" i="0" lang="en-MY" sz="1400" u="sng" cap="none" strike="noStrike">
                <a:solidFill>
                  <a:schemeClr val="hlink"/>
                </a:solidFill>
                <a:latin typeface="Arial"/>
                <a:ea typeface="Arial"/>
                <a:cs typeface="Arial"/>
                <a:sym typeface="Arial"/>
                <a:hlinkClick r:id="rId6"/>
              </a:rPr>
              <a:t>aad@qiu.edu.my</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 name="Shape 79"/>
        <p:cNvGrpSpPr/>
        <p:nvPr/>
      </p:nvGrpSpPr>
      <p:grpSpPr>
        <a:xfrm>
          <a:off x="0" y="0"/>
          <a:ext cx="0" cy="0"/>
          <a:chOff x="0" y="0"/>
          <a:chExt cx="0" cy="0"/>
        </a:xfrm>
      </p:grpSpPr>
      <p:pic>
        <p:nvPicPr>
          <p:cNvPr id="80" name="Google Shape;80;g3525633993a_0_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81" name="Google Shape;81;g3525633993a_0_6"/>
          <p:cNvSpPr txBox="1"/>
          <p:nvPr/>
        </p:nvSpPr>
        <p:spPr>
          <a:xfrm>
            <a:off x="3397725" y="0"/>
            <a:ext cx="53853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1100"/>
              <a:buFont typeface="Arial"/>
              <a:buNone/>
            </a:pPr>
            <a:r>
              <a:rPr b="1" lang="en-MY" sz="2300">
                <a:solidFill>
                  <a:srgbClr val="FFFFFF"/>
                </a:solidFill>
                <a:latin typeface="Poppins"/>
                <a:ea typeface="Poppins"/>
                <a:cs typeface="Poppins"/>
                <a:sym typeface="Poppins"/>
              </a:rPr>
              <a:t>Different Types of Learners</a:t>
            </a:r>
            <a:endParaRPr b="1" i="0" sz="2300" u="none" cap="none" strike="noStrike">
              <a:solidFill>
                <a:srgbClr val="FFFFFF"/>
              </a:solidFill>
              <a:latin typeface="Poppins"/>
              <a:ea typeface="Poppins"/>
              <a:cs typeface="Poppins"/>
              <a:sym typeface="Poppins"/>
            </a:endParaRPr>
          </a:p>
        </p:txBody>
      </p:sp>
      <p:sp>
        <p:nvSpPr>
          <p:cNvPr id="82" name="Google Shape;82;g3525633993a_0_6"/>
          <p:cNvSpPr txBox="1"/>
          <p:nvPr/>
        </p:nvSpPr>
        <p:spPr>
          <a:xfrm>
            <a:off x="349150" y="1008450"/>
            <a:ext cx="7879500" cy="1409700"/>
          </a:xfrm>
          <a:prstGeom prst="rect">
            <a:avLst/>
          </a:prstGeom>
          <a:noFill/>
          <a:ln>
            <a:noFill/>
          </a:ln>
        </p:spPr>
        <p:txBody>
          <a:bodyPr anchorCtr="0" anchor="t" bIns="91425" lIns="91425" spcFirstLastPara="1" rIns="91425" wrap="square" tIns="91425">
            <a:noAutofit/>
          </a:bodyPr>
          <a:lstStyle/>
          <a:p>
            <a:pPr indent="-342900" lvl="0" marL="457200" rtl="0" algn="l">
              <a:spcBef>
                <a:spcPts val="100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Trainers/ instructors can no longer assume learners will learn through whichever training strategy is used.</a:t>
            </a:r>
            <a:endParaRPr sz="1800">
              <a:solidFill>
                <a:schemeClr val="dk1"/>
              </a:solidFill>
              <a:latin typeface="Poppins"/>
              <a:ea typeface="Poppins"/>
              <a:cs typeface="Poppins"/>
              <a:sym typeface="Poppins"/>
            </a:endParaRPr>
          </a:p>
          <a:p>
            <a:pPr indent="-342900" lvl="0" marL="457200" rtl="0" algn="l">
              <a:spcBef>
                <a:spcPts val="100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Learners need to be actively engaged in analysing an issue</a:t>
            </a:r>
            <a:endParaRPr sz="1800">
              <a:solidFill>
                <a:schemeClr val="dk1"/>
              </a:solidFill>
              <a:latin typeface="Poppins"/>
              <a:ea typeface="Poppins"/>
              <a:cs typeface="Poppins"/>
              <a:sym typeface="Poppins"/>
            </a:endParaRPr>
          </a:p>
          <a:p>
            <a:pPr indent="-342900" lvl="0" marL="457200" rtl="0" algn="l">
              <a:spcBef>
                <a:spcPts val="1000"/>
              </a:spcBef>
              <a:spcAft>
                <a:spcPts val="1000"/>
              </a:spcAft>
              <a:buClr>
                <a:schemeClr val="dk1"/>
              </a:buClr>
              <a:buSzPts val="1800"/>
              <a:buFont typeface="Poppins"/>
              <a:buChar char="●"/>
            </a:pPr>
            <a:r>
              <a:rPr lang="en-MY" sz="1800">
                <a:solidFill>
                  <a:schemeClr val="dk1"/>
                </a:solidFill>
                <a:latin typeface="Poppins"/>
                <a:ea typeface="Poppins"/>
                <a:cs typeface="Poppins"/>
                <a:sym typeface="Poppins"/>
              </a:rPr>
              <a:t>Honey and Mumford’s (1986) Learning Style Model:</a:t>
            </a:r>
            <a:endParaRPr sz="1800">
              <a:solidFill>
                <a:schemeClr val="dk1"/>
              </a:solidFill>
              <a:latin typeface="Poppins"/>
              <a:ea typeface="Poppins"/>
              <a:cs typeface="Poppins"/>
              <a:sym typeface="Poppins"/>
            </a:endParaRPr>
          </a:p>
        </p:txBody>
      </p:sp>
      <p:sp>
        <p:nvSpPr>
          <p:cNvPr id="83" name="Google Shape;83;g3525633993a_0_6"/>
          <p:cNvSpPr/>
          <p:nvPr/>
        </p:nvSpPr>
        <p:spPr>
          <a:xfrm>
            <a:off x="1560825" y="2763925"/>
            <a:ext cx="2327100" cy="844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400">
                <a:latin typeface="Poppins"/>
                <a:ea typeface="Poppins"/>
                <a:cs typeface="Poppins"/>
                <a:sym typeface="Poppins"/>
              </a:rPr>
              <a:t>Activist</a:t>
            </a:r>
            <a:endParaRPr b="1" sz="2400">
              <a:latin typeface="Poppins"/>
              <a:ea typeface="Poppins"/>
              <a:cs typeface="Poppins"/>
              <a:sym typeface="Poppins"/>
            </a:endParaRPr>
          </a:p>
        </p:txBody>
      </p:sp>
      <p:sp>
        <p:nvSpPr>
          <p:cNvPr id="84" name="Google Shape;84;g3525633993a_0_6"/>
          <p:cNvSpPr/>
          <p:nvPr/>
        </p:nvSpPr>
        <p:spPr>
          <a:xfrm>
            <a:off x="3887925" y="3608125"/>
            <a:ext cx="2327100" cy="844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400">
                <a:latin typeface="Poppins"/>
                <a:ea typeface="Poppins"/>
                <a:cs typeface="Poppins"/>
                <a:sym typeface="Poppins"/>
              </a:rPr>
              <a:t>Pragmatist</a:t>
            </a:r>
            <a:endParaRPr b="1" sz="2400">
              <a:latin typeface="Poppins"/>
              <a:ea typeface="Poppins"/>
              <a:cs typeface="Poppins"/>
              <a:sym typeface="Poppins"/>
            </a:endParaRPr>
          </a:p>
        </p:txBody>
      </p:sp>
      <p:sp>
        <p:nvSpPr>
          <p:cNvPr id="85" name="Google Shape;85;g3525633993a_0_6"/>
          <p:cNvSpPr/>
          <p:nvPr/>
        </p:nvSpPr>
        <p:spPr>
          <a:xfrm>
            <a:off x="3887925" y="2763925"/>
            <a:ext cx="2327100" cy="8442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400">
                <a:latin typeface="Poppins"/>
                <a:ea typeface="Poppins"/>
                <a:cs typeface="Poppins"/>
                <a:sym typeface="Poppins"/>
              </a:rPr>
              <a:t>Reflector</a:t>
            </a:r>
            <a:endParaRPr b="1" sz="2400">
              <a:latin typeface="Poppins"/>
              <a:ea typeface="Poppins"/>
              <a:cs typeface="Poppins"/>
              <a:sym typeface="Poppins"/>
            </a:endParaRPr>
          </a:p>
        </p:txBody>
      </p:sp>
      <p:sp>
        <p:nvSpPr>
          <p:cNvPr id="86" name="Google Shape;86;g3525633993a_0_6"/>
          <p:cNvSpPr/>
          <p:nvPr/>
        </p:nvSpPr>
        <p:spPr>
          <a:xfrm>
            <a:off x="1560825" y="3608125"/>
            <a:ext cx="2327100" cy="8442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400">
                <a:latin typeface="Poppins"/>
                <a:ea typeface="Poppins"/>
                <a:cs typeface="Poppins"/>
                <a:sym typeface="Poppins"/>
              </a:rPr>
              <a:t>Theorist</a:t>
            </a:r>
            <a:endParaRPr b="1" sz="2400">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pic>
        <p:nvPicPr>
          <p:cNvPr id="92" name="Google Shape;92;g3525633993a_0_1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93" name="Google Shape;93;g3525633993a_0_19"/>
          <p:cNvSpPr txBox="1"/>
          <p:nvPr/>
        </p:nvSpPr>
        <p:spPr>
          <a:xfrm>
            <a:off x="3397725" y="0"/>
            <a:ext cx="53853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1100"/>
              <a:buFont typeface="Arial"/>
              <a:buNone/>
            </a:pPr>
            <a:r>
              <a:rPr b="1" lang="en-MY" sz="2300">
                <a:solidFill>
                  <a:srgbClr val="FFFFFF"/>
                </a:solidFill>
                <a:latin typeface="Poppins"/>
                <a:ea typeface="Poppins"/>
                <a:cs typeface="Poppins"/>
                <a:sym typeface="Poppins"/>
              </a:rPr>
              <a:t>Different Types of Learners</a:t>
            </a:r>
            <a:endParaRPr b="1" i="0" sz="2300" u="none" cap="none" strike="noStrike">
              <a:solidFill>
                <a:srgbClr val="FFFFFF"/>
              </a:solidFill>
              <a:latin typeface="Poppins"/>
              <a:ea typeface="Poppins"/>
              <a:cs typeface="Poppins"/>
              <a:sym typeface="Poppins"/>
            </a:endParaRPr>
          </a:p>
        </p:txBody>
      </p:sp>
      <p:sp>
        <p:nvSpPr>
          <p:cNvPr id="94" name="Google Shape;94;g3525633993a_0_19"/>
          <p:cNvSpPr txBox="1"/>
          <p:nvPr/>
        </p:nvSpPr>
        <p:spPr>
          <a:xfrm>
            <a:off x="411725" y="2124100"/>
            <a:ext cx="3714300" cy="1409700"/>
          </a:xfrm>
          <a:prstGeom prst="rect">
            <a:avLst/>
          </a:prstGeom>
          <a:noFill/>
          <a:ln>
            <a:noFill/>
          </a:ln>
        </p:spPr>
        <p:txBody>
          <a:bodyPr anchorCtr="0" anchor="t" bIns="91425" lIns="91425" spcFirstLastPara="1" rIns="91425" wrap="square" tIns="91425">
            <a:noAutofit/>
          </a:bodyPr>
          <a:lstStyle/>
          <a:p>
            <a:pPr indent="-342900" lvl="0" marL="457200" rtl="0" algn="l">
              <a:spcBef>
                <a:spcPts val="100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Open-minded &amp; learn by doing</a:t>
            </a:r>
            <a:endParaRPr sz="1800">
              <a:solidFill>
                <a:schemeClr val="dk1"/>
              </a:solidFill>
              <a:latin typeface="Poppins"/>
              <a:ea typeface="Poppins"/>
              <a:cs typeface="Poppins"/>
              <a:sym typeface="Poppins"/>
            </a:endParaRPr>
          </a:p>
          <a:p>
            <a:pPr indent="-342900" lvl="0" marL="457200" rtl="0" algn="l">
              <a:spcBef>
                <a:spcPts val="100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Involve fully in new experiences without bias</a:t>
            </a:r>
            <a:endParaRPr sz="1800">
              <a:solidFill>
                <a:schemeClr val="dk1"/>
              </a:solidFill>
              <a:latin typeface="Poppins"/>
              <a:ea typeface="Poppins"/>
              <a:cs typeface="Poppins"/>
              <a:sym typeface="Poppins"/>
            </a:endParaRPr>
          </a:p>
          <a:p>
            <a:pPr indent="-342900" lvl="0" marL="457200" rtl="0" algn="l">
              <a:spcBef>
                <a:spcPts val="1000"/>
              </a:spcBef>
              <a:spcAft>
                <a:spcPts val="1000"/>
              </a:spcAft>
              <a:buClr>
                <a:schemeClr val="dk1"/>
              </a:buClr>
              <a:buSzPts val="1800"/>
              <a:buFont typeface="Poppins"/>
              <a:buChar char="●"/>
            </a:pPr>
            <a:r>
              <a:rPr lang="en-MY" sz="1800">
                <a:solidFill>
                  <a:schemeClr val="dk1"/>
                </a:solidFill>
                <a:latin typeface="Poppins"/>
                <a:ea typeface="Poppins"/>
                <a:cs typeface="Poppins"/>
                <a:sym typeface="Poppins"/>
              </a:rPr>
              <a:t>This type of learner says “Give it a try and see what happens.”</a:t>
            </a:r>
            <a:endParaRPr sz="1800">
              <a:solidFill>
                <a:schemeClr val="dk1"/>
              </a:solidFill>
              <a:latin typeface="Poppins"/>
              <a:ea typeface="Poppins"/>
              <a:cs typeface="Poppins"/>
              <a:sym typeface="Poppins"/>
            </a:endParaRPr>
          </a:p>
        </p:txBody>
      </p:sp>
      <p:sp>
        <p:nvSpPr>
          <p:cNvPr id="95" name="Google Shape;95;g3525633993a_0_19"/>
          <p:cNvSpPr/>
          <p:nvPr/>
        </p:nvSpPr>
        <p:spPr>
          <a:xfrm>
            <a:off x="576950" y="1153650"/>
            <a:ext cx="3549000" cy="844200"/>
          </a:xfrm>
          <a:prstGeom prst="roundRect">
            <a:avLst>
              <a:gd fmla="val 16667" name="adj"/>
            </a:avLst>
          </a:prstGeom>
          <a:solidFill>
            <a:srgbClr val="D0000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400">
                <a:solidFill>
                  <a:schemeClr val="lt1"/>
                </a:solidFill>
                <a:latin typeface="Poppins"/>
                <a:ea typeface="Poppins"/>
                <a:cs typeface="Poppins"/>
                <a:sym typeface="Poppins"/>
              </a:rPr>
              <a:t>The </a:t>
            </a:r>
            <a:r>
              <a:rPr b="1" lang="en-MY" sz="2400">
                <a:solidFill>
                  <a:schemeClr val="lt1"/>
                </a:solidFill>
                <a:latin typeface="Poppins"/>
                <a:ea typeface="Poppins"/>
                <a:cs typeface="Poppins"/>
                <a:sym typeface="Poppins"/>
              </a:rPr>
              <a:t>Activist</a:t>
            </a:r>
            <a:endParaRPr b="1" sz="2400">
              <a:solidFill>
                <a:schemeClr val="lt1"/>
              </a:solidFill>
              <a:latin typeface="Poppins"/>
              <a:ea typeface="Poppins"/>
              <a:cs typeface="Poppins"/>
              <a:sym typeface="Poppins"/>
            </a:endParaRPr>
          </a:p>
        </p:txBody>
      </p:sp>
      <p:sp>
        <p:nvSpPr>
          <p:cNvPr id="96" name="Google Shape;96;g3525633993a_0_19"/>
          <p:cNvSpPr/>
          <p:nvPr/>
        </p:nvSpPr>
        <p:spPr>
          <a:xfrm>
            <a:off x="5082250" y="1153650"/>
            <a:ext cx="3549000" cy="844200"/>
          </a:xfrm>
          <a:prstGeom prst="roundRect">
            <a:avLst>
              <a:gd fmla="val 16667" name="adj"/>
            </a:avLst>
          </a:prstGeom>
          <a:solidFill>
            <a:srgbClr val="D0000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400">
                <a:solidFill>
                  <a:schemeClr val="lt1"/>
                </a:solidFill>
                <a:latin typeface="Poppins"/>
                <a:ea typeface="Poppins"/>
                <a:cs typeface="Poppins"/>
                <a:sym typeface="Poppins"/>
              </a:rPr>
              <a:t>The Reflector</a:t>
            </a:r>
            <a:endParaRPr b="1" sz="2400">
              <a:solidFill>
                <a:schemeClr val="lt1"/>
              </a:solidFill>
              <a:latin typeface="Poppins"/>
              <a:ea typeface="Poppins"/>
              <a:cs typeface="Poppins"/>
              <a:sym typeface="Poppins"/>
            </a:endParaRPr>
          </a:p>
        </p:txBody>
      </p:sp>
      <p:sp>
        <p:nvSpPr>
          <p:cNvPr id="97" name="Google Shape;97;g3525633993a_0_19"/>
          <p:cNvSpPr txBox="1"/>
          <p:nvPr/>
        </p:nvSpPr>
        <p:spPr>
          <a:xfrm>
            <a:off x="4999600" y="2124100"/>
            <a:ext cx="3714300" cy="1409700"/>
          </a:xfrm>
          <a:prstGeom prst="rect">
            <a:avLst/>
          </a:prstGeom>
          <a:noFill/>
          <a:ln>
            <a:noFill/>
          </a:ln>
        </p:spPr>
        <p:txBody>
          <a:bodyPr anchorCtr="0" anchor="t" bIns="91425" lIns="91425" spcFirstLastPara="1" rIns="91425" wrap="square" tIns="91425">
            <a:noAutofit/>
          </a:bodyPr>
          <a:lstStyle/>
          <a:p>
            <a:pPr indent="-342900" lvl="0" marL="457200" rtl="0" algn="l">
              <a:spcBef>
                <a:spcPts val="100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Observant &amp; thoughtful</a:t>
            </a:r>
            <a:endParaRPr sz="1800">
              <a:solidFill>
                <a:schemeClr val="dk1"/>
              </a:solidFill>
              <a:latin typeface="Poppins"/>
              <a:ea typeface="Poppins"/>
              <a:cs typeface="Poppins"/>
              <a:sym typeface="Poppins"/>
            </a:endParaRPr>
          </a:p>
          <a:p>
            <a:pPr indent="-342900" lvl="0" marL="457200" rtl="0" algn="l">
              <a:spcBef>
                <a:spcPts val="100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Understand thoroughly before trying it out</a:t>
            </a:r>
            <a:endParaRPr sz="1800">
              <a:solidFill>
                <a:schemeClr val="dk1"/>
              </a:solidFill>
              <a:latin typeface="Poppins"/>
              <a:ea typeface="Poppins"/>
              <a:cs typeface="Poppins"/>
              <a:sym typeface="Poppins"/>
            </a:endParaRPr>
          </a:p>
          <a:p>
            <a:pPr indent="-342900" lvl="0" marL="457200" rtl="0" algn="l">
              <a:spcBef>
                <a:spcPts val="1000"/>
              </a:spcBef>
              <a:spcAft>
                <a:spcPts val="1000"/>
              </a:spcAft>
              <a:buClr>
                <a:schemeClr val="dk1"/>
              </a:buClr>
              <a:buSzPts val="1800"/>
              <a:buFont typeface="Poppins"/>
              <a:buChar char="●"/>
            </a:pPr>
            <a:r>
              <a:rPr lang="en-MY" sz="1800">
                <a:solidFill>
                  <a:schemeClr val="dk1"/>
                </a:solidFill>
                <a:latin typeface="Poppins"/>
                <a:ea typeface="Poppins"/>
                <a:cs typeface="Poppins"/>
                <a:sym typeface="Poppins"/>
              </a:rPr>
              <a:t>This type of learner says “Let me think about it for a moment.”</a:t>
            </a:r>
            <a:endParaRPr sz="1800">
              <a:solidFill>
                <a:schemeClr val="dk1"/>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pic>
        <p:nvPicPr>
          <p:cNvPr id="103" name="Google Shape;103;g3525633993a_0_4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04" name="Google Shape;104;g3525633993a_0_42"/>
          <p:cNvSpPr txBox="1"/>
          <p:nvPr/>
        </p:nvSpPr>
        <p:spPr>
          <a:xfrm>
            <a:off x="3397725" y="0"/>
            <a:ext cx="53853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1100"/>
              <a:buFont typeface="Arial"/>
              <a:buNone/>
            </a:pPr>
            <a:r>
              <a:rPr b="1" lang="en-MY" sz="2300">
                <a:solidFill>
                  <a:srgbClr val="FFFFFF"/>
                </a:solidFill>
                <a:latin typeface="Poppins"/>
                <a:ea typeface="Poppins"/>
                <a:cs typeface="Poppins"/>
                <a:sym typeface="Poppins"/>
              </a:rPr>
              <a:t>Different Types of Learners</a:t>
            </a:r>
            <a:endParaRPr b="1" i="0" sz="2300" u="none" cap="none" strike="noStrike">
              <a:solidFill>
                <a:srgbClr val="FFFFFF"/>
              </a:solidFill>
              <a:latin typeface="Poppins"/>
              <a:ea typeface="Poppins"/>
              <a:cs typeface="Poppins"/>
              <a:sym typeface="Poppins"/>
            </a:endParaRPr>
          </a:p>
        </p:txBody>
      </p:sp>
      <p:sp>
        <p:nvSpPr>
          <p:cNvPr id="105" name="Google Shape;105;g3525633993a_0_42"/>
          <p:cNvSpPr txBox="1"/>
          <p:nvPr/>
        </p:nvSpPr>
        <p:spPr>
          <a:xfrm>
            <a:off x="411725" y="2124100"/>
            <a:ext cx="3714300" cy="1409700"/>
          </a:xfrm>
          <a:prstGeom prst="rect">
            <a:avLst/>
          </a:prstGeom>
          <a:noFill/>
          <a:ln>
            <a:noFill/>
          </a:ln>
        </p:spPr>
        <p:txBody>
          <a:bodyPr anchorCtr="0" anchor="t" bIns="91425" lIns="91425" spcFirstLastPara="1" rIns="91425" wrap="square" tIns="91425">
            <a:noAutofit/>
          </a:bodyPr>
          <a:lstStyle/>
          <a:p>
            <a:pPr indent="-342900" lvl="0" marL="457200" rtl="0" algn="l">
              <a:spcBef>
                <a:spcPts val="100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Logical &amp; analytical</a:t>
            </a:r>
            <a:endParaRPr sz="1800">
              <a:solidFill>
                <a:schemeClr val="dk1"/>
              </a:solidFill>
              <a:latin typeface="Poppins"/>
              <a:ea typeface="Poppins"/>
              <a:cs typeface="Poppins"/>
              <a:sym typeface="Poppins"/>
            </a:endParaRPr>
          </a:p>
          <a:p>
            <a:pPr indent="-342900" lvl="0" marL="457200" rtl="0" algn="l">
              <a:spcBef>
                <a:spcPts val="100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Prefer theory &amp; concepts to engage in learning</a:t>
            </a:r>
            <a:endParaRPr sz="1800">
              <a:solidFill>
                <a:schemeClr val="dk1"/>
              </a:solidFill>
              <a:latin typeface="Poppins"/>
              <a:ea typeface="Poppins"/>
              <a:cs typeface="Poppins"/>
              <a:sym typeface="Poppins"/>
            </a:endParaRPr>
          </a:p>
          <a:p>
            <a:pPr indent="-342900" lvl="0" marL="457200" rtl="0" algn="l">
              <a:spcBef>
                <a:spcPts val="1000"/>
              </a:spcBef>
              <a:spcAft>
                <a:spcPts val="1000"/>
              </a:spcAft>
              <a:buClr>
                <a:schemeClr val="dk1"/>
              </a:buClr>
              <a:buSzPts val="1800"/>
              <a:buFont typeface="Poppins"/>
              <a:buChar char="●"/>
            </a:pPr>
            <a:r>
              <a:rPr lang="en-MY" sz="1800">
                <a:solidFill>
                  <a:schemeClr val="dk1"/>
                </a:solidFill>
                <a:latin typeface="Poppins"/>
                <a:ea typeface="Poppins"/>
                <a:cs typeface="Poppins"/>
                <a:sym typeface="Poppins"/>
              </a:rPr>
              <a:t>This type of learner asks, 'How does this fit into that?</a:t>
            </a:r>
            <a:endParaRPr sz="1800">
              <a:solidFill>
                <a:schemeClr val="dk1"/>
              </a:solidFill>
              <a:latin typeface="Poppins"/>
              <a:ea typeface="Poppins"/>
              <a:cs typeface="Poppins"/>
              <a:sym typeface="Poppins"/>
            </a:endParaRPr>
          </a:p>
        </p:txBody>
      </p:sp>
      <p:sp>
        <p:nvSpPr>
          <p:cNvPr id="106" name="Google Shape;106;g3525633993a_0_42"/>
          <p:cNvSpPr/>
          <p:nvPr/>
        </p:nvSpPr>
        <p:spPr>
          <a:xfrm>
            <a:off x="576950" y="1153650"/>
            <a:ext cx="3549000" cy="844200"/>
          </a:xfrm>
          <a:prstGeom prst="roundRect">
            <a:avLst>
              <a:gd fmla="val 16667" name="adj"/>
            </a:avLst>
          </a:prstGeom>
          <a:solidFill>
            <a:srgbClr val="D0000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400">
                <a:solidFill>
                  <a:schemeClr val="lt1"/>
                </a:solidFill>
                <a:latin typeface="Poppins"/>
                <a:ea typeface="Poppins"/>
                <a:cs typeface="Poppins"/>
                <a:sym typeface="Poppins"/>
              </a:rPr>
              <a:t>The Theorist</a:t>
            </a:r>
            <a:endParaRPr b="1" sz="2400">
              <a:solidFill>
                <a:schemeClr val="lt1"/>
              </a:solidFill>
              <a:latin typeface="Poppins"/>
              <a:ea typeface="Poppins"/>
              <a:cs typeface="Poppins"/>
              <a:sym typeface="Poppins"/>
            </a:endParaRPr>
          </a:p>
        </p:txBody>
      </p:sp>
      <p:sp>
        <p:nvSpPr>
          <p:cNvPr id="107" name="Google Shape;107;g3525633993a_0_42"/>
          <p:cNvSpPr/>
          <p:nvPr/>
        </p:nvSpPr>
        <p:spPr>
          <a:xfrm>
            <a:off x="5082250" y="1153650"/>
            <a:ext cx="3549000" cy="844200"/>
          </a:xfrm>
          <a:prstGeom prst="roundRect">
            <a:avLst>
              <a:gd fmla="val 16667" name="adj"/>
            </a:avLst>
          </a:prstGeom>
          <a:solidFill>
            <a:srgbClr val="D0000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400">
                <a:solidFill>
                  <a:schemeClr val="lt1"/>
                </a:solidFill>
                <a:latin typeface="Poppins"/>
                <a:ea typeface="Poppins"/>
                <a:cs typeface="Poppins"/>
                <a:sym typeface="Poppins"/>
              </a:rPr>
              <a:t>The Pragmatist</a:t>
            </a:r>
            <a:endParaRPr b="1" sz="2400">
              <a:solidFill>
                <a:schemeClr val="lt1"/>
              </a:solidFill>
              <a:latin typeface="Poppins"/>
              <a:ea typeface="Poppins"/>
              <a:cs typeface="Poppins"/>
              <a:sym typeface="Poppins"/>
            </a:endParaRPr>
          </a:p>
        </p:txBody>
      </p:sp>
      <p:sp>
        <p:nvSpPr>
          <p:cNvPr id="108" name="Google Shape;108;g3525633993a_0_42"/>
          <p:cNvSpPr txBox="1"/>
          <p:nvPr/>
        </p:nvSpPr>
        <p:spPr>
          <a:xfrm>
            <a:off x="4999600" y="2124100"/>
            <a:ext cx="3714300" cy="1409700"/>
          </a:xfrm>
          <a:prstGeom prst="rect">
            <a:avLst/>
          </a:prstGeom>
          <a:noFill/>
          <a:ln>
            <a:noFill/>
          </a:ln>
        </p:spPr>
        <p:txBody>
          <a:bodyPr anchorCtr="0" anchor="t" bIns="91425" lIns="91425" spcFirstLastPara="1" rIns="91425" wrap="square" tIns="91425">
            <a:noAutofit/>
          </a:bodyPr>
          <a:lstStyle/>
          <a:p>
            <a:pPr indent="-342900" lvl="0" marL="457200" rtl="0" algn="l">
              <a:spcBef>
                <a:spcPts val="100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Not interested in abstract concepts, want to know if it works</a:t>
            </a:r>
            <a:endParaRPr sz="1800">
              <a:solidFill>
                <a:schemeClr val="dk1"/>
              </a:solidFill>
              <a:latin typeface="Poppins"/>
              <a:ea typeface="Poppins"/>
              <a:cs typeface="Poppins"/>
              <a:sym typeface="Poppins"/>
            </a:endParaRPr>
          </a:p>
          <a:p>
            <a:pPr indent="-342900" lvl="0" marL="457200" rtl="0" algn="l">
              <a:spcBef>
                <a:spcPts val="100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Learn by putting the learning into practices in real world</a:t>
            </a:r>
            <a:endParaRPr sz="1800">
              <a:solidFill>
                <a:schemeClr val="dk1"/>
              </a:solidFill>
              <a:latin typeface="Poppins"/>
              <a:ea typeface="Poppins"/>
              <a:cs typeface="Poppins"/>
              <a:sym typeface="Poppins"/>
            </a:endParaRPr>
          </a:p>
          <a:p>
            <a:pPr indent="-342900" lvl="0" marL="457200" rtl="0" algn="l">
              <a:spcBef>
                <a:spcPts val="1000"/>
              </a:spcBef>
              <a:spcAft>
                <a:spcPts val="1000"/>
              </a:spcAft>
              <a:buClr>
                <a:schemeClr val="dk1"/>
              </a:buClr>
              <a:buSzPts val="1800"/>
              <a:buFont typeface="Poppins"/>
              <a:buChar char="●"/>
            </a:pPr>
            <a:r>
              <a:rPr lang="en-MY" sz="1800">
                <a:solidFill>
                  <a:schemeClr val="dk1"/>
                </a:solidFill>
                <a:latin typeface="Poppins"/>
                <a:ea typeface="Poppins"/>
                <a:cs typeface="Poppins"/>
                <a:sym typeface="Poppins"/>
              </a:rPr>
              <a:t>This type of learner asks “Is it relevant?”</a:t>
            </a:r>
            <a:endParaRPr sz="1800">
              <a:solidFill>
                <a:schemeClr val="dk1"/>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pic>
        <p:nvPicPr>
          <p:cNvPr id="114" name="Google Shape;114;g3525633993a_0_5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15" name="Google Shape;115;g3525633993a_0_59"/>
          <p:cNvSpPr txBox="1"/>
          <p:nvPr/>
        </p:nvSpPr>
        <p:spPr>
          <a:xfrm>
            <a:off x="3397725" y="0"/>
            <a:ext cx="53853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1100"/>
              <a:buFont typeface="Arial"/>
              <a:buNone/>
            </a:pPr>
            <a:r>
              <a:rPr b="1" lang="en-MY" sz="2300">
                <a:solidFill>
                  <a:srgbClr val="FFFFFF"/>
                </a:solidFill>
                <a:latin typeface="Poppins"/>
                <a:ea typeface="Poppins"/>
                <a:cs typeface="Poppins"/>
                <a:sym typeface="Poppins"/>
              </a:rPr>
              <a:t>Learning Strategies</a:t>
            </a:r>
            <a:endParaRPr b="1" i="0" sz="2300" u="none" cap="none" strike="noStrike">
              <a:solidFill>
                <a:srgbClr val="FFFFFF"/>
              </a:solidFill>
              <a:latin typeface="Poppins"/>
              <a:ea typeface="Poppins"/>
              <a:cs typeface="Poppins"/>
              <a:sym typeface="Poppins"/>
            </a:endParaRPr>
          </a:p>
        </p:txBody>
      </p:sp>
      <p:sp>
        <p:nvSpPr>
          <p:cNvPr id="116" name="Google Shape;116;g3525633993a_0_59"/>
          <p:cNvSpPr txBox="1"/>
          <p:nvPr/>
        </p:nvSpPr>
        <p:spPr>
          <a:xfrm>
            <a:off x="642300" y="1461525"/>
            <a:ext cx="3714300" cy="1409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Brainstorming</a:t>
            </a:r>
            <a:endParaRPr sz="1800">
              <a:solidFill>
                <a:schemeClr val="dk1"/>
              </a:solidFill>
              <a:latin typeface="Poppins"/>
              <a:ea typeface="Poppins"/>
              <a:cs typeface="Poppins"/>
              <a:sym typeface="Poppins"/>
            </a:endParaRPr>
          </a:p>
          <a:p>
            <a:pPr indent="-342900" lvl="0" marL="457200" rtl="0" algn="l">
              <a:spcBef>
                <a:spcPts val="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Puzzles and problem solving</a:t>
            </a:r>
            <a:endParaRPr sz="1800">
              <a:solidFill>
                <a:schemeClr val="dk1"/>
              </a:solidFill>
              <a:latin typeface="Poppins"/>
              <a:ea typeface="Poppins"/>
              <a:cs typeface="Poppins"/>
              <a:sym typeface="Poppins"/>
            </a:endParaRPr>
          </a:p>
          <a:p>
            <a:pPr indent="-342900" lvl="0" marL="457200" rtl="0" algn="l">
              <a:spcBef>
                <a:spcPts val="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Role plays, group discussion, competition</a:t>
            </a:r>
            <a:endParaRPr sz="1800">
              <a:solidFill>
                <a:schemeClr val="dk1"/>
              </a:solidFill>
              <a:latin typeface="Poppins"/>
              <a:ea typeface="Poppins"/>
              <a:cs typeface="Poppins"/>
              <a:sym typeface="Poppins"/>
            </a:endParaRPr>
          </a:p>
        </p:txBody>
      </p:sp>
      <p:sp>
        <p:nvSpPr>
          <p:cNvPr id="117" name="Google Shape;117;g3525633993a_0_59"/>
          <p:cNvSpPr/>
          <p:nvPr/>
        </p:nvSpPr>
        <p:spPr>
          <a:xfrm>
            <a:off x="729350" y="3225188"/>
            <a:ext cx="3289800" cy="492900"/>
          </a:xfrm>
          <a:prstGeom prst="roundRect">
            <a:avLst>
              <a:gd fmla="val 16667" name="adj"/>
            </a:avLst>
          </a:prstGeom>
          <a:solidFill>
            <a:srgbClr val="D0000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400">
                <a:solidFill>
                  <a:schemeClr val="lt1"/>
                </a:solidFill>
                <a:latin typeface="Poppins"/>
                <a:ea typeface="Poppins"/>
                <a:cs typeface="Poppins"/>
                <a:sym typeface="Poppins"/>
              </a:rPr>
              <a:t>The Theorist</a:t>
            </a:r>
            <a:endParaRPr b="1" sz="2400">
              <a:solidFill>
                <a:schemeClr val="lt1"/>
              </a:solidFill>
              <a:latin typeface="Poppins"/>
              <a:ea typeface="Poppins"/>
              <a:cs typeface="Poppins"/>
              <a:sym typeface="Poppins"/>
            </a:endParaRPr>
          </a:p>
        </p:txBody>
      </p:sp>
      <p:sp>
        <p:nvSpPr>
          <p:cNvPr id="118" name="Google Shape;118;g3525633993a_0_59"/>
          <p:cNvSpPr/>
          <p:nvPr/>
        </p:nvSpPr>
        <p:spPr>
          <a:xfrm>
            <a:off x="4879150" y="3225200"/>
            <a:ext cx="3714300" cy="492900"/>
          </a:xfrm>
          <a:prstGeom prst="roundRect">
            <a:avLst>
              <a:gd fmla="val 16667" name="adj"/>
            </a:avLst>
          </a:prstGeom>
          <a:solidFill>
            <a:srgbClr val="D0000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400">
                <a:solidFill>
                  <a:schemeClr val="lt1"/>
                </a:solidFill>
                <a:latin typeface="Poppins"/>
                <a:ea typeface="Poppins"/>
                <a:cs typeface="Poppins"/>
                <a:sym typeface="Poppins"/>
              </a:rPr>
              <a:t>The Pragmatist</a:t>
            </a:r>
            <a:endParaRPr b="1" sz="2400">
              <a:solidFill>
                <a:schemeClr val="lt1"/>
              </a:solidFill>
              <a:latin typeface="Poppins"/>
              <a:ea typeface="Poppins"/>
              <a:cs typeface="Poppins"/>
              <a:sym typeface="Poppins"/>
            </a:endParaRPr>
          </a:p>
        </p:txBody>
      </p:sp>
      <p:sp>
        <p:nvSpPr>
          <p:cNvPr id="119" name="Google Shape;119;g3525633993a_0_59"/>
          <p:cNvSpPr/>
          <p:nvPr/>
        </p:nvSpPr>
        <p:spPr>
          <a:xfrm>
            <a:off x="729350" y="1028900"/>
            <a:ext cx="3289800" cy="492900"/>
          </a:xfrm>
          <a:prstGeom prst="roundRect">
            <a:avLst>
              <a:gd fmla="val 16667" name="adj"/>
            </a:avLst>
          </a:prstGeom>
          <a:solidFill>
            <a:srgbClr val="D0000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400">
                <a:solidFill>
                  <a:schemeClr val="lt1"/>
                </a:solidFill>
                <a:latin typeface="Poppins"/>
                <a:ea typeface="Poppins"/>
                <a:cs typeface="Poppins"/>
                <a:sym typeface="Poppins"/>
              </a:rPr>
              <a:t>The Activist</a:t>
            </a:r>
            <a:endParaRPr b="1" sz="2400">
              <a:solidFill>
                <a:schemeClr val="lt1"/>
              </a:solidFill>
              <a:latin typeface="Poppins"/>
              <a:ea typeface="Poppins"/>
              <a:cs typeface="Poppins"/>
              <a:sym typeface="Poppins"/>
            </a:endParaRPr>
          </a:p>
        </p:txBody>
      </p:sp>
      <p:sp>
        <p:nvSpPr>
          <p:cNvPr id="120" name="Google Shape;120;g3525633993a_0_59"/>
          <p:cNvSpPr/>
          <p:nvPr/>
        </p:nvSpPr>
        <p:spPr>
          <a:xfrm>
            <a:off x="4879150" y="1028900"/>
            <a:ext cx="3714300" cy="492900"/>
          </a:xfrm>
          <a:prstGeom prst="roundRect">
            <a:avLst>
              <a:gd fmla="val 16667" name="adj"/>
            </a:avLst>
          </a:prstGeom>
          <a:solidFill>
            <a:srgbClr val="D0000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400">
                <a:solidFill>
                  <a:schemeClr val="lt1"/>
                </a:solidFill>
                <a:latin typeface="Poppins"/>
                <a:ea typeface="Poppins"/>
                <a:cs typeface="Poppins"/>
                <a:sym typeface="Poppins"/>
              </a:rPr>
              <a:t>The Reflector</a:t>
            </a:r>
            <a:endParaRPr b="1" sz="2400">
              <a:solidFill>
                <a:schemeClr val="lt1"/>
              </a:solidFill>
              <a:latin typeface="Poppins"/>
              <a:ea typeface="Poppins"/>
              <a:cs typeface="Poppins"/>
              <a:sym typeface="Poppins"/>
            </a:endParaRPr>
          </a:p>
        </p:txBody>
      </p:sp>
      <p:sp>
        <p:nvSpPr>
          <p:cNvPr id="121" name="Google Shape;121;g3525633993a_0_59"/>
          <p:cNvSpPr txBox="1"/>
          <p:nvPr/>
        </p:nvSpPr>
        <p:spPr>
          <a:xfrm>
            <a:off x="642300" y="3718100"/>
            <a:ext cx="3714300" cy="1409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Statistics &amp; models</a:t>
            </a:r>
            <a:endParaRPr sz="1800">
              <a:solidFill>
                <a:schemeClr val="dk1"/>
              </a:solidFill>
              <a:latin typeface="Poppins"/>
              <a:ea typeface="Poppins"/>
              <a:cs typeface="Poppins"/>
              <a:sym typeface="Poppins"/>
            </a:endParaRPr>
          </a:p>
          <a:p>
            <a:pPr indent="-342900" lvl="0" marL="457200" rtl="0" algn="l">
              <a:spcBef>
                <a:spcPts val="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Quotes, stories &amp; background information</a:t>
            </a:r>
            <a:endParaRPr sz="1800">
              <a:solidFill>
                <a:schemeClr val="dk1"/>
              </a:solidFill>
              <a:latin typeface="Poppins"/>
              <a:ea typeface="Poppins"/>
              <a:cs typeface="Poppins"/>
              <a:sym typeface="Poppins"/>
            </a:endParaRPr>
          </a:p>
          <a:p>
            <a:pPr indent="-342900" lvl="0" marL="457200" rtl="0" algn="l">
              <a:spcBef>
                <a:spcPts val="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Applying theories</a:t>
            </a:r>
            <a:endParaRPr sz="1800">
              <a:solidFill>
                <a:schemeClr val="dk1"/>
              </a:solidFill>
              <a:latin typeface="Poppins"/>
              <a:ea typeface="Poppins"/>
              <a:cs typeface="Poppins"/>
              <a:sym typeface="Poppins"/>
            </a:endParaRPr>
          </a:p>
        </p:txBody>
      </p:sp>
      <p:sp>
        <p:nvSpPr>
          <p:cNvPr id="122" name="Google Shape;122;g3525633993a_0_59"/>
          <p:cNvSpPr txBox="1"/>
          <p:nvPr/>
        </p:nvSpPr>
        <p:spPr>
          <a:xfrm>
            <a:off x="4776300" y="1461525"/>
            <a:ext cx="3834300" cy="1409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Self-analysis &amp; personality questionnaire</a:t>
            </a:r>
            <a:endParaRPr sz="1800">
              <a:solidFill>
                <a:schemeClr val="dk1"/>
              </a:solidFill>
              <a:latin typeface="Poppins"/>
              <a:ea typeface="Poppins"/>
              <a:cs typeface="Poppins"/>
              <a:sym typeface="Poppins"/>
            </a:endParaRPr>
          </a:p>
          <a:p>
            <a:pPr indent="-342900" lvl="0" marL="457200" rtl="0" algn="l">
              <a:spcBef>
                <a:spcPts val="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Observing activities</a:t>
            </a:r>
            <a:endParaRPr sz="1800">
              <a:solidFill>
                <a:schemeClr val="dk1"/>
              </a:solidFill>
              <a:latin typeface="Poppins"/>
              <a:ea typeface="Poppins"/>
              <a:cs typeface="Poppins"/>
              <a:sym typeface="Poppins"/>
            </a:endParaRPr>
          </a:p>
          <a:p>
            <a:pPr indent="-342900" lvl="0" marL="457200" rtl="0" algn="l">
              <a:spcBef>
                <a:spcPts val="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Paired discussion; coaching; feedback from others</a:t>
            </a:r>
            <a:endParaRPr sz="1800">
              <a:solidFill>
                <a:schemeClr val="dk1"/>
              </a:solidFill>
              <a:latin typeface="Poppins"/>
              <a:ea typeface="Poppins"/>
              <a:cs typeface="Poppins"/>
              <a:sym typeface="Poppins"/>
            </a:endParaRPr>
          </a:p>
        </p:txBody>
      </p:sp>
      <p:sp>
        <p:nvSpPr>
          <p:cNvPr id="123" name="Google Shape;123;g3525633993a_0_59"/>
          <p:cNvSpPr txBox="1"/>
          <p:nvPr/>
        </p:nvSpPr>
        <p:spPr>
          <a:xfrm>
            <a:off x="4836300" y="3718100"/>
            <a:ext cx="4002900" cy="1409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Case study</a:t>
            </a:r>
            <a:endParaRPr sz="1800">
              <a:solidFill>
                <a:schemeClr val="dk1"/>
              </a:solidFill>
              <a:latin typeface="Poppins"/>
              <a:ea typeface="Poppins"/>
              <a:cs typeface="Poppins"/>
              <a:sym typeface="Poppins"/>
            </a:endParaRPr>
          </a:p>
          <a:p>
            <a:pPr indent="-342900" lvl="0" marL="457200" rtl="0" algn="l">
              <a:spcBef>
                <a:spcPts val="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Discussion &amp; problem solving</a:t>
            </a:r>
            <a:endParaRPr sz="1800">
              <a:solidFill>
                <a:schemeClr val="dk1"/>
              </a:solidFill>
              <a:latin typeface="Poppins"/>
              <a:ea typeface="Poppins"/>
              <a:cs typeface="Poppins"/>
              <a:sym typeface="Poppins"/>
            </a:endParaRPr>
          </a:p>
          <a:p>
            <a:pPr indent="-342900" lvl="0" marL="457200" rtl="0" algn="l">
              <a:spcBef>
                <a:spcPts val="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Time to think about how to apply learning in reality</a:t>
            </a:r>
            <a:endParaRPr sz="1800">
              <a:solidFill>
                <a:schemeClr val="dk1"/>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 name="Shape 128"/>
        <p:cNvGrpSpPr/>
        <p:nvPr/>
      </p:nvGrpSpPr>
      <p:grpSpPr>
        <a:xfrm>
          <a:off x="0" y="0"/>
          <a:ext cx="0" cy="0"/>
          <a:chOff x="0" y="0"/>
          <a:chExt cx="0" cy="0"/>
        </a:xfrm>
      </p:grpSpPr>
      <p:pic>
        <p:nvPicPr>
          <p:cNvPr id="129" name="Google Shape;129;g3525633993a_0_7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30" name="Google Shape;130;g3525633993a_0_78"/>
          <p:cNvSpPr txBox="1"/>
          <p:nvPr/>
        </p:nvSpPr>
        <p:spPr>
          <a:xfrm>
            <a:off x="3397725" y="0"/>
            <a:ext cx="53853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1100"/>
              <a:buFont typeface="Arial"/>
              <a:buNone/>
            </a:pPr>
            <a:r>
              <a:rPr b="1" lang="en-MY" sz="2300">
                <a:solidFill>
                  <a:srgbClr val="FFFFFF"/>
                </a:solidFill>
                <a:latin typeface="Poppins"/>
                <a:ea typeface="Poppins"/>
                <a:cs typeface="Poppins"/>
                <a:sym typeface="Poppins"/>
              </a:rPr>
              <a:t>Who are adult learners?</a:t>
            </a:r>
            <a:endParaRPr b="1" i="0" sz="2300" u="none" cap="none" strike="noStrike">
              <a:solidFill>
                <a:srgbClr val="FFFFFF"/>
              </a:solidFill>
              <a:latin typeface="Poppins"/>
              <a:ea typeface="Poppins"/>
              <a:cs typeface="Poppins"/>
              <a:sym typeface="Poppins"/>
            </a:endParaRPr>
          </a:p>
        </p:txBody>
      </p:sp>
      <p:sp>
        <p:nvSpPr>
          <p:cNvPr id="131" name="Google Shape;131;g3525633993a_0_78"/>
          <p:cNvSpPr txBox="1"/>
          <p:nvPr/>
        </p:nvSpPr>
        <p:spPr>
          <a:xfrm>
            <a:off x="458575" y="1231275"/>
            <a:ext cx="7879500" cy="1409700"/>
          </a:xfrm>
          <a:prstGeom prst="rect">
            <a:avLst/>
          </a:prstGeom>
          <a:noFill/>
          <a:ln>
            <a:noFill/>
          </a:ln>
        </p:spPr>
        <p:txBody>
          <a:bodyPr anchorCtr="0" anchor="t" bIns="91425" lIns="91425" spcFirstLastPara="1" rIns="91425" wrap="square" tIns="91425">
            <a:noAutofit/>
          </a:bodyPr>
          <a:lstStyle/>
          <a:p>
            <a:pPr indent="-381000" lvl="0" marL="457200" rtl="0" algn="l">
              <a:spcBef>
                <a:spcPts val="1000"/>
              </a:spcBef>
              <a:spcAft>
                <a:spcPts val="0"/>
              </a:spcAft>
              <a:buClr>
                <a:schemeClr val="dk1"/>
              </a:buClr>
              <a:buSzPts val="2400"/>
              <a:buFont typeface="Poppins"/>
              <a:buChar char="●"/>
            </a:pPr>
            <a:r>
              <a:rPr lang="en-MY" sz="2400">
                <a:solidFill>
                  <a:schemeClr val="dk1"/>
                </a:solidFill>
                <a:latin typeface="Poppins"/>
                <a:ea typeface="Poppins"/>
                <a:cs typeface="Poppins"/>
                <a:sym typeface="Poppins"/>
              </a:rPr>
              <a:t>Learners above the age of 25</a:t>
            </a:r>
            <a:endParaRPr sz="2400">
              <a:solidFill>
                <a:schemeClr val="dk1"/>
              </a:solidFill>
              <a:latin typeface="Poppins"/>
              <a:ea typeface="Poppins"/>
              <a:cs typeface="Poppins"/>
              <a:sym typeface="Poppins"/>
            </a:endParaRPr>
          </a:p>
          <a:p>
            <a:pPr indent="-381000" lvl="0" marL="457200" rtl="0" algn="l">
              <a:spcBef>
                <a:spcPts val="1000"/>
              </a:spcBef>
              <a:spcAft>
                <a:spcPts val="0"/>
              </a:spcAft>
              <a:buClr>
                <a:schemeClr val="dk1"/>
              </a:buClr>
              <a:buSzPts val="2400"/>
              <a:buFont typeface="Poppins"/>
              <a:buChar char="●"/>
            </a:pPr>
            <a:r>
              <a:rPr lang="en-MY" sz="2400">
                <a:solidFill>
                  <a:schemeClr val="dk1"/>
                </a:solidFill>
                <a:latin typeface="Poppins"/>
                <a:ea typeface="Poppins"/>
                <a:cs typeface="Poppins"/>
                <a:sym typeface="Poppins"/>
              </a:rPr>
              <a:t>Learners that are mature in status and experience</a:t>
            </a:r>
            <a:endParaRPr sz="2400">
              <a:solidFill>
                <a:schemeClr val="dk1"/>
              </a:solidFill>
              <a:latin typeface="Poppins"/>
              <a:ea typeface="Poppins"/>
              <a:cs typeface="Poppins"/>
              <a:sym typeface="Poppins"/>
            </a:endParaRPr>
          </a:p>
          <a:p>
            <a:pPr indent="-381000" lvl="0" marL="457200" rtl="0" algn="l">
              <a:spcBef>
                <a:spcPts val="1000"/>
              </a:spcBef>
              <a:spcAft>
                <a:spcPts val="0"/>
              </a:spcAft>
              <a:buClr>
                <a:schemeClr val="dk1"/>
              </a:buClr>
              <a:buSzPts val="2400"/>
              <a:buFont typeface="Poppins"/>
              <a:buChar char="●"/>
            </a:pPr>
            <a:r>
              <a:rPr lang="en-MY" sz="2400">
                <a:solidFill>
                  <a:schemeClr val="dk1"/>
                </a:solidFill>
                <a:latin typeface="Poppins"/>
                <a:ea typeface="Poppins"/>
                <a:cs typeface="Poppins"/>
                <a:sym typeface="Poppins"/>
              </a:rPr>
              <a:t>Learners that are active participants in the learning process</a:t>
            </a:r>
            <a:endParaRPr sz="2400">
              <a:solidFill>
                <a:schemeClr val="dk1"/>
              </a:solidFill>
              <a:latin typeface="Poppins"/>
              <a:ea typeface="Poppins"/>
              <a:cs typeface="Poppins"/>
              <a:sym typeface="Poppins"/>
            </a:endParaRPr>
          </a:p>
          <a:p>
            <a:pPr indent="0" lvl="0" marL="0" rtl="0" algn="l">
              <a:spcBef>
                <a:spcPts val="1000"/>
              </a:spcBef>
              <a:spcAft>
                <a:spcPts val="1000"/>
              </a:spcAft>
              <a:buNone/>
            </a:pPr>
            <a:r>
              <a:t/>
            </a:r>
            <a:endParaRPr sz="1800">
              <a:solidFill>
                <a:schemeClr val="dk1"/>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pic>
        <p:nvPicPr>
          <p:cNvPr id="137" name="Google Shape;137;g3525633993a_0_9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38" name="Google Shape;138;g3525633993a_0_93"/>
          <p:cNvSpPr txBox="1"/>
          <p:nvPr/>
        </p:nvSpPr>
        <p:spPr>
          <a:xfrm>
            <a:off x="458575" y="1078875"/>
            <a:ext cx="7879500" cy="1409700"/>
          </a:xfrm>
          <a:prstGeom prst="rect">
            <a:avLst/>
          </a:prstGeom>
          <a:noFill/>
          <a:ln>
            <a:noFill/>
          </a:ln>
        </p:spPr>
        <p:txBody>
          <a:bodyPr anchorCtr="0" anchor="t" bIns="91425" lIns="91425" spcFirstLastPara="1" rIns="91425" wrap="square" tIns="91425">
            <a:noAutofit/>
          </a:bodyPr>
          <a:lstStyle/>
          <a:p>
            <a:pPr indent="-381000" lvl="0" marL="457200" rtl="0" algn="l">
              <a:spcBef>
                <a:spcPts val="1000"/>
              </a:spcBef>
              <a:spcAft>
                <a:spcPts val="0"/>
              </a:spcAft>
              <a:buClr>
                <a:schemeClr val="dk1"/>
              </a:buClr>
              <a:buSzPts val="2400"/>
              <a:buFont typeface="Poppins"/>
              <a:buChar char="●"/>
            </a:pPr>
            <a:r>
              <a:rPr lang="en-MY" sz="2400">
                <a:solidFill>
                  <a:schemeClr val="dk1"/>
                </a:solidFill>
                <a:latin typeface="Poppins"/>
                <a:ea typeface="Poppins"/>
                <a:cs typeface="Poppins"/>
                <a:sym typeface="Poppins"/>
              </a:rPr>
              <a:t>Effective training - understanding how adults learn</a:t>
            </a:r>
            <a:endParaRPr sz="2400">
              <a:solidFill>
                <a:schemeClr val="dk1"/>
              </a:solidFill>
              <a:latin typeface="Poppins"/>
              <a:ea typeface="Poppins"/>
              <a:cs typeface="Poppins"/>
              <a:sym typeface="Poppins"/>
            </a:endParaRPr>
          </a:p>
          <a:p>
            <a:pPr indent="-381000" lvl="0" marL="457200" rtl="0" algn="l">
              <a:spcBef>
                <a:spcPts val="1000"/>
              </a:spcBef>
              <a:spcAft>
                <a:spcPts val="0"/>
              </a:spcAft>
              <a:buClr>
                <a:schemeClr val="dk1"/>
              </a:buClr>
              <a:buSzPts val="2400"/>
              <a:buFont typeface="Poppins"/>
              <a:buChar char="●"/>
            </a:pPr>
            <a:r>
              <a:rPr lang="en-MY" sz="2400">
                <a:solidFill>
                  <a:schemeClr val="dk1"/>
                </a:solidFill>
                <a:latin typeface="Poppins"/>
                <a:ea typeface="Poppins"/>
                <a:cs typeface="Poppins"/>
                <a:sym typeface="Poppins"/>
              </a:rPr>
              <a:t>Adult learners vary in age, abilities, job experiences, cultural background, personal goals</a:t>
            </a:r>
            <a:endParaRPr sz="2400">
              <a:solidFill>
                <a:schemeClr val="dk1"/>
              </a:solidFill>
              <a:latin typeface="Poppins"/>
              <a:ea typeface="Poppins"/>
              <a:cs typeface="Poppins"/>
              <a:sym typeface="Poppins"/>
            </a:endParaRPr>
          </a:p>
          <a:p>
            <a:pPr indent="-381000" lvl="0" marL="457200" rtl="0" algn="l">
              <a:spcBef>
                <a:spcPts val="1000"/>
              </a:spcBef>
              <a:spcAft>
                <a:spcPts val="0"/>
              </a:spcAft>
              <a:buClr>
                <a:schemeClr val="dk1"/>
              </a:buClr>
              <a:buSzPts val="2400"/>
              <a:buFont typeface="Poppins"/>
              <a:buChar char="●"/>
            </a:pPr>
            <a:r>
              <a:rPr lang="en-MY" sz="2400">
                <a:solidFill>
                  <a:schemeClr val="dk1"/>
                </a:solidFill>
                <a:latin typeface="Poppins"/>
                <a:ea typeface="Poppins"/>
                <a:cs typeface="Poppins"/>
                <a:sym typeface="Poppins"/>
              </a:rPr>
              <a:t>Adult learners come with well-developed personal identities</a:t>
            </a:r>
            <a:endParaRPr sz="2400">
              <a:solidFill>
                <a:schemeClr val="dk1"/>
              </a:solidFill>
              <a:latin typeface="Poppins"/>
              <a:ea typeface="Poppins"/>
              <a:cs typeface="Poppins"/>
              <a:sym typeface="Poppins"/>
            </a:endParaRPr>
          </a:p>
          <a:p>
            <a:pPr indent="0" lvl="0" marL="0" rtl="0" algn="l">
              <a:spcBef>
                <a:spcPts val="1000"/>
              </a:spcBef>
              <a:spcAft>
                <a:spcPts val="1000"/>
              </a:spcAft>
              <a:buNone/>
            </a:pPr>
            <a:r>
              <a:t/>
            </a:r>
            <a:endParaRPr sz="1800">
              <a:solidFill>
                <a:schemeClr val="dk1"/>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pic>
        <p:nvPicPr>
          <p:cNvPr id="144" name="Google Shape;144;g3525633993a_0_10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45" name="Google Shape;145;g3525633993a_0_102"/>
          <p:cNvSpPr txBox="1"/>
          <p:nvPr/>
        </p:nvSpPr>
        <p:spPr>
          <a:xfrm>
            <a:off x="3397725" y="0"/>
            <a:ext cx="5385300" cy="933600"/>
          </a:xfrm>
          <a:prstGeom prst="rect">
            <a:avLst/>
          </a:prstGeom>
          <a:noFill/>
          <a:ln>
            <a:noFill/>
          </a:ln>
        </p:spPr>
        <p:txBody>
          <a:bodyPr anchorCtr="0" anchor="ctr" bIns="68575" lIns="68575" spcFirstLastPara="1" rIns="68575" wrap="square" tIns="68575">
            <a:normAutofit/>
          </a:bodyPr>
          <a:lstStyle/>
          <a:p>
            <a:pPr indent="0" lvl="0" marL="0" rtl="0" algn="r">
              <a:lnSpc>
                <a:spcPct val="90000"/>
              </a:lnSpc>
              <a:spcBef>
                <a:spcPts val="0"/>
              </a:spcBef>
              <a:spcAft>
                <a:spcPts val="0"/>
              </a:spcAft>
              <a:buClr>
                <a:schemeClr val="dk1"/>
              </a:buClr>
              <a:buSzPts val="1100"/>
              <a:buFont typeface="Arial"/>
              <a:buNone/>
            </a:pPr>
            <a:r>
              <a:rPr b="1" lang="en-MY" sz="2300">
                <a:solidFill>
                  <a:srgbClr val="FFFFFF"/>
                </a:solidFill>
                <a:latin typeface="Poppins"/>
                <a:ea typeface="Poppins"/>
                <a:cs typeface="Poppins"/>
                <a:sym typeface="Poppins"/>
              </a:rPr>
              <a:t>Characteristics of adult learners</a:t>
            </a:r>
            <a:endParaRPr b="1" sz="2300">
              <a:solidFill>
                <a:srgbClr val="FFFFFF"/>
              </a:solidFill>
              <a:latin typeface="Poppins"/>
              <a:ea typeface="Poppins"/>
              <a:cs typeface="Poppins"/>
              <a:sym typeface="Poppins"/>
            </a:endParaRPr>
          </a:p>
        </p:txBody>
      </p:sp>
      <p:sp>
        <p:nvSpPr>
          <p:cNvPr id="146" name="Google Shape;146;g3525633993a_0_102"/>
          <p:cNvSpPr txBox="1"/>
          <p:nvPr/>
        </p:nvSpPr>
        <p:spPr>
          <a:xfrm>
            <a:off x="458575" y="1078875"/>
            <a:ext cx="7879500" cy="1409700"/>
          </a:xfrm>
          <a:prstGeom prst="rect">
            <a:avLst/>
          </a:prstGeom>
          <a:noFill/>
          <a:ln>
            <a:noFill/>
          </a:ln>
        </p:spPr>
        <p:txBody>
          <a:bodyPr anchorCtr="0" anchor="t" bIns="91425" lIns="91425" spcFirstLastPara="1" rIns="91425" wrap="square" tIns="91425">
            <a:noAutofit/>
          </a:bodyPr>
          <a:lstStyle/>
          <a:p>
            <a:pPr indent="-368300" lvl="0" marL="457200" rtl="0" algn="l">
              <a:spcBef>
                <a:spcPts val="1000"/>
              </a:spcBef>
              <a:spcAft>
                <a:spcPts val="0"/>
              </a:spcAft>
              <a:buClr>
                <a:schemeClr val="dk1"/>
              </a:buClr>
              <a:buSzPts val="2200"/>
              <a:buFont typeface="Poppins"/>
              <a:buAutoNum type="arabicPeriod"/>
            </a:pPr>
            <a:r>
              <a:rPr lang="en-MY" sz="2200">
                <a:solidFill>
                  <a:schemeClr val="dk1"/>
                </a:solidFill>
                <a:latin typeface="Poppins"/>
                <a:ea typeface="Poppins"/>
                <a:cs typeface="Poppins"/>
                <a:sym typeface="Poppins"/>
              </a:rPr>
              <a:t>Autonomous; self-directed</a:t>
            </a:r>
            <a:endParaRPr sz="2200">
              <a:solidFill>
                <a:schemeClr val="dk1"/>
              </a:solidFill>
              <a:latin typeface="Poppins"/>
              <a:ea typeface="Poppins"/>
              <a:cs typeface="Poppins"/>
              <a:sym typeface="Poppins"/>
            </a:endParaRPr>
          </a:p>
          <a:p>
            <a:pPr indent="-368300" lvl="1" marL="914400" rtl="0" algn="l">
              <a:spcBef>
                <a:spcPts val="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Assume responsibility in their learning</a:t>
            </a:r>
            <a:br>
              <a:rPr lang="en-MY" sz="2200">
                <a:solidFill>
                  <a:schemeClr val="dk1"/>
                </a:solidFill>
                <a:latin typeface="Poppins"/>
                <a:ea typeface="Poppins"/>
                <a:cs typeface="Poppins"/>
                <a:sym typeface="Poppins"/>
              </a:rPr>
            </a:br>
            <a:endParaRPr sz="2200">
              <a:solidFill>
                <a:schemeClr val="dk1"/>
              </a:solidFill>
              <a:latin typeface="Poppins"/>
              <a:ea typeface="Poppins"/>
              <a:cs typeface="Poppins"/>
              <a:sym typeface="Poppins"/>
            </a:endParaRPr>
          </a:p>
          <a:p>
            <a:pPr indent="-368300" lvl="0" marL="457200" rtl="0" algn="l">
              <a:spcBef>
                <a:spcPts val="0"/>
              </a:spcBef>
              <a:spcAft>
                <a:spcPts val="0"/>
              </a:spcAft>
              <a:buClr>
                <a:schemeClr val="dk1"/>
              </a:buClr>
              <a:buSzPts val="2200"/>
              <a:buFont typeface="Poppins"/>
              <a:buAutoNum type="arabicPeriod"/>
            </a:pPr>
            <a:r>
              <a:rPr lang="en-MY" sz="2200">
                <a:solidFill>
                  <a:schemeClr val="dk1"/>
                </a:solidFill>
                <a:latin typeface="Poppins"/>
                <a:ea typeface="Poppins"/>
                <a:cs typeface="Poppins"/>
                <a:sym typeface="Poppins"/>
              </a:rPr>
              <a:t>Experienced; knowledgeable</a:t>
            </a:r>
            <a:endParaRPr sz="2200">
              <a:solidFill>
                <a:schemeClr val="dk1"/>
              </a:solidFill>
              <a:latin typeface="Poppins"/>
              <a:ea typeface="Poppins"/>
              <a:cs typeface="Poppins"/>
              <a:sym typeface="Poppins"/>
            </a:endParaRPr>
          </a:p>
          <a:p>
            <a:pPr indent="-368300" lvl="1" marL="914400" rtl="0" algn="l">
              <a:spcBef>
                <a:spcPts val="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Come with previous education/ work experience</a:t>
            </a:r>
            <a:br>
              <a:rPr lang="en-MY" sz="2200">
                <a:solidFill>
                  <a:schemeClr val="dk1"/>
                </a:solidFill>
                <a:latin typeface="Poppins"/>
                <a:ea typeface="Poppins"/>
                <a:cs typeface="Poppins"/>
                <a:sym typeface="Poppins"/>
              </a:rPr>
            </a:br>
            <a:endParaRPr sz="2200">
              <a:solidFill>
                <a:schemeClr val="dk1"/>
              </a:solidFill>
              <a:latin typeface="Poppins"/>
              <a:ea typeface="Poppins"/>
              <a:cs typeface="Poppins"/>
              <a:sym typeface="Poppins"/>
            </a:endParaRPr>
          </a:p>
          <a:p>
            <a:pPr indent="-368300" lvl="0" marL="457200" rtl="0" algn="l">
              <a:spcBef>
                <a:spcPts val="0"/>
              </a:spcBef>
              <a:spcAft>
                <a:spcPts val="0"/>
              </a:spcAft>
              <a:buClr>
                <a:schemeClr val="dk1"/>
              </a:buClr>
              <a:buSzPts val="2200"/>
              <a:buFont typeface="Poppins"/>
              <a:buAutoNum type="arabicPeriod"/>
            </a:pPr>
            <a:r>
              <a:rPr lang="en-MY" sz="2200">
                <a:solidFill>
                  <a:schemeClr val="dk1"/>
                </a:solidFill>
                <a:latin typeface="Poppins"/>
                <a:ea typeface="Poppins"/>
                <a:cs typeface="Poppins"/>
                <a:sym typeface="Poppins"/>
              </a:rPr>
              <a:t>Goal-oriented</a:t>
            </a:r>
            <a:endParaRPr sz="2200">
              <a:solidFill>
                <a:schemeClr val="dk1"/>
              </a:solidFill>
              <a:latin typeface="Poppins"/>
              <a:ea typeface="Poppins"/>
              <a:cs typeface="Poppins"/>
              <a:sym typeface="Poppins"/>
            </a:endParaRPr>
          </a:p>
          <a:p>
            <a:pPr indent="-368300" lvl="1" marL="914400" rtl="0" algn="l">
              <a:spcBef>
                <a:spcPts val="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Recognise own knowledge/ skill deficiencies, know what goals they want to attain</a:t>
            </a:r>
            <a:endParaRPr sz="2200">
              <a:solidFill>
                <a:schemeClr val="dk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