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Lst>
  <p:sldSz cy="5143500" cx="9144000"/>
  <p:notesSz cx="6858000" cy="9144000"/>
  <p:embeddedFontLst>
    <p:embeddedFont>
      <p:font typeface="Roboto"/>
      <p:regular r:id="rId35"/>
      <p:bold r:id="rId36"/>
      <p:italic r:id="rId37"/>
      <p:boldItalic r:id="rId38"/>
    </p:embeddedFont>
    <p:embeddedFont>
      <p:font typeface="Poppins"/>
      <p:regular r:id="rId39"/>
      <p:bold r:id="rId40"/>
      <p:italic r:id="rId41"/>
      <p:boldItalic r:id="rId42"/>
    </p:embeddedFont>
    <p:embeddedFont>
      <p:font typeface="Poppins Light"/>
      <p:regular r:id="rId43"/>
      <p:bold r:id="rId44"/>
      <p:italic r:id="rId45"/>
      <p:boldItalic r:id="rId46"/>
    </p:embeddedFont>
    <p:embeddedFont>
      <p:font typeface="Poppins ExtraBold"/>
      <p:bold r:id="rId47"/>
      <p:boldItalic r:id="rId48"/>
    </p:embeddedFont>
    <p:embeddedFont>
      <p:font typeface="Century Gothic"/>
      <p:regular r:id="rId49"/>
      <p:bold r:id="rId50"/>
      <p:italic r:id="rId51"/>
      <p:boldItalic r:id="rId5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53" roundtripDataSignature="AMtx7mjpNF6UCBq0k6nHEekKtyChU2bbw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Poppins-bold.fntdata"/><Relationship Id="rId42" Type="http://schemas.openxmlformats.org/officeDocument/2006/relationships/font" Target="fonts/Poppins-boldItalic.fntdata"/><Relationship Id="rId41" Type="http://schemas.openxmlformats.org/officeDocument/2006/relationships/font" Target="fonts/Poppins-italic.fntdata"/><Relationship Id="rId44" Type="http://schemas.openxmlformats.org/officeDocument/2006/relationships/font" Target="fonts/PoppinsLight-bold.fntdata"/><Relationship Id="rId43" Type="http://schemas.openxmlformats.org/officeDocument/2006/relationships/font" Target="fonts/PoppinsLight-regular.fntdata"/><Relationship Id="rId46" Type="http://schemas.openxmlformats.org/officeDocument/2006/relationships/font" Target="fonts/PoppinsLight-boldItalic.fntdata"/><Relationship Id="rId45" Type="http://schemas.openxmlformats.org/officeDocument/2006/relationships/font" Target="fonts/PoppinsLight-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PoppinsExtraBold-boldItalic.fntdata"/><Relationship Id="rId47" Type="http://schemas.openxmlformats.org/officeDocument/2006/relationships/font" Target="fonts/PoppinsExtraBold-bold.fntdata"/><Relationship Id="rId49" Type="http://schemas.openxmlformats.org/officeDocument/2006/relationships/font" Target="fonts/CenturyGothic-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font" Target="fonts/Roboto-regular.fntdata"/><Relationship Id="rId34" Type="http://schemas.openxmlformats.org/officeDocument/2006/relationships/slide" Target="slides/slide29.xml"/><Relationship Id="rId37" Type="http://schemas.openxmlformats.org/officeDocument/2006/relationships/font" Target="fonts/Roboto-italic.fntdata"/><Relationship Id="rId36" Type="http://schemas.openxmlformats.org/officeDocument/2006/relationships/font" Target="fonts/Roboto-bold.fntdata"/><Relationship Id="rId39" Type="http://schemas.openxmlformats.org/officeDocument/2006/relationships/font" Target="fonts/Poppins-regular.fntdata"/><Relationship Id="rId38" Type="http://schemas.openxmlformats.org/officeDocument/2006/relationships/font" Target="fonts/Roboto-boldItalic.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CenturyGothic-italic.fntdata"/><Relationship Id="rId50" Type="http://schemas.openxmlformats.org/officeDocument/2006/relationships/font" Target="fonts/CenturyGothic-bold.fntdata"/><Relationship Id="rId53" Type="http://customschemas.google.com/relationships/presentationmetadata" Target="metadata"/><Relationship Id="rId52" Type="http://schemas.openxmlformats.org/officeDocument/2006/relationships/font" Target="fonts/CenturyGothic-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reepik.com/"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opentextbc.ca/adaptopentextbook/chapter/adaptation-statement/" TargetMode="External"/><Relationship Id="rId3" Type="http://schemas.openxmlformats.org/officeDocument/2006/relationships/hyperlink" Target="https://guides.skylinecollege.edu/c.php?g=1176803&amp;p=8601457" TargetMode="External"/><Relationship Id="rId4" Type="http://schemas.openxmlformats.org/officeDocument/2006/relationships/hyperlink" Target="https://nmoer.pressbooks.pub/facultyguide/chapter/adaptation-statement/" TargetMode="Externa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 name="Google Shape;5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MY"/>
              <a:t>Image: </a:t>
            </a:r>
            <a:r>
              <a:rPr lang="en-MY" u="sng">
                <a:solidFill>
                  <a:schemeClr val="hlink"/>
                </a:solidFill>
                <a:hlinkClick r:id="rId2"/>
              </a:rPr>
              <a:t>https://www.freepik.com/</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34ef984e070_1_10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2" name="Google Shape;132;g34ef984e070_1_108: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3" name="Google Shape;133;g34ef984e070_1_108: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34ef984e070_1_1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9" name="Google Shape;139;g34ef984e070_1_116: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0" name="Google Shape;140;g34ef984e070_1_116: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34ef984e070_2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2" name="Google Shape;152;g34ef984e070_2_8: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3" name="Google Shape;153;g34ef984e070_2_8: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34ef984e070_2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1" name="Google Shape;161;g34ef984e070_2_22: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2" name="Google Shape;162;g34ef984e070_2_22: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34d10b37dc0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5" name="Google Shape;175;g34d10b37dc0_0_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6" name="Google Shape;176;g34d10b37dc0_0_0: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34d10b37dc0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2" name="Google Shape;182;g34d10b37dc0_0_7: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3" name="Google Shape;183;g34d10b37dc0_0_7: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34d10b37dc0_0_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8" name="Google Shape;198;g34d10b37dc0_0_26: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9" name="Google Shape;199;g34d10b37dc0_0_26: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34d10b37dc0_0_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3" name="Google Shape;213;g34d10b37dc0_0_48: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4" name="Google Shape;214;g34d10b37dc0_0_48: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34d10b37dc0_0_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8" name="Google Shape;228;g34d10b37dc0_0_65: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9" name="Google Shape;229;g34d10b37dc0_0_65: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34d10b37dc0_0_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5" name="Google Shape;235;g34d10b37dc0_0_72: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6" name="Google Shape;236;g34d10b37dc0_0_72: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34ba173c4b2_3_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 name="Google Shape;69;g34ba173c4b2_3_67: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0" name="Google Shape;70;g34ba173c4b2_3_67: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34d10b37dc0_0_10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5" name="Google Shape;245;g34d10b37dc0_0_104: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6" name="Google Shape;246;g34d10b37dc0_0_104: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34d10b37dc0_0_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5" name="Google Shape;255;g34d10b37dc0_0_86: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6" name="Google Shape;256;g34d10b37dc0_0_86: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34d10b37dc0_0_2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7" name="Google Shape;277;g34d10b37dc0_0_244: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8" name="Google Shape;278;g34d10b37dc0_0_244: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34d10b37dc0_0_60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9" name="Google Shape;289;g34d10b37dc0_0_606: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0" name="Google Shape;290;g34d10b37dc0_0_606: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34d10b37dc0_0_6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9" name="Google Shape;299;g34d10b37dc0_0_635: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0" name="Google Shape;300;g34d10b37dc0_0_635: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34d10b37dc0_0_6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7" name="Google Shape;307;g34d10b37dc0_0_62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8" name="Google Shape;308;g34d10b37dc0_0_620: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36dd43c2f8c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0" name="Google Shape;320;g36dd43c2f8c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36dd43c2f8c_0_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9" name="Google Shape;329;g36dd43c2f8c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36dd43c2f8c_0_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9" name="Google Shape;339;g36dd43c2f8c_0_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MY" u="sng">
                <a:solidFill>
                  <a:schemeClr val="hlink"/>
                </a:solidFill>
                <a:hlinkClick r:id="rId2"/>
              </a:rPr>
              <a:t>https://opentextbc.ca/adaptopentextbook/chapter/adaptation-statement/</a:t>
            </a:r>
            <a:endParaRPr/>
          </a:p>
          <a:p>
            <a:pPr indent="0" lvl="0" marL="0" rtl="0" algn="l">
              <a:lnSpc>
                <a:spcPct val="100000"/>
              </a:lnSpc>
              <a:spcBef>
                <a:spcPts val="0"/>
              </a:spcBef>
              <a:spcAft>
                <a:spcPts val="0"/>
              </a:spcAft>
              <a:buSzPts val="1100"/>
              <a:buNone/>
            </a:pPr>
            <a:r>
              <a:rPr lang="en-MY" u="sng">
                <a:solidFill>
                  <a:schemeClr val="hlink"/>
                </a:solidFill>
                <a:hlinkClick r:id="rId3"/>
              </a:rPr>
              <a:t>https://guides.skylinecollege.edu/c.php?g=1176803&amp;p=8601457</a:t>
            </a:r>
            <a:endParaRPr/>
          </a:p>
          <a:p>
            <a:pPr indent="0" lvl="0" marL="0" rtl="0" algn="l">
              <a:lnSpc>
                <a:spcPct val="100000"/>
              </a:lnSpc>
              <a:spcBef>
                <a:spcPts val="0"/>
              </a:spcBef>
              <a:spcAft>
                <a:spcPts val="0"/>
              </a:spcAft>
              <a:buSzPts val="1100"/>
              <a:buNone/>
            </a:pPr>
            <a:r>
              <a:rPr lang="en-MY" u="sng">
                <a:solidFill>
                  <a:schemeClr val="hlink"/>
                </a:solidFill>
                <a:hlinkClick r:id="rId4"/>
              </a:rPr>
              <a:t>https://nmoer.pressbooks.pub/facultyguide/chapter/adaptation-statement/</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36dd43c2f8c_0_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9" name="Google Shape;349;g36dd43c2f8c_0_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34ef984e070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 name="Google Shape;76;g34ef984e070_1_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7" name="Google Shape;77;g34ef984e070_1_0: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34ef984e070_1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 name="Google Shape;83;g34ef984e070_1_6: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4" name="Google Shape;84;g34ef984e070_1_6: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34ef984e070_1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 name="Google Shape;90;g34ef984e070_1_12: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1" name="Google Shape;91;g34ef984e070_1_12: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34ef984e070_1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 name="Google Shape;97;g34ef984e070_1_18: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8" name="Google Shape;98;g34ef984e070_1_18: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34ef984e070_1_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5" name="Google Shape;105;g34ef984e070_1_26: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6" name="Google Shape;106;g34ef984e070_1_26: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34ef984e070_1_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4" name="Google Shape;114;g34ef984e070_1_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34ef984e070_1_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2" name="Google Shape;122;g34ef984e070_1_97: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3" name="Google Shape;123;g34ef984e070_1_97: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 name="Shape 9"/>
        <p:cNvGrpSpPr/>
        <p:nvPr/>
      </p:nvGrpSpPr>
      <p:grpSpPr>
        <a:xfrm>
          <a:off x="0" y="0"/>
          <a:ext cx="0" cy="0"/>
          <a:chOff x="0" y="0"/>
          <a:chExt cx="0" cy="0"/>
        </a:xfrm>
      </p:grpSpPr>
      <p:sp>
        <p:nvSpPr>
          <p:cNvPr id="10" name="Google Shape;10;p9"/>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1" name="Google Shape;11;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3" name="Shape 43"/>
        <p:cNvGrpSpPr/>
        <p:nvPr/>
      </p:nvGrpSpPr>
      <p:grpSpPr>
        <a:xfrm>
          <a:off x="0" y="0"/>
          <a:ext cx="0" cy="0"/>
          <a:chOff x="0" y="0"/>
          <a:chExt cx="0" cy="0"/>
        </a:xfrm>
      </p:grpSpPr>
      <p:sp>
        <p:nvSpPr>
          <p:cNvPr id="44" name="Google Shape;44;p17"/>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17"/>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6" name="Google Shape;46;p17"/>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7" name="Google Shape;47;p17"/>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8" name="Google Shape;48;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9" name="Shape 49"/>
        <p:cNvGrpSpPr/>
        <p:nvPr/>
      </p:nvGrpSpPr>
      <p:grpSpPr>
        <a:xfrm>
          <a:off x="0" y="0"/>
          <a:ext cx="0" cy="0"/>
          <a:chOff x="0" y="0"/>
          <a:chExt cx="0" cy="0"/>
        </a:xfrm>
      </p:grpSpPr>
      <p:sp>
        <p:nvSpPr>
          <p:cNvPr id="50" name="Google Shape;50;p18"/>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51" name="Google Shape;51;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2" name="Shape 52"/>
        <p:cNvGrpSpPr/>
        <p:nvPr/>
      </p:nvGrpSpPr>
      <p:grpSpPr>
        <a:xfrm>
          <a:off x="0" y="0"/>
          <a:ext cx="0" cy="0"/>
          <a:chOff x="0" y="0"/>
          <a:chExt cx="0" cy="0"/>
        </a:xfrm>
      </p:grpSpPr>
      <p:sp>
        <p:nvSpPr>
          <p:cNvPr id="53" name="Google Shape;53;p19"/>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4" name="Google Shape;54;p19"/>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55" name="Google Shape;55;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 name="Shape 12"/>
        <p:cNvGrpSpPr/>
        <p:nvPr/>
      </p:nvGrpSpPr>
      <p:grpSpPr>
        <a:xfrm>
          <a:off x="0" y="0"/>
          <a:ext cx="0" cy="0"/>
          <a:chOff x="0" y="0"/>
          <a:chExt cx="0" cy="0"/>
        </a:xfrm>
      </p:grpSpPr>
      <p:sp>
        <p:nvSpPr>
          <p:cNvPr id="13" name="Google Shape;13;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4" name="Shape 14"/>
        <p:cNvGrpSpPr/>
        <p:nvPr/>
      </p:nvGrpSpPr>
      <p:grpSpPr>
        <a:xfrm>
          <a:off x="0" y="0"/>
          <a:ext cx="0" cy="0"/>
          <a:chOff x="0" y="0"/>
          <a:chExt cx="0" cy="0"/>
        </a:xfrm>
      </p:grpSpPr>
      <p:sp>
        <p:nvSpPr>
          <p:cNvPr id="15" name="Google Shape;15;p8"/>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6" name="Google Shape;16;p8"/>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7" name="Google Shape;17;p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8" name="Google Shape;18;p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9" name="Google Shape;19;p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0" name="Shape 20"/>
        <p:cNvGrpSpPr/>
        <p:nvPr/>
      </p:nvGrpSpPr>
      <p:grpSpPr>
        <a:xfrm>
          <a:off x="0" y="0"/>
          <a:ext cx="0" cy="0"/>
          <a:chOff x="0" y="0"/>
          <a:chExt cx="0" cy="0"/>
        </a:xfrm>
      </p:grpSpPr>
      <p:sp>
        <p:nvSpPr>
          <p:cNvPr id="21" name="Google Shape;21;p11"/>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22" name="Google Shape;22;p11"/>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23" name="Google Shape;23;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4" name="Shape 24"/>
        <p:cNvGrpSpPr/>
        <p:nvPr/>
      </p:nvGrpSpPr>
      <p:grpSpPr>
        <a:xfrm>
          <a:off x="0" y="0"/>
          <a:ext cx="0" cy="0"/>
          <a:chOff x="0" y="0"/>
          <a:chExt cx="0" cy="0"/>
        </a:xfrm>
      </p:grpSpPr>
      <p:sp>
        <p:nvSpPr>
          <p:cNvPr id="25" name="Google Shape;25;p1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6" name="Google Shape;26;p1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7" name="Google Shape;27;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8" name="Shape 28"/>
        <p:cNvGrpSpPr/>
        <p:nvPr/>
      </p:nvGrpSpPr>
      <p:grpSpPr>
        <a:xfrm>
          <a:off x="0" y="0"/>
          <a:ext cx="0" cy="0"/>
          <a:chOff x="0" y="0"/>
          <a:chExt cx="0" cy="0"/>
        </a:xfrm>
      </p:grpSpPr>
      <p:sp>
        <p:nvSpPr>
          <p:cNvPr id="29" name="Google Shape;29;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0" name="Google Shape;30;p13"/>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1" name="Google Shape;31;p13"/>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2" name="Google Shape;32;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 name="Shape 33"/>
        <p:cNvGrpSpPr/>
        <p:nvPr/>
      </p:nvGrpSpPr>
      <p:grpSpPr>
        <a:xfrm>
          <a:off x="0" y="0"/>
          <a:ext cx="0" cy="0"/>
          <a:chOff x="0" y="0"/>
          <a:chExt cx="0" cy="0"/>
        </a:xfrm>
      </p:grpSpPr>
      <p:sp>
        <p:nvSpPr>
          <p:cNvPr id="34" name="Google Shape;34;p1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5" name="Google Shape;35;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15"/>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8" name="Google Shape;38;p15"/>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9" name="Google Shape;39;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0" name="Shape 40"/>
        <p:cNvGrpSpPr/>
        <p:nvPr/>
      </p:nvGrpSpPr>
      <p:grpSpPr>
        <a:xfrm>
          <a:off x="0" y="0"/>
          <a:ext cx="0" cy="0"/>
          <a:chOff x="0" y="0"/>
          <a:chExt cx="0" cy="0"/>
        </a:xfrm>
      </p:grpSpPr>
      <p:sp>
        <p:nvSpPr>
          <p:cNvPr id="41" name="Google Shape;41;p16"/>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42" name="Google Shape;42;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9.png"/><Relationship Id="rId5" Type="http://schemas.openxmlformats.org/officeDocument/2006/relationships/hyperlink" Target="https://creativecommons.org/licenses/by-nc-sa/4.0/" TargetMode="External"/><Relationship Id="rId6" Type="http://schemas.openxmlformats.org/officeDocument/2006/relationships/image" Target="../media/image11.png"/><Relationship Id="rId7" Type="http://schemas.openxmlformats.org/officeDocument/2006/relationships/image" Target="../media/image14.png"/><Relationship Id="rId8" Type="http://schemas.openxmlformats.org/officeDocument/2006/relationships/hyperlink" Target="http://www.freepik.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jp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jp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jp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jp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jp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jp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jpg"/><Relationship Id="rId4" Type="http://schemas.openxmlformats.org/officeDocument/2006/relationships/image" Target="../media/image9.png"/><Relationship Id="rId5" Type="http://schemas.openxmlformats.org/officeDocument/2006/relationships/image" Target="../media/image13.png"/><Relationship Id="rId6"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jpg"/><Relationship Id="rId4" Type="http://schemas.openxmlformats.org/officeDocument/2006/relationships/image" Target="../media/image9.png"/><Relationship Id="rId5" Type="http://schemas.openxmlformats.org/officeDocument/2006/relationships/image" Target="../media/image13.png"/><Relationship Id="rId6"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jp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jp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jpg"/><Relationship Id="rId4" Type="http://schemas.openxmlformats.org/officeDocument/2006/relationships/image" Target="../media/image9.png"/><Relationship Id="rId5"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jp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jpg"/><Relationship Id="rId4" Type="http://schemas.openxmlformats.org/officeDocument/2006/relationships/image" Target="../media/image9.png"/><Relationship Id="rId5" Type="http://schemas.openxmlformats.org/officeDocument/2006/relationships/image" Target="../media/image16.png"/><Relationship Id="rId6" Type="http://schemas.openxmlformats.org/officeDocument/2006/relationships/hyperlink" Target="http://www.freepik.com/"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jpg"/><Relationship Id="rId4" Type="http://schemas.openxmlformats.org/officeDocument/2006/relationships/image" Target="../media/image9.png"/><Relationship Id="rId5" Type="http://schemas.openxmlformats.org/officeDocument/2006/relationships/hyperlink" Target="http://www.freepik.com/" TargetMode="External"/><Relationship Id="rId6"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jp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jp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7.png"/><Relationship Id="rId7" Type="http://schemas.openxmlformats.org/officeDocument/2006/relationships/image" Target="../media/image22.png"/><Relationship Id="rId8" Type="http://schemas.openxmlformats.org/officeDocument/2006/relationships/image" Target="../media/image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png"/><Relationship Id="rId4" Type="http://schemas.openxmlformats.org/officeDocument/2006/relationships/image" Target="../media/image9.png"/><Relationship Id="rId5" Type="http://schemas.openxmlformats.org/officeDocument/2006/relationships/hyperlink" Target="https://creativecommons.org/licenses/by-nc-sa/4.0/"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png"/><Relationship Id="rId4" Type="http://schemas.openxmlformats.org/officeDocument/2006/relationships/image" Target="../media/image9.png"/><Relationship Id="rId5" Type="http://schemas.openxmlformats.org/officeDocument/2006/relationships/image" Target="../media/image12.png"/><Relationship Id="rId6" Type="http://schemas.openxmlformats.org/officeDocument/2006/relationships/hyperlink" Target="https://qiu.edu.my/oer" TargetMode="External"/><Relationship Id="rId7" Type="http://schemas.openxmlformats.org/officeDocument/2006/relationships/hyperlink" Target="https://creativecommons.org/licenses/by-nc-sa/4.0/"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png"/><Relationship Id="rId4" Type="http://schemas.openxmlformats.org/officeDocument/2006/relationships/image" Target="../media/image9.png"/><Relationship Id="rId5" Type="http://schemas.openxmlformats.org/officeDocument/2006/relationships/hyperlink" Target="https://qiu.edu.my/oer" TargetMode="External"/><Relationship Id="rId6" Type="http://schemas.openxmlformats.org/officeDocument/2006/relationships/hyperlink" Target="https://creativecommons.org/licenses/by-nc-sa/4.0/" TargetMode="External"/><Relationship Id="rId7" Type="http://schemas.openxmlformats.org/officeDocument/2006/relationships/image" Target="../media/image1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png"/><Relationship Id="rId4" Type="http://schemas.openxmlformats.org/officeDocument/2006/relationships/image" Target="../media/image9.png"/><Relationship Id="rId5" Type="http://schemas.openxmlformats.org/officeDocument/2006/relationships/image" Target="../media/image12.png"/><Relationship Id="rId6" Type="http://schemas.openxmlformats.org/officeDocument/2006/relationships/hyperlink" Target="mailto:aad@qiu.edu.my"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jp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jp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jp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jpg"/><Relationship Id="rId4" Type="http://schemas.openxmlformats.org/officeDocument/2006/relationships/image" Target="../media/image9.png"/><Relationship Id="rId5"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jpg"/><Relationship Id="rId4" Type="http://schemas.openxmlformats.org/officeDocument/2006/relationships/image" Target="../media/image9.png"/><Relationship Id="rId5" Type="http://schemas.openxmlformats.org/officeDocument/2006/relationships/image" Target="../media/image18.png"/><Relationship Id="rId6" Type="http://schemas.openxmlformats.org/officeDocument/2006/relationships/hyperlink" Target="http://www.freepik.co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pic>
        <p:nvPicPr>
          <p:cNvPr id="60" name="Google Shape;60;p2"/>
          <p:cNvPicPr preferRelativeResize="0"/>
          <p:nvPr/>
        </p:nvPicPr>
        <p:blipFill rotWithShape="1">
          <a:blip r:embed="rId3">
            <a:alphaModFix/>
          </a:blip>
          <a:srcRect b="0" l="0" r="0" t="0"/>
          <a:stretch/>
        </p:blipFill>
        <p:spPr>
          <a:xfrm>
            <a:off x="0" y="0"/>
            <a:ext cx="3322650" cy="5143500"/>
          </a:xfrm>
          <a:prstGeom prst="rect">
            <a:avLst/>
          </a:prstGeom>
          <a:noFill/>
          <a:ln>
            <a:noFill/>
          </a:ln>
        </p:spPr>
      </p:pic>
      <p:pic>
        <p:nvPicPr>
          <p:cNvPr id="61" name="Google Shape;61;p2"/>
          <p:cNvPicPr preferRelativeResize="0"/>
          <p:nvPr/>
        </p:nvPicPr>
        <p:blipFill rotWithShape="1">
          <a:blip r:embed="rId4">
            <a:alphaModFix/>
          </a:blip>
          <a:srcRect b="0" l="0" r="0" t="0"/>
          <a:stretch/>
        </p:blipFill>
        <p:spPr>
          <a:xfrm>
            <a:off x="315468" y="350184"/>
            <a:ext cx="2326988" cy="357206"/>
          </a:xfrm>
          <a:prstGeom prst="rect">
            <a:avLst/>
          </a:prstGeom>
          <a:noFill/>
          <a:ln>
            <a:noFill/>
          </a:ln>
        </p:spPr>
      </p:pic>
      <p:sp>
        <p:nvSpPr>
          <p:cNvPr id="62" name="Google Shape;62;p2"/>
          <p:cNvSpPr txBox="1"/>
          <p:nvPr/>
        </p:nvSpPr>
        <p:spPr>
          <a:xfrm>
            <a:off x="187950" y="989550"/>
            <a:ext cx="3134700" cy="27060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Clr>
                <a:schemeClr val="dk1"/>
              </a:buClr>
              <a:buSzPts val="1100"/>
              <a:buFont typeface="Arial"/>
              <a:buNone/>
            </a:pPr>
            <a:r>
              <a:rPr lang="en-MY" sz="2600">
                <a:solidFill>
                  <a:srgbClr val="FFFFFF"/>
                </a:solidFill>
                <a:latin typeface="Poppins ExtraBold"/>
                <a:ea typeface="Poppins ExtraBold"/>
                <a:cs typeface="Poppins ExtraBold"/>
                <a:sym typeface="Poppins ExtraBold"/>
              </a:rPr>
              <a:t>Exit Task as </a:t>
            </a:r>
            <a:endParaRPr sz="2600">
              <a:solidFill>
                <a:srgbClr val="FFFFFF"/>
              </a:solidFill>
              <a:latin typeface="Poppins ExtraBold"/>
              <a:ea typeface="Poppins ExtraBold"/>
              <a:cs typeface="Poppins ExtraBold"/>
              <a:sym typeface="Poppins ExtraBold"/>
            </a:endParaRPr>
          </a:p>
          <a:p>
            <a:pPr indent="0" lvl="0" marL="0" rtl="0" algn="l">
              <a:lnSpc>
                <a:spcPct val="90000"/>
              </a:lnSpc>
              <a:spcBef>
                <a:spcPts val="0"/>
              </a:spcBef>
              <a:spcAft>
                <a:spcPts val="0"/>
              </a:spcAft>
              <a:buClr>
                <a:schemeClr val="dk1"/>
              </a:buClr>
              <a:buSzPts val="1100"/>
              <a:buFont typeface="Arial"/>
              <a:buNone/>
            </a:pPr>
            <a:r>
              <a:rPr lang="en-MY" sz="2600">
                <a:solidFill>
                  <a:srgbClr val="FFFFFF"/>
                </a:solidFill>
                <a:latin typeface="Poppins ExtraBold"/>
                <a:ea typeface="Poppins ExtraBold"/>
                <a:cs typeface="Poppins ExtraBold"/>
                <a:sym typeface="Poppins ExtraBold"/>
              </a:rPr>
              <a:t>Formative Assessment</a:t>
            </a:r>
            <a:endParaRPr b="0" i="0" sz="2400" u="none" cap="none" strike="noStrike">
              <a:solidFill>
                <a:srgbClr val="FFFFFF"/>
              </a:solidFill>
              <a:latin typeface="Poppins ExtraBold"/>
              <a:ea typeface="Poppins ExtraBold"/>
              <a:cs typeface="Poppins ExtraBold"/>
              <a:sym typeface="Poppins ExtraBold"/>
            </a:endParaRPr>
          </a:p>
          <a:p>
            <a:pPr indent="0" lvl="0" marL="0" marR="0" rtl="0" algn="l">
              <a:lnSpc>
                <a:spcPct val="90000"/>
              </a:lnSpc>
              <a:spcBef>
                <a:spcPts val="0"/>
              </a:spcBef>
              <a:spcAft>
                <a:spcPts val="0"/>
              </a:spcAft>
              <a:buClr>
                <a:srgbClr val="000000"/>
              </a:buClr>
              <a:buSzPts val="1100"/>
              <a:buFont typeface="Arial"/>
              <a:buNone/>
            </a:pPr>
            <a:r>
              <a:t/>
            </a:r>
            <a:endParaRPr sz="2400">
              <a:solidFill>
                <a:srgbClr val="FFFFFF"/>
              </a:solidFill>
              <a:latin typeface="Poppins ExtraBold"/>
              <a:ea typeface="Poppins ExtraBold"/>
              <a:cs typeface="Poppins ExtraBold"/>
              <a:sym typeface="Poppins ExtraBold"/>
            </a:endParaRPr>
          </a:p>
          <a:p>
            <a:pPr indent="0" lvl="0" marL="0" marR="0" rtl="0" algn="l">
              <a:lnSpc>
                <a:spcPct val="90000"/>
              </a:lnSpc>
              <a:spcBef>
                <a:spcPts val="0"/>
              </a:spcBef>
              <a:spcAft>
                <a:spcPts val="0"/>
              </a:spcAft>
              <a:buClr>
                <a:srgbClr val="000000"/>
              </a:buClr>
              <a:buSzPts val="1100"/>
              <a:buFont typeface="Arial"/>
              <a:buNone/>
            </a:pPr>
            <a:r>
              <a:rPr b="0" i="0" lang="en-MY" sz="2000" u="none" cap="none" strike="noStrike">
                <a:solidFill>
                  <a:srgbClr val="FFFFFF"/>
                </a:solidFill>
                <a:latin typeface="Poppins"/>
                <a:ea typeface="Poppins"/>
                <a:cs typeface="Poppins"/>
                <a:sym typeface="Poppins"/>
              </a:rPr>
              <a:t>Author:</a:t>
            </a:r>
            <a:endParaRPr b="0" i="0" sz="2000" u="none" cap="none" strike="noStrike">
              <a:solidFill>
                <a:srgbClr val="FFFFFF"/>
              </a:solidFill>
              <a:latin typeface="Poppins"/>
              <a:ea typeface="Poppins"/>
              <a:cs typeface="Poppins"/>
              <a:sym typeface="Poppins"/>
            </a:endParaRPr>
          </a:p>
          <a:p>
            <a:pPr indent="0" lvl="0" marL="0" marR="0" rtl="0" algn="l">
              <a:lnSpc>
                <a:spcPct val="90000"/>
              </a:lnSpc>
              <a:spcBef>
                <a:spcPts val="0"/>
              </a:spcBef>
              <a:spcAft>
                <a:spcPts val="0"/>
              </a:spcAft>
              <a:buNone/>
            </a:pPr>
            <a:r>
              <a:rPr lang="en-MY" sz="2000">
                <a:solidFill>
                  <a:srgbClr val="FFFFFF"/>
                </a:solidFill>
                <a:latin typeface="Poppins"/>
                <a:ea typeface="Poppins"/>
                <a:cs typeface="Poppins"/>
                <a:sym typeface="Poppins"/>
              </a:rPr>
              <a:t>Chin </a:t>
            </a:r>
            <a:r>
              <a:rPr lang="en-MY" sz="2000">
                <a:solidFill>
                  <a:srgbClr val="FFFFFF"/>
                </a:solidFill>
                <a:latin typeface="Poppins"/>
                <a:ea typeface="Poppins"/>
                <a:cs typeface="Poppins"/>
                <a:sym typeface="Poppins"/>
              </a:rPr>
              <a:t>Sook Fui</a:t>
            </a:r>
            <a:endParaRPr sz="2000">
              <a:solidFill>
                <a:srgbClr val="FFFFFF"/>
              </a:solidFill>
              <a:latin typeface="Poppins"/>
              <a:ea typeface="Poppins"/>
              <a:cs typeface="Poppins"/>
              <a:sym typeface="Poppins"/>
            </a:endParaRPr>
          </a:p>
          <a:p>
            <a:pPr indent="0" lvl="0" marL="0" marR="0" rtl="0" algn="l">
              <a:lnSpc>
                <a:spcPct val="90000"/>
              </a:lnSpc>
              <a:spcBef>
                <a:spcPts val="0"/>
              </a:spcBef>
              <a:spcAft>
                <a:spcPts val="0"/>
              </a:spcAft>
              <a:buNone/>
            </a:pPr>
            <a:r>
              <a:t/>
            </a:r>
            <a:endParaRPr sz="2000">
              <a:solidFill>
                <a:srgbClr val="FFFFFF"/>
              </a:solidFill>
              <a:latin typeface="Poppins"/>
              <a:ea typeface="Poppins"/>
              <a:cs typeface="Poppins"/>
              <a:sym typeface="Poppins"/>
            </a:endParaRPr>
          </a:p>
          <a:p>
            <a:pPr indent="0" lvl="0" marL="0" marR="0" rtl="0" algn="l">
              <a:lnSpc>
                <a:spcPct val="90000"/>
              </a:lnSpc>
              <a:spcBef>
                <a:spcPts val="0"/>
              </a:spcBef>
              <a:spcAft>
                <a:spcPts val="0"/>
              </a:spcAft>
              <a:buNone/>
            </a:pPr>
            <a:r>
              <a:rPr lang="en-MY" sz="2000">
                <a:solidFill>
                  <a:srgbClr val="FFFFFF"/>
                </a:solidFill>
                <a:latin typeface="Poppins"/>
                <a:ea typeface="Poppins"/>
                <a:cs typeface="Poppins"/>
                <a:sym typeface="Poppins"/>
              </a:rPr>
              <a:t>Year: 2021</a:t>
            </a:r>
            <a:endParaRPr sz="2000">
              <a:solidFill>
                <a:srgbClr val="FFFFFF"/>
              </a:solidFill>
              <a:latin typeface="Poppins"/>
              <a:ea typeface="Poppins"/>
              <a:cs typeface="Poppins"/>
              <a:sym typeface="Poppins"/>
            </a:endParaRPr>
          </a:p>
        </p:txBody>
      </p:sp>
      <p:sp>
        <p:nvSpPr>
          <p:cNvPr id="63" name="Google Shape;63;p2"/>
          <p:cNvSpPr txBox="1"/>
          <p:nvPr/>
        </p:nvSpPr>
        <p:spPr>
          <a:xfrm>
            <a:off x="278650" y="3991863"/>
            <a:ext cx="3322500" cy="35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MY" u="sng">
                <a:solidFill>
                  <a:srgbClr val="FFFFFF"/>
                </a:solidFill>
                <a:latin typeface="Poppins"/>
                <a:ea typeface="Poppins"/>
                <a:cs typeface="Poppins"/>
                <a:sym typeface="Poppins"/>
                <a:hlinkClick r:id="rId5">
                  <a:extLst>
                    <a:ext uri="{A12FA001-AC4F-418D-AE19-62706E023703}">
                      <ahyp:hlinkClr val="tx"/>
                    </a:ext>
                  </a:extLst>
                </a:hlinkClick>
              </a:rPr>
              <a:t>CC BY-NC-SA 4.0</a:t>
            </a:r>
            <a:endParaRPr>
              <a:solidFill>
                <a:srgbClr val="FFFFFF"/>
              </a:solidFill>
              <a:latin typeface="Poppins"/>
              <a:ea typeface="Poppins"/>
              <a:cs typeface="Poppins"/>
              <a:sym typeface="Poppins"/>
            </a:endParaRPr>
          </a:p>
        </p:txBody>
      </p:sp>
      <p:pic>
        <p:nvPicPr>
          <p:cNvPr id="64" name="Google Shape;64;p2"/>
          <p:cNvPicPr preferRelativeResize="0"/>
          <p:nvPr/>
        </p:nvPicPr>
        <p:blipFill>
          <a:blip r:embed="rId6">
            <a:alphaModFix/>
          </a:blip>
          <a:stretch>
            <a:fillRect/>
          </a:stretch>
        </p:blipFill>
        <p:spPr>
          <a:xfrm>
            <a:off x="355825" y="4349173"/>
            <a:ext cx="1662725" cy="581725"/>
          </a:xfrm>
          <a:prstGeom prst="rect">
            <a:avLst/>
          </a:prstGeom>
          <a:noFill/>
          <a:ln>
            <a:noFill/>
          </a:ln>
        </p:spPr>
      </p:pic>
      <p:pic>
        <p:nvPicPr>
          <p:cNvPr id="65" name="Google Shape;65;p2"/>
          <p:cNvPicPr preferRelativeResize="0"/>
          <p:nvPr/>
        </p:nvPicPr>
        <p:blipFill>
          <a:blip r:embed="rId7">
            <a:alphaModFix/>
          </a:blip>
          <a:stretch>
            <a:fillRect/>
          </a:stretch>
        </p:blipFill>
        <p:spPr>
          <a:xfrm>
            <a:off x="4196800" y="219738"/>
            <a:ext cx="4016124" cy="4016124"/>
          </a:xfrm>
          <a:prstGeom prst="rect">
            <a:avLst/>
          </a:prstGeom>
          <a:noFill/>
          <a:ln>
            <a:noFill/>
          </a:ln>
        </p:spPr>
      </p:pic>
      <p:sp>
        <p:nvSpPr>
          <p:cNvPr id="66" name="Google Shape;66;p2"/>
          <p:cNvSpPr txBox="1"/>
          <p:nvPr/>
        </p:nvSpPr>
        <p:spPr>
          <a:xfrm>
            <a:off x="4400025" y="3943863"/>
            <a:ext cx="2454600" cy="453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MY" sz="1200" u="none" cap="none" strike="noStrike">
                <a:solidFill>
                  <a:srgbClr val="595959"/>
                </a:solidFill>
                <a:latin typeface="Poppins"/>
                <a:ea typeface="Poppins"/>
                <a:cs typeface="Poppins"/>
                <a:sym typeface="Poppins"/>
              </a:rPr>
              <a:t>Designed by </a:t>
            </a:r>
            <a:r>
              <a:rPr b="0" i="0" lang="en-MY" sz="1200" u="sng" cap="none" strike="noStrike">
                <a:solidFill>
                  <a:srgbClr val="0097A7"/>
                </a:solidFill>
                <a:latin typeface="Poppins"/>
                <a:ea typeface="Poppins"/>
                <a:cs typeface="Poppins"/>
                <a:sym typeface="Poppins"/>
                <a:hlinkClick r:id="rId8">
                  <a:extLst>
                    <a:ext uri="{A12FA001-AC4F-418D-AE19-62706E023703}">
                      <ahyp:hlinkClr val="tx"/>
                    </a:ext>
                  </a:extLst>
                </a:hlinkClick>
              </a:rPr>
              <a:t>Freepik</a:t>
            </a:r>
            <a:endParaRPr b="0" i="0" sz="1200" u="none" cap="none" strike="noStrike">
              <a:solidFill>
                <a:srgbClr val="595959"/>
              </a:solidFill>
              <a:latin typeface="Poppins"/>
              <a:ea typeface="Poppins"/>
              <a:cs typeface="Poppins"/>
              <a:sym typeface="Poppi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4" name="Shape 134"/>
        <p:cNvGrpSpPr/>
        <p:nvPr/>
      </p:nvGrpSpPr>
      <p:grpSpPr>
        <a:xfrm>
          <a:off x="0" y="0"/>
          <a:ext cx="0" cy="0"/>
          <a:chOff x="0" y="0"/>
          <a:chExt cx="0" cy="0"/>
        </a:xfrm>
      </p:grpSpPr>
      <p:pic>
        <p:nvPicPr>
          <p:cNvPr id="135" name="Google Shape;135;g34ef984e070_1_108"/>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36" name="Google Shape;136;g34ef984e070_1_108"/>
          <p:cNvSpPr txBox="1"/>
          <p:nvPr/>
        </p:nvSpPr>
        <p:spPr>
          <a:xfrm>
            <a:off x="576950" y="1093100"/>
            <a:ext cx="8167500" cy="3189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900"/>
              <a:buFont typeface="Arial"/>
              <a:buNone/>
            </a:pPr>
            <a:r>
              <a:rPr lang="en-MY" sz="1900">
                <a:solidFill>
                  <a:schemeClr val="dk1"/>
                </a:solidFill>
                <a:latin typeface="Poppins"/>
                <a:ea typeface="Poppins"/>
                <a:cs typeface="Poppins"/>
                <a:sym typeface="Poppins"/>
              </a:rPr>
              <a:t>To be effective, an exit ticket should have </a:t>
            </a:r>
            <a:r>
              <a:rPr lang="en-MY" sz="1900">
                <a:solidFill>
                  <a:srgbClr val="FF0000"/>
                </a:solidFill>
                <a:latin typeface="Poppins"/>
                <a:ea typeface="Poppins"/>
                <a:cs typeface="Poppins"/>
                <a:sym typeface="Poppins"/>
              </a:rPr>
              <a:t>specific prompts</a:t>
            </a:r>
            <a:r>
              <a:rPr lang="en-MY" sz="1900">
                <a:solidFill>
                  <a:schemeClr val="dk1"/>
                </a:solidFill>
                <a:latin typeface="Poppins"/>
                <a:ea typeface="Poppins"/>
                <a:cs typeface="Poppins"/>
                <a:sym typeface="Poppins"/>
              </a:rPr>
              <a:t> for students and take only </a:t>
            </a:r>
            <a:r>
              <a:rPr lang="en-MY" sz="1900">
                <a:solidFill>
                  <a:srgbClr val="FF0000"/>
                </a:solidFill>
                <a:latin typeface="Poppins"/>
                <a:ea typeface="Poppins"/>
                <a:cs typeface="Poppins"/>
                <a:sym typeface="Poppins"/>
              </a:rPr>
              <a:t>about five minutes</a:t>
            </a:r>
            <a:r>
              <a:rPr lang="en-MY" sz="1900">
                <a:solidFill>
                  <a:schemeClr val="dk1"/>
                </a:solidFill>
                <a:latin typeface="Poppins"/>
                <a:ea typeface="Poppins"/>
                <a:cs typeface="Poppins"/>
                <a:sym typeface="Poppins"/>
              </a:rPr>
              <a:t> to complete. </a:t>
            </a:r>
            <a:endParaRPr sz="19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900"/>
              <a:buFont typeface="Arial"/>
              <a:buNone/>
            </a:pPr>
            <a:r>
              <a:t/>
            </a:r>
            <a:endParaRPr sz="1900">
              <a:solidFill>
                <a:schemeClr val="dk1"/>
              </a:solidFill>
              <a:latin typeface="Poppins"/>
              <a:ea typeface="Poppins"/>
              <a:cs typeface="Poppins"/>
              <a:sym typeface="Poppins"/>
            </a:endParaRPr>
          </a:p>
          <a:p>
            <a:pPr indent="0" lvl="0" marL="0" rtl="0" algn="l">
              <a:lnSpc>
                <a:spcPct val="115000"/>
              </a:lnSpc>
              <a:spcBef>
                <a:spcPts val="0"/>
              </a:spcBef>
              <a:spcAft>
                <a:spcPts val="0"/>
              </a:spcAft>
              <a:buNone/>
            </a:pPr>
            <a:r>
              <a:rPr lang="en-MY" sz="1900">
                <a:solidFill>
                  <a:schemeClr val="dk1"/>
                </a:solidFill>
                <a:latin typeface="Poppins"/>
                <a:ea typeface="Poppins"/>
                <a:cs typeface="Poppins"/>
                <a:sym typeface="Poppins"/>
              </a:rPr>
              <a:t>Students can record their responses on index cards, sticky notes, notebook paper, or online (e.g., Google Forms, Padlet, Schoology, etc.). </a:t>
            </a:r>
            <a:endParaRPr sz="1900">
              <a:solidFill>
                <a:schemeClr val="dk1"/>
              </a:solidFill>
              <a:latin typeface="Poppins"/>
              <a:ea typeface="Poppins"/>
              <a:cs typeface="Poppins"/>
              <a:sym typeface="Poppins"/>
            </a:endParaRPr>
          </a:p>
          <a:p>
            <a:pPr indent="0" lvl="0" marL="0" rtl="0" algn="l">
              <a:lnSpc>
                <a:spcPct val="115000"/>
              </a:lnSpc>
              <a:spcBef>
                <a:spcPts val="0"/>
              </a:spcBef>
              <a:spcAft>
                <a:spcPts val="0"/>
              </a:spcAft>
              <a:buNone/>
            </a:pPr>
            <a:r>
              <a:t/>
            </a:r>
            <a:endParaRPr sz="19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MY" sz="1900">
                <a:solidFill>
                  <a:schemeClr val="dk1"/>
                </a:solidFill>
                <a:latin typeface="Poppins"/>
                <a:ea typeface="Poppins"/>
                <a:cs typeface="Poppins"/>
                <a:sym typeface="Poppins"/>
              </a:rPr>
              <a:t>Ideally, student responses inform the next stages of learning by highlighting whether teachers should clarify ideas, reteach them, extend them, offer practice, introduce new ideas, or restructure future instructional activities. (Marshall 2018)</a:t>
            </a:r>
            <a:endParaRPr sz="19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9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900"/>
              <a:buFont typeface="Arial"/>
              <a:buNone/>
            </a:pPr>
            <a:r>
              <a:t/>
            </a:r>
            <a:endParaRPr sz="1900">
              <a:solidFill>
                <a:schemeClr val="dk1"/>
              </a:solidFill>
              <a:latin typeface="Poppins"/>
              <a:ea typeface="Poppins"/>
              <a:cs typeface="Poppins"/>
              <a:sym typeface="Poppins"/>
            </a:endParaRPr>
          </a:p>
          <a:p>
            <a:pPr indent="0" lvl="0" marL="0" rtl="0" algn="l">
              <a:spcBef>
                <a:spcPts val="0"/>
              </a:spcBef>
              <a:spcAft>
                <a:spcPts val="0"/>
              </a:spcAft>
              <a:buNone/>
            </a:pPr>
            <a:r>
              <a:t/>
            </a:r>
            <a:endParaRPr sz="1900">
              <a:solidFill>
                <a:schemeClr val="dk2"/>
              </a:solidFill>
            </a:endParaRPr>
          </a:p>
          <a:p>
            <a:pPr indent="0" lvl="0" marL="0" rtl="0" algn="l">
              <a:spcBef>
                <a:spcPts val="0"/>
              </a:spcBef>
              <a:spcAft>
                <a:spcPts val="0"/>
              </a:spcAft>
              <a:buNone/>
            </a:pPr>
            <a:r>
              <a:t/>
            </a:r>
            <a:endParaRPr sz="1900">
              <a:solidFill>
                <a:schemeClr val="dk2"/>
              </a:solidFill>
            </a:endParaRPr>
          </a:p>
          <a:p>
            <a:pPr indent="0" lvl="0" marL="0" rtl="0" algn="l">
              <a:spcBef>
                <a:spcPts val="0"/>
              </a:spcBef>
              <a:spcAft>
                <a:spcPts val="0"/>
              </a:spcAft>
              <a:buNone/>
            </a:pPr>
            <a:r>
              <a:t/>
            </a:r>
            <a:endParaRPr sz="1900">
              <a:solidFill>
                <a:schemeClr val="dk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1" name="Shape 141"/>
        <p:cNvGrpSpPr/>
        <p:nvPr/>
      </p:nvGrpSpPr>
      <p:grpSpPr>
        <a:xfrm>
          <a:off x="0" y="0"/>
          <a:ext cx="0" cy="0"/>
          <a:chOff x="0" y="0"/>
          <a:chExt cx="0" cy="0"/>
        </a:xfrm>
      </p:grpSpPr>
      <p:pic>
        <p:nvPicPr>
          <p:cNvPr id="142" name="Google Shape;142;g34ef984e070_1_116"/>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43" name="Google Shape;143;g34ef984e070_1_116"/>
          <p:cNvSpPr/>
          <p:nvPr/>
        </p:nvSpPr>
        <p:spPr>
          <a:xfrm>
            <a:off x="576950" y="1056550"/>
            <a:ext cx="8203500" cy="6735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Clr>
                <a:schemeClr val="dk1"/>
              </a:buClr>
              <a:buSzPts val="1100"/>
              <a:buFont typeface="Arial"/>
              <a:buNone/>
            </a:pPr>
            <a:r>
              <a:rPr b="1" lang="en-MY" sz="3000">
                <a:latin typeface="Poppins"/>
                <a:ea typeface="Poppins"/>
                <a:cs typeface="Poppins"/>
                <a:sym typeface="Poppins"/>
              </a:rPr>
              <a:t>Why use EXIT TASK?</a:t>
            </a:r>
            <a:endParaRPr b="1" sz="30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b="1" sz="3000">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500"/>
              <a:buFont typeface="Arial"/>
              <a:buNone/>
            </a:pPr>
            <a:r>
              <a:t/>
            </a:r>
            <a:endParaRPr b="1" sz="3000">
              <a:latin typeface="Poppins"/>
              <a:ea typeface="Poppins"/>
              <a:cs typeface="Poppins"/>
              <a:sym typeface="Poppins"/>
            </a:endParaRPr>
          </a:p>
        </p:txBody>
      </p:sp>
      <p:sp>
        <p:nvSpPr>
          <p:cNvPr id="144" name="Google Shape;144;g34ef984e070_1_116"/>
          <p:cNvSpPr/>
          <p:nvPr/>
        </p:nvSpPr>
        <p:spPr>
          <a:xfrm>
            <a:off x="630550" y="1964650"/>
            <a:ext cx="2517000" cy="969300"/>
          </a:xfrm>
          <a:prstGeom prst="rect">
            <a:avLst/>
          </a:prstGeom>
          <a:solidFill>
            <a:srgbClr val="D0000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MY" sz="3000">
                <a:solidFill>
                  <a:schemeClr val="lt1"/>
                </a:solidFill>
                <a:latin typeface="Poppins"/>
                <a:ea typeface="Poppins"/>
                <a:cs typeface="Poppins"/>
                <a:sym typeface="Poppins"/>
              </a:rPr>
              <a:t>Feedback</a:t>
            </a:r>
            <a:endParaRPr b="1" sz="3000">
              <a:solidFill>
                <a:schemeClr val="lt1"/>
              </a:solidFill>
              <a:latin typeface="Poppins"/>
              <a:ea typeface="Poppins"/>
              <a:cs typeface="Poppins"/>
              <a:sym typeface="Poppins"/>
            </a:endParaRPr>
          </a:p>
        </p:txBody>
      </p:sp>
      <p:sp>
        <p:nvSpPr>
          <p:cNvPr id="145" name="Google Shape;145;g34ef984e070_1_116"/>
          <p:cNvSpPr/>
          <p:nvPr/>
        </p:nvSpPr>
        <p:spPr>
          <a:xfrm>
            <a:off x="3420200" y="1964650"/>
            <a:ext cx="2517000" cy="969300"/>
          </a:xfrm>
          <a:prstGeom prst="rect">
            <a:avLst/>
          </a:prstGeom>
          <a:solidFill>
            <a:srgbClr val="D0000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MY" sz="3000">
                <a:solidFill>
                  <a:schemeClr val="lt1"/>
                </a:solidFill>
                <a:latin typeface="Poppins"/>
                <a:ea typeface="Poppins"/>
                <a:cs typeface="Poppins"/>
                <a:sym typeface="Poppins"/>
              </a:rPr>
              <a:t>Self-</a:t>
            </a:r>
            <a:endParaRPr b="1" sz="3000">
              <a:solidFill>
                <a:schemeClr val="lt1"/>
              </a:solidFill>
              <a:latin typeface="Poppins"/>
              <a:ea typeface="Poppins"/>
              <a:cs typeface="Poppins"/>
              <a:sym typeface="Poppins"/>
            </a:endParaRPr>
          </a:p>
          <a:p>
            <a:pPr indent="0" lvl="0" marL="0" rtl="0" algn="ctr">
              <a:spcBef>
                <a:spcPts val="0"/>
              </a:spcBef>
              <a:spcAft>
                <a:spcPts val="0"/>
              </a:spcAft>
              <a:buClr>
                <a:schemeClr val="dk1"/>
              </a:buClr>
              <a:buSzPts val="1100"/>
              <a:buFont typeface="Arial"/>
              <a:buNone/>
            </a:pPr>
            <a:r>
              <a:rPr b="1" lang="en-MY" sz="3000">
                <a:solidFill>
                  <a:schemeClr val="lt1"/>
                </a:solidFill>
                <a:latin typeface="Poppins"/>
                <a:ea typeface="Poppins"/>
                <a:cs typeface="Poppins"/>
                <a:sym typeface="Poppins"/>
              </a:rPr>
              <a:t>Reflection</a:t>
            </a:r>
            <a:endParaRPr/>
          </a:p>
        </p:txBody>
      </p:sp>
      <p:sp>
        <p:nvSpPr>
          <p:cNvPr id="146" name="Google Shape;146;g34ef984e070_1_116"/>
          <p:cNvSpPr/>
          <p:nvPr/>
        </p:nvSpPr>
        <p:spPr>
          <a:xfrm>
            <a:off x="6209850" y="1964650"/>
            <a:ext cx="2517000" cy="969300"/>
          </a:xfrm>
          <a:prstGeom prst="rect">
            <a:avLst/>
          </a:prstGeom>
          <a:solidFill>
            <a:srgbClr val="D00002"/>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MY" sz="3000">
                <a:solidFill>
                  <a:schemeClr val="lt1"/>
                </a:solidFill>
                <a:latin typeface="Poppins"/>
                <a:ea typeface="Poppins"/>
                <a:cs typeface="Poppins"/>
                <a:sym typeface="Poppins"/>
              </a:rPr>
              <a:t>Adjustment</a:t>
            </a:r>
            <a:endParaRPr/>
          </a:p>
        </p:txBody>
      </p:sp>
      <p:sp>
        <p:nvSpPr>
          <p:cNvPr id="147" name="Google Shape;147;g34ef984e070_1_116"/>
          <p:cNvSpPr txBox="1"/>
          <p:nvPr/>
        </p:nvSpPr>
        <p:spPr>
          <a:xfrm>
            <a:off x="554350" y="3105900"/>
            <a:ext cx="2517000" cy="59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MY" sz="1800">
                <a:solidFill>
                  <a:schemeClr val="dk2"/>
                </a:solidFill>
              </a:rPr>
              <a:t>What went well, </a:t>
            </a:r>
            <a:endParaRPr sz="1800">
              <a:solidFill>
                <a:schemeClr val="dk2"/>
              </a:solidFill>
            </a:endParaRPr>
          </a:p>
          <a:p>
            <a:pPr indent="0" lvl="0" marL="0" rtl="0" algn="l">
              <a:spcBef>
                <a:spcPts val="0"/>
              </a:spcBef>
              <a:spcAft>
                <a:spcPts val="0"/>
              </a:spcAft>
              <a:buClr>
                <a:schemeClr val="dk1"/>
              </a:buClr>
              <a:buSzPts val="1100"/>
              <a:buFont typeface="Arial"/>
              <a:buNone/>
            </a:pPr>
            <a:r>
              <a:rPr lang="en-MY" sz="1800">
                <a:solidFill>
                  <a:schemeClr val="dk2"/>
                </a:solidFill>
              </a:rPr>
              <a:t>What are the areas of improvement</a:t>
            </a:r>
            <a:endParaRPr sz="1800">
              <a:solidFill>
                <a:schemeClr val="dk2"/>
              </a:solidFill>
            </a:endParaRPr>
          </a:p>
          <a:p>
            <a:pPr indent="0" lvl="0" marL="0" rtl="0" algn="l">
              <a:spcBef>
                <a:spcPts val="0"/>
              </a:spcBef>
              <a:spcAft>
                <a:spcPts val="0"/>
              </a:spcAft>
              <a:buNone/>
            </a:pPr>
            <a:r>
              <a:t/>
            </a:r>
            <a:endParaRPr sz="1800">
              <a:solidFill>
                <a:schemeClr val="dk2"/>
              </a:solidFill>
            </a:endParaRPr>
          </a:p>
        </p:txBody>
      </p:sp>
      <p:sp>
        <p:nvSpPr>
          <p:cNvPr id="148" name="Google Shape;148;g34ef984e070_1_116"/>
          <p:cNvSpPr txBox="1"/>
          <p:nvPr/>
        </p:nvSpPr>
        <p:spPr>
          <a:xfrm>
            <a:off x="3300500" y="3105900"/>
            <a:ext cx="2604000" cy="59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MY" sz="1800">
                <a:solidFill>
                  <a:schemeClr val="dk2"/>
                </a:solidFill>
              </a:rPr>
              <a:t>Reflect and consolidate understanding</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p:txBody>
      </p:sp>
      <p:sp>
        <p:nvSpPr>
          <p:cNvPr id="149" name="Google Shape;149;g34ef984e070_1_116"/>
          <p:cNvSpPr txBox="1"/>
          <p:nvPr/>
        </p:nvSpPr>
        <p:spPr>
          <a:xfrm>
            <a:off x="6133650" y="3105900"/>
            <a:ext cx="2845200" cy="59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MY" sz="1800">
                <a:solidFill>
                  <a:schemeClr val="dk2"/>
                </a:solidFill>
              </a:rPr>
              <a:t>For next lesson planning</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4" name="Shape 154"/>
        <p:cNvGrpSpPr/>
        <p:nvPr/>
      </p:nvGrpSpPr>
      <p:grpSpPr>
        <a:xfrm>
          <a:off x="0" y="0"/>
          <a:ext cx="0" cy="0"/>
          <a:chOff x="0" y="0"/>
          <a:chExt cx="0" cy="0"/>
        </a:xfrm>
      </p:grpSpPr>
      <p:pic>
        <p:nvPicPr>
          <p:cNvPr id="155" name="Google Shape;155;g34ef984e070_2_8"/>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56" name="Google Shape;156;g34ef984e070_2_8"/>
          <p:cNvSpPr/>
          <p:nvPr/>
        </p:nvSpPr>
        <p:spPr>
          <a:xfrm>
            <a:off x="576950" y="1056550"/>
            <a:ext cx="8203500" cy="6735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Clr>
                <a:schemeClr val="dk1"/>
              </a:buClr>
              <a:buSzPts val="1100"/>
              <a:buFont typeface="Arial"/>
              <a:buNone/>
            </a:pPr>
            <a:r>
              <a:rPr b="1" lang="en-MY" sz="3000">
                <a:latin typeface="Poppins"/>
                <a:ea typeface="Poppins"/>
                <a:cs typeface="Poppins"/>
                <a:sym typeface="Poppins"/>
              </a:rPr>
              <a:t>Forms of EXIT TASK</a:t>
            </a:r>
            <a:endParaRPr b="1" sz="30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b="1" sz="3000">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500"/>
              <a:buFont typeface="Arial"/>
              <a:buNone/>
            </a:pPr>
            <a:r>
              <a:t/>
            </a:r>
            <a:endParaRPr b="1" sz="3000">
              <a:latin typeface="Poppins"/>
              <a:ea typeface="Poppins"/>
              <a:cs typeface="Poppins"/>
              <a:sym typeface="Poppins"/>
            </a:endParaRPr>
          </a:p>
        </p:txBody>
      </p:sp>
      <p:sp>
        <p:nvSpPr>
          <p:cNvPr id="157" name="Google Shape;157;g34ef984e070_2_8"/>
          <p:cNvSpPr/>
          <p:nvPr/>
        </p:nvSpPr>
        <p:spPr>
          <a:xfrm>
            <a:off x="1347750" y="1908000"/>
            <a:ext cx="2470200" cy="2079300"/>
          </a:xfrm>
          <a:prstGeom prst="ellipse">
            <a:avLst/>
          </a:prstGeom>
          <a:solidFill>
            <a:srgbClr val="D0000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MY" sz="3000">
                <a:solidFill>
                  <a:schemeClr val="lt1"/>
                </a:solidFill>
                <a:latin typeface="Poppins"/>
                <a:ea typeface="Poppins"/>
                <a:cs typeface="Poppins"/>
                <a:sym typeface="Poppins"/>
              </a:rPr>
              <a:t>Verbal</a:t>
            </a:r>
            <a:endParaRPr/>
          </a:p>
        </p:txBody>
      </p:sp>
      <p:sp>
        <p:nvSpPr>
          <p:cNvPr id="158" name="Google Shape;158;g34ef984e070_2_8"/>
          <p:cNvSpPr/>
          <p:nvPr/>
        </p:nvSpPr>
        <p:spPr>
          <a:xfrm>
            <a:off x="5049000" y="1908000"/>
            <a:ext cx="2395800" cy="2079300"/>
          </a:xfrm>
          <a:prstGeom prst="ellipse">
            <a:avLst/>
          </a:prstGeom>
          <a:solidFill>
            <a:srgbClr val="D0000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MY" sz="3000">
                <a:solidFill>
                  <a:schemeClr val="lt1"/>
                </a:solidFill>
                <a:latin typeface="Poppins"/>
                <a:ea typeface="Poppins"/>
                <a:cs typeface="Poppins"/>
                <a:sym typeface="Poppins"/>
              </a:rPr>
              <a:t>Written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3" name="Shape 163"/>
        <p:cNvGrpSpPr/>
        <p:nvPr/>
      </p:nvGrpSpPr>
      <p:grpSpPr>
        <a:xfrm>
          <a:off x="0" y="0"/>
          <a:ext cx="0" cy="0"/>
          <a:chOff x="0" y="0"/>
          <a:chExt cx="0" cy="0"/>
        </a:xfrm>
      </p:grpSpPr>
      <p:pic>
        <p:nvPicPr>
          <p:cNvPr id="164" name="Google Shape;164;g34ef984e070_2_22"/>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65" name="Google Shape;165;g34ef984e070_2_22"/>
          <p:cNvSpPr/>
          <p:nvPr/>
        </p:nvSpPr>
        <p:spPr>
          <a:xfrm>
            <a:off x="249550" y="999275"/>
            <a:ext cx="8203500" cy="6735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Clr>
                <a:schemeClr val="dk1"/>
              </a:buClr>
              <a:buSzPts val="1100"/>
              <a:buFont typeface="Arial"/>
              <a:buNone/>
            </a:pPr>
            <a:r>
              <a:rPr b="1" lang="en-MY" sz="2800">
                <a:latin typeface="Poppins"/>
                <a:ea typeface="Poppins"/>
                <a:cs typeface="Poppins"/>
                <a:sym typeface="Poppins"/>
              </a:rPr>
              <a:t>Example - Verbal Exit Task</a:t>
            </a:r>
            <a:endParaRPr b="1" sz="28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b="1" sz="3000">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500"/>
              <a:buFont typeface="Arial"/>
              <a:buNone/>
            </a:pPr>
            <a:r>
              <a:t/>
            </a:r>
            <a:endParaRPr b="1" sz="3000">
              <a:latin typeface="Poppins"/>
              <a:ea typeface="Poppins"/>
              <a:cs typeface="Poppins"/>
              <a:sym typeface="Poppins"/>
            </a:endParaRPr>
          </a:p>
        </p:txBody>
      </p:sp>
      <p:sp>
        <p:nvSpPr>
          <p:cNvPr id="166" name="Google Shape;166;g34ef984e070_2_22"/>
          <p:cNvSpPr/>
          <p:nvPr/>
        </p:nvSpPr>
        <p:spPr>
          <a:xfrm>
            <a:off x="325750" y="1659850"/>
            <a:ext cx="1078800" cy="969300"/>
          </a:xfrm>
          <a:prstGeom prst="rect">
            <a:avLst/>
          </a:prstGeom>
          <a:solidFill>
            <a:srgbClr val="D9EAD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MY" sz="5000">
                <a:solidFill>
                  <a:schemeClr val="lt1"/>
                </a:solidFill>
                <a:latin typeface="Poppins"/>
                <a:ea typeface="Poppins"/>
                <a:cs typeface="Poppins"/>
                <a:sym typeface="Poppins"/>
              </a:rPr>
              <a:t>👍</a:t>
            </a:r>
            <a:endParaRPr b="1" sz="5000">
              <a:solidFill>
                <a:schemeClr val="lt1"/>
              </a:solidFill>
              <a:latin typeface="Poppins"/>
              <a:ea typeface="Poppins"/>
              <a:cs typeface="Poppins"/>
              <a:sym typeface="Poppins"/>
            </a:endParaRPr>
          </a:p>
        </p:txBody>
      </p:sp>
      <p:sp>
        <p:nvSpPr>
          <p:cNvPr id="167" name="Google Shape;167;g34ef984e070_2_22"/>
          <p:cNvSpPr txBox="1"/>
          <p:nvPr/>
        </p:nvSpPr>
        <p:spPr>
          <a:xfrm>
            <a:off x="249550" y="2801100"/>
            <a:ext cx="1561500" cy="59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MY" sz="1500">
                <a:solidFill>
                  <a:schemeClr val="dk2"/>
                </a:solidFill>
              </a:rPr>
              <a:t>I get it!</a:t>
            </a:r>
            <a:endParaRPr sz="1500">
              <a:solidFill>
                <a:schemeClr val="dk2"/>
              </a:solidFill>
            </a:endParaRPr>
          </a:p>
          <a:p>
            <a:pPr indent="0" lvl="0" marL="0" rtl="0" algn="l">
              <a:spcBef>
                <a:spcPts val="1000"/>
              </a:spcBef>
              <a:spcAft>
                <a:spcPts val="0"/>
              </a:spcAft>
              <a:buNone/>
            </a:pPr>
            <a:r>
              <a:rPr lang="en-MY" sz="1500">
                <a:solidFill>
                  <a:schemeClr val="dk2"/>
                </a:solidFill>
              </a:rPr>
              <a:t>I understand everything!</a:t>
            </a:r>
            <a:endParaRPr sz="1500">
              <a:solidFill>
                <a:schemeClr val="dk2"/>
              </a:solidFill>
            </a:endParaRPr>
          </a:p>
          <a:p>
            <a:pPr indent="0" lvl="0" marL="0" rtl="0" algn="l">
              <a:spcBef>
                <a:spcPts val="1000"/>
              </a:spcBef>
              <a:spcAft>
                <a:spcPts val="0"/>
              </a:spcAft>
              <a:buNone/>
            </a:pPr>
            <a:r>
              <a:rPr lang="en-MY" sz="1500">
                <a:solidFill>
                  <a:schemeClr val="dk2"/>
                </a:solidFill>
              </a:rPr>
              <a:t>I can tell you what I learned.</a:t>
            </a:r>
            <a:endParaRPr sz="1500">
              <a:solidFill>
                <a:schemeClr val="dk2"/>
              </a:solidFill>
            </a:endParaRPr>
          </a:p>
          <a:p>
            <a:pPr indent="0" lvl="0" marL="0" rtl="0" algn="l">
              <a:spcBef>
                <a:spcPts val="1000"/>
              </a:spcBef>
              <a:spcAft>
                <a:spcPts val="0"/>
              </a:spcAft>
              <a:buNone/>
            </a:pPr>
            <a:r>
              <a:t/>
            </a:r>
            <a:endParaRPr sz="1500">
              <a:solidFill>
                <a:schemeClr val="dk2"/>
              </a:solidFill>
            </a:endParaRPr>
          </a:p>
        </p:txBody>
      </p:sp>
      <p:sp>
        <p:nvSpPr>
          <p:cNvPr id="168" name="Google Shape;168;g34ef984e070_2_22"/>
          <p:cNvSpPr txBox="1"/>
          <p:nvPr/>
        </p:nvSpPr>
        <p:spPr>
          <a:xfrm>
            <a:off x="5187650" y="1519150"/>
            <a:ext cx="3836400" cy="287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MY" sz="1800">
                <a:solidFill>
                  <a:srgbClr val="232323"/>
                </a:solidFill>
              </a:rPr>
              <a:t>Verbal Exit Ticket</a:t>
            </a:r>
            <a:endParaRPr b="1" sz="1800">
              <a:solidFill>
                <a:srgbClr val="232323"/>
              </a:solidFill>
            </a:endParaRPr>
          </a:p>
          <a:p>
            <a:pPr indent="0" lvl="0" marL="0" rtl="0" algn="l">
              <a:spcBef>
                <a:spcPts val="0"/>
              </a:spcBef>
              <a:spcAft>
                <a:spcPts val="0"/>
              </a:spcAft>
              <a:buClr>
                <a:schemeClr val="dk1"/>
              </a:buClr>
              <a:buSzPts val="1100"/>
              <a:buFont typeface="Arial"/>
              <a:buNone/>
            </a:pPr>
            <a:r>
              <a:rPr lang="en-MY" sz="1500">
                <a:solidFill>
                  <a:schemeClr val="dk2"/>
                </a:solidFill>
              </a:rPr>
              <a:t>Have students line up at the end of class while you stand at the door. </a:t>
            </a:r>
            <a:endParaRPr sz="1500">
              <a:solidFill>
                <a:schemeClr val="dk2"/>
              </a:solidFill>
            </a:endParaRPr>
          </a:p>
          <a:p>
            <a:pPr indent="0" lvl="0" marL="0" rtl="0" algn="l">
              <a:spcBef>
                <a:spcPts val="0"/>
              </a:spcBef>
              <a:spcAft>
                <a:spcPts val="0"/>
              </a:spcAft>
              <a:buClr>
                <a:schemeClr val="dk1"/>
              </a:buClr>
              <a:buSzPts val="1100"/>
              <a:buFont typeface="Arial"/>
              <a:buNone/>
            </a:pPr>
            <a:r>
              <a:t/>
            </a:r>
            <a:endParaRPr sz="1500">
              <a:solidFill>
                <a:schemeClr val="dk2"/>
              </a:solidFill>
            </a:endParaRPr>
          </a:p>
          <a:p>
            <a:pPr indent="0" lvl="0" marL="0" rtl="0" algn="l">
              <a:spcBef>
                <a:spcPts val="0"/>
              </a:spcBef>
              <a:spcAft>
                <a:spcPts val="0"/>
              </a:spcAft>
              <a:buClr>
                <a:schemeClr val="dk1"/>
              </a:buClr>
              <a:buSzPts val="1100"/>
              <a:buFont typeface="Arial"/>
              <a:buNone/>
            </a:pPr>
            <a:r>
              <a:rPr lang="en-MY" sz="1500">
                <a:solidFill>
                  <a:schemeClr val="dk2"/>
                </a:solidFill>
              </a:rPr>
              <a:t>As they reach the door, students must share an idea or concept they learned with you. </a:t>
            </a:r>
            <a:endParaRPr sz="1500">
              <a:solidFill>
                <a:schemeClr val="dk2"/>
              </a:solidFill>
            </a:endParaRPr>
          </a:p>
          <a:p>
            <a:pPr indent="0" lvl="0" marL="0" rtl="0" algn="l">
              <a:spcBef>
                <a:spcPts val="0"/>
              </a:spcBef>
              <a:spcAft>
                <a:spcPts val="0"/>
              </a:spcAft>
              <a:buClr>
                <a:schemeClr val="dk1"/>
              </a:buClr>
              <a:buSzPts val="1100"/>
              <a:buFont typeface="Arial"/>
              <a:buNone/>
            </a:pPr>
            <a:r>
              <a:t/>
            </a:r>
            <a:endParaRPr sz="1500">
              <a:solidFill>
                <a:schemeClr val="dk2"/>
              </a:solidFill>
            </a:endParaRPr>
          </a:p>
          <a:p>
            <a:pPr indent="0" lvl="0" marL="0" rtl="0" algn="l">
              <a:spcBef>
                <a:spcPts val="0"/>
              </a:spcBef>
              <a:spcAft>
                <a:spcPts val="0"/>
              </a:spcAft>
              <a:buClr>
                <a:schemeClr val="dk1"/>
              </a:buClr>
              <a:buSzPts val="1100"/>
              <a:buFont typeface="Arial"/>
              <a:buNone/>
            </a:pPr>
            <a:r>
              <a:rPr lang="en-MY" sz="1500">
                <a:solidFill>
                  <a:schemeClr val="dk2"/>
                </a:solidFill>
              </a:rPr>
              <a:t>Each student must give a different answer. </a:t>
            </a:r>
            <a:endParaRPr sz="1500">
              <a:solidFill>
                <a:schemeClr val="dk2"/>
              </a:solidFill>
            </a:endParaRPr>
          </a:p>
          <a:p>
            <a:pPr indent="0" lvl="0" marL="0" rtl="0" algn="l">
              <a:spcBef>
                <a:spcPts val="0"/>
              </a:spcBef>
              <a:spcAft>
                <a:spcPts val="0"/>
              </a:spcAft>
              <a:buClr>
                <a:schemeClr val="dk1"/>
              </a:buClr>
              <a:buSzPts val="1100"/>
              <a:buFont typeface="Arial"/>
              <a:buNone/>
            </a:pPr>
            <a:r>
              <a:t/>
            </a:r>
            <a:endParaRPr sz="1500">
              <a:solidFill>
                <a:schemeClr val="dk2"/>
              </a:solidFill>
            </a:endParaRPr>
          </a:p>
          <a:p>
            <a:pPr indent="0" lvl="0" marL="0" rtl="0" algn="l">
              <a:spcBef>
                <a:spcPts val="0"/>
              </a:spcBef>
              <a:spcAft>
                <a:spcPts val="0"/>
              </a:spcAft>
              <a:buClr>
                <a:schemeClr val="dk1"/>
              </a:buClr>
              <a:buSzPts val="1100"/>
              <a:buFont typeface="Arial"/>
              <a:buNone/>
            </a:pPr>
            <a:r>
              <a:rPr lang="en-MY" sz="1500">
                <a:solidFill>
                  <a:schemeClr val="dk2"/>
                </a:solidFill>
              </a:rPr>
              <a:t>As students stand in line, they can discuss different possible answers before they reach you.</a:t>
            </a:r>
            <a:endParaRPr sz="1500">
              <a:solidFill>
                <a:schemeClr val="dk2"/>
              </a:solidFill>
            </a:endParaRPr>
          </a:p>
          <a:p>
            <a:pPr indent="0" lvl="0" marL="0" rtl="0" algn="l">
              <a:spcBef>
                <a:spcPts val="0"/>
              </a:spcBef>
              <a:spcAft>
                <a:spcPts val="0"/>
              </a:spcAft>
              <a:buClr>
                <a:schemeClr val="dk1"/>
              </a:buClr>
              <a:buSzPts val="1100"/>
              <a:buFont typeface="Arial"/>
              <a:buNone/>
            </a:pPr>
            <a:r>
              <a:t/>
            </a:r>
            <a:endParaRPr sz="15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p:txBody>
      </p:sp>
      <p:sp>
        <p:nvSpPr>
          <p:cNvPr id="169" name="Google Shape;169;g34ef984e070_2_22"/>
          <p:cNvSpPr/>
          <p:nvPr/>
        </p:nvSpPr>
        <p:spPr>
          <a:xfrm rot="-5400000">
            <a:off x="1982200" y="1577825"/>
            <a:ext cx="925200" cy="1070700"/>
          </a:xfrm>
          <a:prstGeom prst="rect">
            <a:avLst/>
          </a:prstGeom>
          <a:solidFill>
            <a:srgbClr val="FFF2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MY" sz="5000">
                <a:solidFill>
                  <a:schemeClr val="lt1"/>
                </a:solidFill>
                <a:latin typeface="Poppins"/>
                <a:ea typeface="Poppins"/>
                <a:cs typeface="Poppins"/>
                <a:sym typeface="Poppins"/>
              </a:rPr>
              <a:t>👍</a:t>
            </a:r>
            <a:endParaRPr b="1" sz="5000">
              <a:solidFill>
                <a:schemeClr val="lt1"/>
              </a:solidFill>
              <a:latin typeface="Poppins"/>
              <a:ea typeface="Poppins"/>
              <a:cs typeface="Poppins"/>
              <a:sym typeface="Poppins"/>
            </a:endParaRPr>
          </a:p>
        </p:txBody>
      </p:sp>
      <p:sp>
        <p:nvSpPr>
          <p:cNvPr id="170" name="Google Shape;170;g34ef984e070_2_22"/>
          <p:cNvSpPr txBox="1"/>
          <p:nvPr/>
        </p:nvSpPr>
        <p:spPr>
          <a:xfrm>
            <a:off x="3499350" y="2811000"/>
            <a:ext cx="1561500" cy="59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MY" sz="1500">
                <a:solidFill>
                  <a:schemeClr val="dk2"/>
                </a:solidFill>
              </a:rPr>
              <a:t>I don’t get it!</a:t>
            </a:r>
            <a:endParaRPr sz="1500">
              <a:solidFill>
                <a:schemeClr val="dk2"/>
              </a:solidFill>
            </a:endParaRPr>
          </a:p>
          <a:p>
            <a:pPr indent="0" lvl="0" marL="0" rtl="0" algn="l">
              <a:spcBef>
                <a:spcPts val="1000"/>
              </a:spcBef>
              <a:spcAft>
                <a:spcPts val="0"/>
              </a:spcAft>
              <a:buNone/>
            </a:pPr>
            <a:r>
              <a:rPr lang="en-MY" sz="1500">
                <a:solidFill>
                  <a:schemeClr val="dk2"/>
                </a:solidFill>
              </a:rPr>
              <a:t>I need a lot of help.</a:t>
            </a:r>
            <a:endParaRPr sz="1500">
              <a:solidFill>
                <a:schemeClr val="dk2"/>
              </a:solidFill>
            </a:endParaRPr>
          </a:p>
          <a:p>
            <a:pPr indent="0" lvl="0" marL="0" rtl="0" algn="l">
              <a:spcBef>
                <a:spcPts val="1000"/>
              </a:spcBef>
              <a:spcAft>
                <a:spcPts val="0"/>
              </a:spcAft>
              <a:buNone/>
            </a:pPr>
            <a:r>
              <a:rPr lang="en-MY" sz="1500">
                <a:solidFill>
                  <a:schemeClr val="dk2"/>
                </a:solidFill>
              </a:rPr>
              <a:t>I still have a lot of questions.</a:t>
            </a:r>
            <a:endParaRPr sz="1500">
              <a:solidFill>
                <a:schemeClr val="dk2"/>
              </a:solidFill>
            </a:endParaRPr>
          </a:p>
          <a:p>
            <a:pPr indent="0" lvl="0" marL="0" rtl="0" algn="l">
              <a:spcBef>
                <a:spcPts val="1000"/>
              </a:spcBef>
              <a:spcAft>
                <a:spcPts val="0"/>
              </a:spcAft>
              <a:buNone/>
            </a:pPr>
            <a:r>
              <a:t/>
            </a:r>
            <a:endParaRPr sz="1500">
              <a:solidFill>
                <a:schemeClr val="dk2"/>
              </a:solidFill>
            </a:endParaRPr>
          </a:p>
        </p:txBody>
      </p:sp>
      <p:sp>
        <p:nvSpPr>
          <p:cNvPr id="171" name="Google Shape;171;g34ef984e070_2_22"/>
          <p:cNvSpPr/>
          <p:nvPr/>
        </p:nvSpPr>
        <p:spPr>
          <a:xfrm rot="10800000">
            <a:off x="3583300" y="1654025"/>
            <a:ext cx="1043100" cy="928200"/>
          </a:xfrm>
          <a:prstGeom prst="rect">
            <a:avLst/>
          </a:prstGeom>
          <a:solidFill>
            <a:srgbClr val="EA99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MY" sz="5000">
                <a:solidFill>
                  <a:schemeClr val="lt1"/>
                </a:solidFill>
                <a:latin typeface="Poppins"/>
                <a:ea typeface="Poppins"/>
                <a:cs typeface="Poppins"/>
                <a:sym typeface="Poppins"/>
              </a:rPr>
              <a:t>👍</a:t>
            </a:r>
            <a:endParaRPr b="1" sz="5000">
              <a:solidFill>
                <a:schemeClr val="lt1"/>
              </a:solidFill>
              <a:latin typeface="Poppins"/>
              <a:ea typeface="Poppins"/>
              <a:cs typeface="Poppins"/>
              <a:sym typeface="Poppins"/>
            </a:endParaRPr>
          </a:p>
        </p:txBody>
      </p:sp>
      <p:sp>
        <p:nvSpPr>
          <p:cNvPr id="172" name="Google Shape;172;g34ef984e070_2_22"/>
          <p:cNvSpPr txBox="1"/>
          <p:nvPr/>
        </p:nvSpPr>
        <p:spPr>
          <a:xfrm>
            <a:off x="1811050" y="2801100"/>
            <a:ext cx="1561500" cy="59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MY" sz="1500">
                <a:solidFill>
                  <a:schemeClr val="dk2"/>
                </a:solidFill>
              </a:rPr>
              <a:t>I kinda get it!</a:t>
            </a:r>
            <a:endParaRPr sz="1500">
              <a:solidFill>
                <a:schemeClr val="dk2"/>
              </a:solidFill>
            </a:endParaRPr>
          </a:p>
          <a:p>
            <a:pPr indent="0" lvl="0" marL="0" rtl="0" algn="l">
              <a:spcBef>
                <a:spcPts val="1000"/>
              </a:spcBef>
              <a:spcAft>
                <a:spcPts val="0"/>
              </a:spcAft>
              <a:buNone/>
            </a:pPr>
            <a:r>
              <a:rPr lang="en-MY" sz="1500">
                <a:solidFill>
                  <a:schemeClr val="dk2"/>
                </a:solidFill>
              </a:rPr>
              <a:t>I need a little help.</a:t>
            </a:r>
            <a:endParaRPr sz="1500">
              <a:solidFill>
                <a:schemeClr val="dk2"/>
              </a:solidFill>
            </a:endParaRPr>
          </a:p>
          <a:p>
            <a:pPr indent="0" lvl="0" marL="0" rtl="0" algn="l">
              <a:spcBef>
                <a:spcPts val="1000"/>
              </a:spcBef>
              <a:spcAft>
                <a:spcPts val="0"/>
              </a:spcAft>
              <a:buNone/>
            </a:pPr>
            <a:r>
              <a:rPr lang="en-MY" sz="1500">
                <a:solidFill>
                  <a:schemeClr val="dk2"/>
                </a:solidFill>
              </a:rPr>
              <a:t>I still have a few questions.</a:t>
            </a:r>
            <a:endParaRPr sz="1500">
              <a:solidFill>
                <a:schemeClr val="dk2"/>
              </a:solidFill>
            </a:endParaRPr>
          </a:p>
          <a:p>
            <a:pPr indent="0" lvl="0" marL="0" rtl="0" algn="l">
              <a:spcBef>
                <a:spcPts val="1000"/>
              </a:spcBef>
              <a:spcAft>
                <a:spcPts val="0"/>
              </a:spcAft>
              <a:buNone/>
            </a:pPr>
            <a:r>
              <a:t/>
            </a:r>
            <a:endParaRPr sz="1500">
              <a:solidFill>
                <a:schemeClr val="dk2"/>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7" name="Shape 177"/>
        <p:cNvGrpSpPr/>
        <p:nvPr/>
      </p:nvGrpSpPr>
      <p:grpSpPr>
        <a:xfrm>
          <a:off x="0" y="0"/>
          <a:ext cx="0" cy="0"/>
          <a:chOff x="0" y="0"/>
          <a:chExt cx="0" cy="0"/>
        </a:xfrm>
      </p:grpSpPr>
      <p:pic>
        <p:nvPicPr>
          <p:cNvPr id="178" name="Google Shape;178;g34d10b37dc0_0_0"/>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79" name="Google Shape;179;g34d10b37dc0_0_0"/>
          <p:cNvSpPr/>
          <p:nvPr/>
        </p:nvSpPr>
        <p:spPr>
          <a:xfrm>
            <a:off x="470250" y="1447375"/>
            <a:ext cx="8203500" cy="1421400"/>
          </a:xfrm>
          <a:prstGeom prst="rect">
            <a:avLst/>
          </a:prstGeom>
          <a:noFill/>
          <a:ln>
            <a:noFill/>
          </a:ln>
        </p:spPr>
        <p:txBody>
          <a:bodyPr anchorCtr="0" anchor="t" bIns="34275" lIns="68575" spcFirstLastPara="1" rIns="68575" wrap="square" tIns="34275">
            <a:noAutofit/>
          </a:bodyPr>
          <a:lstStyle/>
          <a:p>
            <a:pPr indent="0" lvl="0" marL="0" rtl="0" algn="ctr">
              <a:spcBef>
                <a:spcPts val="0"/>
              </a:spcBef>
              <a:spcAft>
                <a:spcPts val="0"/>
              </a:spcAft>
              <a:buClr>
                <a:schemeClr val="dk1"/>
              </a:buClr>
              <a:buSzPts val="1100"/>
              <a:buFont typeface="Arial"/>
              <a:buNone/>
            </a:pPr>
            <a:r>
              <a:rPr b="1" lang="en-MY" sz="3600">
                <a:latin typeface="Poppins"/>
                <a:ea typeface="Poppins"/>
                <a:cs typeface="Poppins"/>
                <a:sym typeface="Poppins"/>
              </a:rPr>
              <a:t>HOW TO PLAN AN EXIT TASK?</a:t>
            </a:r>
            <a:endParaRPr b="1" sz="3600">
              <a:latin typeface="Poppins"/>
              <a:ea typeface="Poppins"/>
              <a:cs typeface="Poppins"/>
              <a:sym typeface="Poppi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4" name="Shape 184"/>
        <p:cNvGrpSpPr/>
        <p:nvPr/>
      </p:nvGrpSpPr>
      <p:grpSpPr>
        <a:xfrm>
          <a:off x="0" y="0"/>
          <a:ext cx="0" cy="0"/>
          <a:chOff x="0" y="0"/>
          <a:chExt cx="0" cy="0"/>
        </a:xfrm>
      </p:grpSpPr>
      <p:pic>
        <p:nvPicPr>
          <p:cNvPr id="185" name="Google Shape;185;g34d10b37dc0_0_7"/>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86" name="Google Shape;186;g34d10b37dc0_0_7"/>
          <p:cNvSpPr/>
          <p:nvPr/>
        </p:nvSpPr>
        <p:spPr>
          <a:xfrm>
            <a:off x="576950" y="1056550"/>
            <a:ext cx="8203500" cy="6735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Clr>
                <a:schemeClr val="dk1"/>
              </a:buClr>
              <a:buSzPts val="1100"/>
              <a:buFont typeface="Arial"/>
              <a:buNone/>
            </a:pPr>
            <a:r>
              <a:rPr b="1" lang="en-MY" sz="3000">
                <a:latin typeface="Poppins"/>
                <a:ea typeface="Poppins"/>
                <a:cs typeface="Poppins"/>
                <a:sym typeface="Poppins"/>
              </a:rPr>
              <a:t>(1) KEEP IT </a:t>
            </a:r>
            <a:r>
              <a:rPr b="1" lang="en-MY" sz="3000">
                <a:solidFill>
                  <a:srgbClr val="FF00FF"/>
                </a:solidFill>
                <a:latin typeface="Poppins"/>
                <a:ea typeface="Poppins"/>
                <a:cs typeface="Poppins"/>
                <a:sym typeface="Poppins"/>
              </a:rPr>
              <a:t>ALIGNED</a:t>
            </a:r>
            <a:endParaRPr b="1" sz="3000">
              <a:solidFill>
                <a:srgbClr val="FF00FF"/>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b="1" sz="3000">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500"/>
              <a:buFont typeface="Arial"/>
              <a:buNone/>
            </a:pPr>
            <a:r>
              <a:t/>
            </a:r>
            <a:endParaRPr b="1" sz="3000">
              <a:latin typeface="Poppins"/>
              <a:ea typeface="Poppins"/>
              <a:cs typeface="Poppins"/>
              <a:sym typeface="Poppins"/>
            </a:endParaRPr>
          </a:p>
        </p:txBody>
      </p:sp>
      <p:sp>
        <p:nvSpPr>
          <p:cNvPr id="187" name="Google Shape;187;g34d10b37dc0_0_7"/>
          <p:cNvSpPr txBox="1"/>
          <p:nvPr/>
        </p:nvSpPr>
        <p:spPr>
          <a:xfrm>
            <a:off x="639500" y="1665400"/>
            <a:ext cx="6776100" cy="27045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chemeClr val="dk2"/>
              </a:buClr>
              <a:buSzPts val="2000"/>
              <a:buChar char="●"/>
            </a:pPr>
            <a:r>
              <a:rPr lang="en-MY" sz="2000">
                <a:solidFill>
                  <a:schemeClr val="dk2"/>
                </a:solidFill>
              </a:rPr>
              <a:t>Align the exit task with the learning objectives.</a:t>
            </a:r>
            <a:endParaRPr sz="2000">
              <a:solidFill>
                <a:schemeClr val="dk2"/>
              </a:solidFill>
            </a:endParaRPr>
          </a:p>
          <a:p>
            <a:pPr indent="0" lvl="0" marL="457200" rtl="0" algn="l">
              <a:spcBef>
                <a:spcPts val="1000"/>
              </a:spcBef>
              <a:spcAft>
                <a:spcPts val="0"/>
              </a:spcAft>
              <a:buNone/>
            </a:pPr>
            <a:r>
              <a:t/>
            </a:r>
            <a:endParaRPr sz="1800">
              <a:solidFill>
                <a:schemeClr val="dk2"/>
              </a:solidFill>
            </a:endParaRPr>
          </a:p>
          <a:p>
            <a:pPr indent="0" lvl="0" marL="0" rtl="0" algn="l">
              <a:spcBef>
                <a:spcPts val="100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p:txBody>
      </p:sp>
      <p:sp>
        <p:nvSpPr>
          <p:cNvPr id="188" name="Google Shape;188;g34d10b37dc0_0_7"/>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dk1"/>
              </a:buClr>
              <a:buSzPts val="1100"/>
              <a:buFont typeface="Arial"/>
              <a:buNone/>
            </a:pPr>
            <a:r>
              <a:rPr b="1" lang="en-MY" sz="2300">
                <a:solidFill>
                  <a:schemeClr val="lt1"/>
                </a:solidFill>
                <a:latin typeface="Poppins"/>
                <a:ea typeface="Poppins"/>
                <a:cs typeface="Poppins"/>
                <a:sym typeface="Poppins"/>
              </a:rPr>
              <a:t>Success Criteria</a:t>
            </a:r>
            <a:endParaRPr b="1" i="0" sz="2300" u="none" cap="none" strike="noStrike">
              <a:solidFill>
                <a:schemeClr val="lt1"/>
              </a:solidFill>
              <a:latin typeface="Poppins"/>
              <a:ea typeface="Poppins"/>
              <a:cs typeface="Poppins"/>
              <a:sym typeface="Poppins"/>
            </a:endParaRPr>
          </a:p>
        </p:txBody>
      </p:sp>
      <p:sp>
        <p:nvSpPr>
          <p:cNvPr id="189" name="Google Shape;189;g34d10b37dc0_0_7"/>
          <p:cNvSpPr/>
          <p:nvPr/>
        </p:nvSpPr>
        <p:spPr>
          <a:xfrm>
            <a:off x="3052850" y="2339850"/>
            <a:ext cx="3251700" cy="673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MY" sz="2100"/>
              <a:t>Learning Goals and Objectives</a:t>
            </a:r>
            <a:endParaRPr b="1" sz="2100"/>
          </a:p>
        </p:txBody>
      </p:sp>
      <p:sp>
        <p:nvSpPr>
          <p:cNvPr id="190" name="Google Shape;190;g34d10b37dc0_0_7"/>
          <p:cNvSpPr/>
          <p:nvPr/>
        </p:nvSpPr>
        <p:spPr>
          <a:xfrm>
            <a:off x="1194400" y="3470750"/>
            <a:ext cx="2327100" cy="1140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MY" sz="2100"/>
              <a:t>Teaching and Learning Activities</a:t>
            </a:r>
            <a:endParaRPr b="1" sz="2100"/>
          </a:p>
        </p:txBody>
      </p:sp>
      <p:sp>
        <p:nvSpPr>
          <p:cNvPr id="191" name="Google Shape;191;g34d10b37dc0_0_7"/>
          <p:cNvSpPr/>
          <p:nvPr/>
        </p:nvSpPr>
        <p:spPr>
          <a:xfrm>
            <a:off x="5947300" y="3470750"/>
            <a:ext cx="2407500" cy="1140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MY" sz="2100"/>
              <a:t>Feedback and Assessment</a:t>
            </a:r>
            <a:endParaRPr b="1" sz="2100"/>
          </a:p>
        </p:txBody>
      </p:sp>
      <p:sp>
        <p:nvSpPr>
          <p:cNvPr id="192" name="Google Shape;192;g34d10b37dc0_0_7"/>
          <p:cNvSpPr/>
          <p:nvPr/>
        </p:nvSpPr>
        <p:spPr>
          <a:xfrm>
            <a:off x="3757300" y="3229900"/>
            <a:ext cx="1954200" cy="1048500"/>
          </a:xfrm>
          <a:prstGeom prst="triangle">
            <a:avLst>
              <a:gd fmla="val 50000" name="adj"/>
            </a:avLst>
          </a:prstGeom>
          <a:solidFill>
            <a:srgbClr val="D0000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MY" sz="2000">
                <a:solidFill>
                  <a:schemeClr val="lt1"/>
                </a:solidFill>
              </a:rPr>
              <a:t>ALIGN</a:t>
            </a:r>
            <a:endParaRPr b="1" sz="2000">
              <a:solidFill>
                <a:schemeClr val="lt1"/>
              </a:solidFill>
            </a:endParaRPr>
          </a:p>
        </p:txBody>
      </p:sp>
      <p:sp>
        <p:nvSpPr>
          <p:cNvPr id="193" name="Google Shape;193;g34d10b37dc0_0_7"/>
          <p:cNvSpPr/>
          <p:nvPr/>
        </p:nvSpPr>
        <p:spPr>
          <a:xfrm rot="-2700000">
            <a:off x="3468111" y="3394840"/>
            <a:ext cx="1226972" cy="357230"/>
          </a:xfrm>
          <a:prstGeom prst="leftRightArrow">
            <a:avLst>
              <a:gd fmla="val 50000" name="adj1"/>
              <a:gd fmla="val 50000" name="adj2"/>
            </a:avLst>
          </a:prstGeom>
          <a:solidFill>
            <a:srgbClr val="6AA84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4" name="Google Shape;194;g34d10b37dc0_0_7"/>
          <p:cNvSpPr/>
          <p:nvPr/>
        </p:nvSpPr>
        <p:spPr>
          <a:xfrm>
            <a:off x="3835475" y="4369900"/>
            <a:ext cx="1782300" cy="357300"/>
          </a:xfrm>
          <a:prstGeom prst="leftRightArrow">
            <a:avLst>
              <a:gd fmla="val 50000" name="adj1"/>
              <a:gd fmla="val 50000" name="adj2"/>
            </a:avLst>
          </a:prstGeom>
          <a:solidFill>
            <a:srgbClr val="6AA84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5" name="Google Shape;195;g34d10b37dc0_0_7"/>
          <p:cNvSpPr/>
          <p:nvPr/>
        </p:nvSpPr>
        <p:spPr>
          <a:xfrm rot="2920067">
            <a:off x="4757246" y="3394818"/>
            <a:ext cx="1226939" cy="357117"/>
          </a:xfrm>
          <a:prstGeom prst="leftRightArrow">
            <a:avLst>
              <a:gd fmla="val 50000" name="adj1"/>
              <a:gd fmla="val 50000" name="adj2"/>
            </a:avLst>
          </a:prstGeom>
          <a:solidFill>
            <a:srgbClr val="6AA84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0" name="Shape 200"/>
        <p:cNvGrpSpPr/>
        <p:nvPr/>
      </p:nvGrpSpPr>
      <p:grpSpPr>
        <a:xfrm>
          <a:off x="0" y="0"/>
          <a:ext cx="0" cy="0"/>
          <a:chOff x="0" y="0"/>
          <a:chExt cx="0" cy="0"/>
        </a:xfrm>
      </p:grpSpPr>
      <p:pic>
        <p:nvPicPr>
          <p:cNvPr id="201" name="Google Shape;201;g34d10b37dc0_0_26"/>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202" name="Google Shape;202;g34d10b37dc0_0_26"/>
          <p:cNvSpPr/>
          <p:nvPr/>
        </p:nvSpPr>
        <p:spPr>
          <a:xfrm>
            <a:off x="576950" y="1056550"/>
            <a:ext cx="8203500" cy="6735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Clr>
                <a:schemeClr val="dk1"/>
              </a:buClr>
              <a:buSzPts val="1100"/>
              <a:buFont typeface="Arial"/>
              <a:buNone/>
            </a:pPr>
            <a:r>
              <a:rPr b="1" lang="en-MY" sz="3000">
                <a:latin typeface="Poppins"/>
                <a:ea typeface="Poppins"/>
                <a:cs typeface="Poppins"/>
                <a:sym typeface="Poppins"/>
              </a:rPr>
              <a:t>(</a:t>
            </a:r>
            <a:r>
              <a:rPr b="1" lang="en-MY" sz="3000">
                <a:latin typeface="Poppins"/>
                <a:ea typeface="Poppins"/>
                <a:cs typeface="Poppins"/>
                <a:sym typeface="Poppins"/>
              </a:rPr>
              <a:t>2</a:t>
            </a:r>
            <a:r>
              <a:rPr b="1" lang="en-MY" sz="3000">
                <a:latin typeface="Poppins"/>
                <a:ea typeface="Poppins"/>
                <a:cs typeface="Poppins"/>
                <a:sym typeface="Poppins"/>
              </a:rPr>
              <a:t>) KEEP IT </a:t>
            </a:r>
            <a:r>
              <a:rPr b="1" lang="en-MY" sz="3000">
                <a:solidFill>
                  <a:srgbClr val="38761D"/>
                </a:solidFill>
                <a:latin typeface="Poppins"/>
                <a:ea typeface="Poppins"/>
                <a:cs typeface="Poppins"/>
                <a:sym typeface="Poppins"/>
              </a:rPr>
              <a:t>SPECIFIC</a:t>
            </a:r>
            <a:endParaRPr b="1" sz="3000">
              <a:solidFill>
                <a:srgbClr val="38761D"/>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b="1" sz="3000">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500"/>
              <a:buFont typeface="Arial"/>
              <a:buNone/>
            </a:pPr>
            <a:r>
              <a:t/>
            </a:r>
            <a:endParaRPr b="1" sz="3000">
              <a:latin typeface="Poppins"/>
              <a:ea typeface="Poppins"/>
              <a:cs typeface="Poppins"/>
              <a:sym typeface="Poppins"/>
            </a:endParaRPr>
          </a:p>
        </p:txBody>
      </p:sp>
      <p:sp>
        <p:nvSpPr>
          <p:cNvPr id="203" name="Google Shape;203;g34d10b37dc0_0_26"/>
          <p:cNvSpPr txBox="1"/>
          <p:nvPr/>
        </p:nvSpPr>
        <p:spPr>
          <a:xfrm>
            <a:off x="639500" y="1665400"/>
            <a:ext cx="6776100" cy="6735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chemeClr val="dk2"/>
              </a:buClr>
              <a:buSzPts val="2000"/>
              <a:buChar char="●"/>
            </a:pPr>
            <a:r>
              <a:rPr lang="en-MY" sz="2000">
                <a:solidFill>
                  <a:schemeClr val="dk2"/>
                </a:solidFill>
              </a:rPr>
              <a:t>Avoid general questions which give limited information about students’ progress on the LOs taught.</a:t>
            </a:r>
            <a:endParaRPr sz="2000">
              <a:solidFill>
                <a:schemeClr val="dk2"/>
              </a:solidFill>
            </a:endParaRPr>
          </a:p>
          <a:p>
            <a:pPr indent="0" lvl="0" marL="457200" rtl="0" algn="l">
              <a:spcBef>
                <a:spcPts val="1000"/>
              </a:spcBef>
              <a:spcAft>
                <a:spcPts val="0"/>
              </a:spcAft>
              <a:buNone/>
            </a:pPr>
            <a:r>
              <a:t/>
            </a:r>
            <a:endParaRPr sz="1800">
              <a:solidFill>
                <a:schemeClr val="dk2"/>
              </a:solidFill>
            </a:endParaRPr>
          </a:p>
          <a:p>
            <a:pPr indent="0" lvl="0" marL="0" rtl="0" algn="l">
              <a:spcBef>
                <a:spcPts val="100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p:txBody>
      </p:sp>
      <p:sp>
        <p:nvSpPr>
          <p:cNvPr id="204" name="Google Shape;204;g34d10b37dc0_0_26"/>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dk1"/>
              </a:buClr>
              <a:buSzPts val="1100"/>
              <a:buFont typeface="Arial"/>
              <a:buNone/>
            </a:pPr>
            <a:r>
              <a:rPr b="1" lang="en-MY" sz="2300">
                <a:solidFill>
                  <a:schemeClr val="lt1"/>
                </a:solidFill>
                <a:latin typeface="Poppins"/>
                <a:ea typeface="Poppins"/>
                <a:cs typeface="Poppins"/>
                <a:sym typeface="Poppins"/>
              </a:rPr>
              <a:t>Success Criteria</a:t>
            </a:r>
            <a:endParaRPr b="1" i="0" sz="2300" u="none" cap="none" strike="noStrike">
              <a:solidFill>
                <a:schemeClr val="lt1"/>
              </a:solidFill>
              <a:latin typeface="Poppins"/>
              <a:ea typeface="Poppins"/>
              <a:cs typeface="Poppins"/>
              <a:sym typeface="Poppins"/>
            </a:endParaRPr>
          </a:p>
        </p:txBody>
      </p:sp>
      <p:sp>
        <p:nvSpPr>
          <p:cNvPr id="205" name="Google Shape;205;g34d10b37dc0_0_26"/>
          <p:cNvSpPr/>
          <p:nvPr/>
        </p:nvSpPr>
        <p:spPr>
          <a:xfrm>
            <a:off x="1740550" y="2605625"/>
            <a:ext cx="2595300" cy="2282400"/>
          </a:xfrm>
          <a:prstGeom prst="foldedCorner">
            <a:avLst>
              <a:gd fmla="val 16667" name="adj"/>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6" name="Google Shape;206;g34d10b37dc0_0_26"/>
          <p:cNvSpPr/>
          <p:nvPr/>
        </p:nvSpPr>
        <p:spPr>
          <a:xfrm>
            <a:off x="4931575" y="2605625"/>
            <a:ext cx="2484000" cy="2282400"/>
          </a:xfrm>
          <a:prstGeom prst="foldedCorner">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7" name="Google Shape;207;g34d10b37dc0_0_26"/>
          <p:cNvSpPr txBox="1"/>
          <p:nvPr/>
        </p:nvSpPr>
        <p:spPr>
          <a:xfrm>
            <a:off x="1830750" y="2920200"/>
            <a:ext cx="2411100" cy="13233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lang="en-MY" sz="2000">
                <a:solidFill>
                  <a:srgbClr val="000000"/>
                </a:solidFill>
                <a:latin typeface="Roboto"/>
                <a:ea typeface="Roboto"/>
                <a:cs typeface="Roboto"/>
                <a:sym typeface="Roboto"/>
              </a:rPr>
              <a:t>What have you learned today?</a:t>
            </a:r>
            <a:endParaRPr sz="2000">
              <a:solidFill>
                <a:srgbClr val="000000"/>
              </a:solidFill>
              <a:latin typeface="Roboto"/>
              <a:ea typeface="Roboto"/>
              <a:cs typeface="Roboto"/>
              <a:sym typeface="Roboto"/>
            </a:endParaRPr>
          </a:p>
        </p:txBody>
      </p:sp>
      <p:pic>
        <p:nvPicPr>
          <p:cNvPr id="208" name="Google Shape;208;g34d10b37dc0_0_26"/>
          <p:cNvPicPr preferRelativeResize="0"/>
          <p:nvPr/>
        </p:nvPicPr>
        <p:blipFill rotWithShape="1">
          <a:blip r:embed="rId5">
            <a:alphaModFix/>
          </a:blip>
          <a:srcRect b="0" l="0" r="0" t="0"/>
          <a:stretch/>
        </p:blipFill>
        <p:spPr>
          <a:xfrm>
            <a:off x="3342221" y="4010125"/>
            <a:ext cx="673479" cy="673501"/>
          </a:xfrm>
          <a:prstGeom prst="rect">
            <a:avLst/>
          </a:prstGeom>
          <a:noFill/>
          <a:ln>
            <a:noFill/>
          </a:ln>
        </p:spPr>
      </p:pic>
      <p:sp>
        <p:nvSpPr>
          <p:cNvPr id="209" name="Google Shape;209;g34d10b37dc0_0_26"/>
          <p:cNvSpPr txBox="1"/>
          <p:nvPr/>
        </p:nvSpPr>
        <p:spPr>
          <a:xfrm>
            <a:off x="5041025" y="2933850"/>
            <a:ext cx="2484000" cy="13233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lang="en-MY" sz="2000">
                <a:solidFill>
                  <a:srgbClr val="000000"/>
                </a:solidFill>
                <a:latin typeface="Roboto"/>
                <a:ea typeface="Roboto"/>
                <a:cs typeface="Roboto"/>
                <a:sym typeface="Roboto"/>
              </a:rPr>
              <a:t>List down the 3 states of matter.</a:t>
            </a:r>
            <a:endParaRPr sz="2000">
              <a:solidFill>
                <a:srgbClr val="000000"/>
              </a:solidFill>
              <a:latin typeface="Roboto"/>
              <a:ea typeface="Roboto"/>
              <a:cs typeface="Roboto"/>
              <a:sym typeface="Roboto"/>
            </a:endParaRPr>
          </a:p>
        </p:txBody>
      </p:sp>
      <p:pic>
        <p:nvPicPr>
          <p:cNvPr id="210" name="Google Shape;210;g34d10b37dc0_0_26"/>
          <p:cNvPicPr preferRelativeResize="0"/>
          <p:nvPr/>
        </p:nvPicPr>
        <p:blipFill rotWithShape="1">
          <a:blip r:embed="rId6">
            <a:alphaModFix/>
          </a:blip>
          <a:srcRect b="0" l="0" r="0" t="0"/>
          <a:stretch/>
        </p:blipFill>
        <p:spPr>
          <a:xfrm>
            <a:off x="6340813" y="4010136"/>
            <a:ext cx="673475" cy="6734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5" name="Shape 215"/>
        <p:cNvGrpSpPr/>
        <p:nvPr/>
      </p:nvGrpSpPr>
      <p:grpSpPr>
        <a:xfrm>
          <a:off x="0" y="0"/>
          <a:ext cx="0" cy="0"/>
          <a:chOff x="0" y="0"/>
          <a:chExt cx="0" cy="0"/>
        </a:xfrm>
      </p:grpSpPr>
      <p:pic>
        <p:nvPicPr>
          <p:cNvPr id="216" name="Google Shape;216;g34d10b37dc0_0_48"/>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217" name="Google Shape;217;g34d10b37dc0_0_48"/>
          <p:cNvSpPr/>
          <p:nvPr/>
        </p:nvSpPr>
        <p:spPr>
          <a:xfrm>
            <a:off x="576950" y="1056550"/>
            <a:ext cx="4821900" cy="6735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Clr>
                <a:schemeClr val="dk1"/>
              </a:buClr>
              <a:buSzPts val="1100"/>
              <a:buFont typeface="Arial"/>
              <a:buNone/>
            </a:pPr>
            <a:r>
              <a:rPr b="1" lang="en-MY" sz="3000">
                <a:latin typeface="Poppins"/>
                <a:ea typeface="Poppins"/>
                <a:cs typeface="Poppins"/>
                <a:sym typeface="Poppins"/>
              </a:rPr>
              <a:t>(3) KEEP IT </a:t>
            </a:r>
            <a:r>
              <a:rPr b="1" lang="en-MY" sz="3000">
                <a:solidFill>
                  <a:srgbClr val="9900FF"/>
                </a:solidFill>
                <a:latin typeface="Poppins"/>
                <a:ea typeface="Poppins"/>
                <a:cs typeface="Poppins"/>
                <a:sym typeface="Poppins"/>
              </a:rPr>
              <a:t>SIMPLE</a:t>
            </a:r>
            <a:endParaRPr b="1" sz="3000">
              <a:solidFill>
                <a:srgbClr val="9900FF"/>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b="1" sz="3000">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500"/>
              <a:buFont typeface="Arial"/>
              <a:buNone/>
            </a:pPr>
            <a:r>
              <a:t/>
            </a:r>
            <a:endParaRPr b="1" sz="3000">
              <a:latin typeface="Poppins"/>
              <a:ea typeface="Poppins"/>
              <a:cs typeface="Poppins"/>
              <a:sym typeface="Poppins"/>
            </a:endParaRPr>
          </a:p>
        </p:txBody>
      </p:sp>
      <p:sp>
        <p:nvSpPr>
          <p:cNvPr id="218" name="Google Shape;218;g34d10b37dc0_0_48"/>
          <p:cNvSpPr txBox="1"/>
          <p:nvPr/>
        </p:nvSpPr>
        <p:spPr>
          <a:xfrm>
            <a:off x="639500" y="1665400"/>
            <a:ext cx="4931400" cy="6735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chemeClr val="dk2"/>
              </a:buClr>
              <a:buSzPts val="2000"/>
              <a:buChar char="●"/>
            </a:pPr>
            <a:r>
              <a:rPr lang="en-MY" sz="2000">
                <a:solidFill>
                  <a:schemeClr val="dk2"/>
                </a:solidFill>
              </a:rPr>
              <a:t>Easy for students to complete (and for the instructors to review) while still giving detailed information </a:t>
            </a:r>
            <a:endParaRPr sz="2000">
              <a:solidFill>
                <a:schemeClr val="dk2"/>
              </a:solidFill>
            </a:endParaRPr>
          </a:p>
          <a:p>
            <a:pPr indent="-355600" lvl="0" marL="457200" rtl="0" algn="l">
              <a:spcBef>
                <a:spcPts val="1000"/>
              </a:spcBef>
              <a:spcAft>
                <a:spcPts val="0"/>
              </a:spcAft>
              <a:buClr>
                <a:schemeClr val="dk2"/>
              </a:buClr>
              <a:buSzPts val="2000"/>
              <a:buChar char="●"/>
            </a:pPr>
            <a:r>
              <a:rPr lang="en-MY" sz="2000">
                <a:solidFill>
                  <a:schemeClr val="dk2"/>
                </a:solidFill>
              </a:rPr>
              <a:t>It shouldn’t be more than 5 minutes to complete.</a:t>
            </a:r>
            <a:endParaRPr sz="2000">
              <a:solidFill>
                <a:schemeClr val="dk2"/>
              </a:solidFill>
            </a:endParaRPr>
          </a:p>
          <a:p>
            <a:pPr indent="-355600" lvl="0" marL="457200" rtl="0" algn="l">
              <a:spcBef>
                <a:spcPts val="1000"/>
              </a:spcBef>
              <a:spcAft>
                <a:spcPts val="0"/>
              </a:spcAft>
              <a:buClr>
                <a:schemeClr val="dk2"/>
              </a:buClr>
              <a:buSzPts val="2000"/>
              <a:buChar char="●"/>
            </a:pPr>
            <a:r>
              <a:rPr lang="en-MY" sz="2000">
                <a:solidFill>
                  <a:schemeClr val="dk2"/>
                </a:solidFill>
              </a:rPr>
              <a:t>Can be marked/assessed quickly.</a:t>
            </a:r>
            <a:endParaRPr sz="2000">
              <a:solidFill>
                <a:schemeClr val="dk2"/>
              </a:solidFill>
            </a:endParaRPr>
          </a:p>
          <a:p>
            <a:pPr indent="0" lvl="0" marL="457200" rtl="0" algn="l">
              <a:spcBef>
                <a:spcPts val="1000"/>
              </a:spcBef>
              <a:spcAft>
                <a:spcPts val="0"/>
              </a:spcAft>
              <a:buNone/>
            </a:pPr>
            <a:r>
              <a:t/>
            </a:r>
            <a:endParaRPr sz="1800">
              <a:solidFill>
                <a:schemeClr val="dk2"/>
              </a:solidFill>
            </a:endParaRPr>
          </a:p>
          <a:p>
            <a:pPr indent="0" lvl="0" marL="0" rtl="0" algn="l">
              <a:spcBef>
                <a:spcPts val="100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p:txBody>
      </p:sp>
      <p:sp>
        <p:nvSpPr>
          <p:cNvPr id="219" name="Google Shape;219;g34d10b37dc0_0_48"/>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dk1"/>
              </a:buClr>
              <a:buSzPts val="1100"/>
              <a:buFont typeface="Arial"/>
              <a:buNone/>
            </a:pPr>
            <a:r>
              <a:rPr b="1" lang="en-MY" sz="2300">
                <a:solidFill>
                  <a:schemeClr val="lt1"/>
                </a:solidFill>
                <a:latin typeface="Poppins"/>
                <a:ea typeface="Poppins"/>
                <a:cs typeface="Poppins"/>
                <a:sym typeface="Poppins"/>
              </a:rPr>
              <a:t>Success Criteria</a:t>
            </a:r>
            <a:endParaRPr b="1" i="0" sz="2300" u="none" cap="none" strike="noStrike">
              <a:solidFill>
                <a:schemeClr val="lt1"/>
              </a:solidFill>
              <a:latin typeface="Poppins"/>
              <a:ea typeface="Poppins"/>
              <a:cs typeface="Poppins"/>
              <a:sym typeface="Poppins"/>
            </a:endParaRPr>
          </a:p>
        </p:txBody>
      </p:sp>
      <p:sp>
        <p:nvSpPr>
          <p:cNvPr id="220" name="Google Shape;220;g34d10b37dc0_0_48"/>
          <p:cNvSpPr/>
          <p:nvPr/>
        </p:nvSpPr>
        <p:spPr>
          <a:xfrm>
            <a:off x="6171325" y="1056550"/>
            <a:ext cx="2649000" cy="1845300"/>
          </a:xfrm>
          <a:prstGeom prst="foldedCorner">
            <a:avLst>
              <a:gd fmla="val 16667" name="adj"/>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1" name="Google Shape;221;g34d10b37dc0_0_48"/>
          <p:cNvSpPr/>
          <p:nvPr/>
        </p:nvSpPr>
        <p:spPr>
          <a:xfrm>
            <a:off x="5742800" y="3042725"/>
            <a:ext cx="3077400" cy="1845300"/>
          </a:xfrm>
          <a:prstGeom prst="foldedCorner">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2" name="Google Shape;222;g34d10b37dc0_0_48"/>
          <p:cNvSpPr txBox="1"/>
          <p:nvPr/>
        </p:nvSpPr>
        <p:spPr>
          <a:xfrm>
            <a:off x="6263425" y="1184163"/>
            <a:ext cx="2411100" cy="13233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Clr>
                <a:schemeClr val="dk1"/>
              </a:buClr>
              <a:buSzPts val="1100"/>
              <a:buFont typeface="Arial"/>
              <a:buNone/>
            </a:pPr>
            <a:r>
              <a:rPr lang="en-MY" sz="2000">
                <a:latin typeface="Roboto"/>
                <a:ea typeface="Roboto"/>
                <a:cs typeface="Roboto"/>
                <a:sym typeface="Roboto"/>
              </a:rPr>
              <a:t>Write an essay to describe global warming. </a:t>
            </a:r>
            <a:endParaRPr sz="2000">
              <a:latin typeface="Roboto"/>
              <a:ea typeface="Roboto"/>
              <a:cs typeface="Roboto"/>
              <a:sym typeface="Roboto"/>
            </a:endParaRPr>
          </a:p>
          <a:p>
            <a:pPr indent="0" lvl="0" marL="0" rtl="0" algn="l">
              <a:spcBef>
                <a:spcPts val="0"/>
              </a:spcBef>
              <a:spcAft>
                <a:spcPts val="0"/>
              </a:spcAft>
              <a:buNone/>
            </a:pPr>
            <a:r>
              <a:rPr lang="en-MY" sz="2000">
                <a:latin typeface="Roboto"/>
                <a:ea typeface="Roboto"/>
                <a:cs typeface="Roboto"/>
                <a:sym typeface="Roboto"/>
              </a:rPr>
              <a:t>(500 words)</a:t>
            </a:r>
            <a:endParaRPr sz="2000">
              <a:latin typeface="Roboto"/>
              <a:ea typeface="Roboto"/>
              <a:cs typeface="Roboto"/>
              <a:sym typeface="Roboto"/>
            </a:endParaRPr>
          </a:p>
        </p:txBody>
      </p:sp>
      <p:pic>
        <p:nvPicPr>
          <p:cNvPr id="223" name="Google Shape;223;g34d10b37dc0_0_48"/>
          <p:cNvPicPr preferRelativeResize="0"/>
          <p:nvPr/>
        </p:nvPicPr>
        <p:blipFill rotWithShape="1">
          <a:blip r:embed="rId5">
            <a:alphaModFix/>
          </a:blip>
          <a:srcRect b="0" l="0" r="0" t="0"/>
          <a:stretch/>
        </p:blipFill>
        <p:spPr>
          <a:xfrm>
            <a:off x="8092225" y="2140225"/>
            <a:ext cx="535826" cy="535849"/>
          </a:xfrm>
          <a:prstGeom prst="rect">
            <a:avLst/>
          </a:prstGeom>
          <a:noFill/>
          <a:ln>
            <a:noFill/>
          </a:ln>
        </p:spPr>
      </p:pic>
      <p:sp>
        <p:nvSpPr>
          <p:cNvPr id="224" name="Google Shape;224;g34d10b37dc0_0_48"/>
          <p:cNvSpPr txBox="1"/>
          <p:nvPr/>
        </p:nvSpPr>
        <p:spPr>
          <a:xfrm>
            <a:off x="5680250" y="3086250"/>
            <a:ext cx="3140100" cy="1323300"/>
          </a:xfrm>
          <a:prstGeom prst="rect">
            <a:avLst/>
          </a:prstGeom>
          <a:noFill/>
          <a:ln>
            <a:noFill/>
          </a:ln>
        </p:spPr>
        <p:txBody>
          <a:bodyPr anchorCtr="0" anchor="t" bIns="121900" lIns="121900" spcFirstLastPara="1" rIns="121900" wrap="square" tIns="121900">
            <a:noAutofit/>
          </a:bodyPr>
          <a:lstStyle/>
          <a:p>
            <a:pPr indent="-342900" lvl="0" marL="457200" rtl="0" algn="l">
              <a:spcBef>
                <a:spcPts val="0"/>
              </a:spcBef>
              <a:spcAft>
                <a:spcPts val="0"/>
              </a:spcAft>
              <a:buSzPts val="1800"/>
              <a:buFont typeface="Roboto"/>
              <a:buChar char="●"/>
            </a:pPr>
            <a:r>
              <a:rPr lang="en-MY" sz="1800">
                <a:latin typeface="Roboto"/>
                <a:ea typeface="Roboto"/>
                <a:cs typeface="Roboto"/>
                <a:sym typeface="Roboto"/>
              </a:rPr>
              <a:t>What is global warming?</a:t>
            </a:r>
            <a:endParaRPr sz="1800">
              <a:latin typeface="Roboto"/>
              <a:ea typeface="Roboto"/>
              <a:cs typeface="Roboto"/>
              <a:sym typeface="Roboto"/>
            </a:endParaRPr>
          </a:p>
          <a:p>
            <a:pPr indent="-342900" lvl="0" marL="457200" rtl="0" algn="l">
              <a:spcBef>
                <a:spcPts val="0"/>
              </a:spcBef>
              <a:spcAft>
                <a:spcPts val="0"/>
              </a:spcAft>
              <a:buSzPts val="1800"/>
              <a:buFont typeface="Roboto"/>
              <a:buChar char="●"/>
            </a:pPr>
            <a:r>
              <a:rPr lang="en-MY" sz="1800">
                <a:latin typeface="Roboto"/>
                <a:ea typeface="Roboto"/>
                <a:cs typeface="Roboto"/>
                <a:sym typeface="Roboto"/>
              </a:rPr>
              <a:t>What are the causes of global warming?</a:t>
            </a:r>
            <a:endParaRPr sz="18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p:txBody>
      </p:sp>
      <p:pic>
        <p:nvPicPr>
          <p:cNvPr id="225" name="Google Shape;225;g34d10b37dc0_0_48"/>
          <p:cNvPicPr preferRelativeResize="0"/>
          <p:nvPr/>
        </p:nvPicPr>
        <p:blipFill rotWithShape="1">
          <a:blip r:embed="rId6">
            <a:alphaModFix/>
          </a:blip>
          <a:srcRect b="0" l="0" r="0" t="0"/>
          <a:stretch/>
        </p:blipFill>
        <p:spPr>
          <a:xfrm>
            <a:off x="8092227" y="4081307"/>
            <a:ext cx="535825" cy="53584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0" name="Shape 230"/>
        <p:cNvGrpSpPr/>
        <p:nvPr/>
      </p:nvGrpSpPr>
      <p:grpSpPr>
        <a:xfrm>
          <a:off x="0" y="0"/>
          <a:ext cx="0" cy="0"/>
          <a:chOff x="0" y="0"/>
          <a:chExt cx="0" cy="0"/>
        </a:xfrm>
      </p:grpSpPr>
      <p:pic>
        <p:nvPicPr>
          <p:cNvPr id="231" name="Google Shape;231;g34d10b37dc0_0_65"/>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232" name="Google Shape;232;g34d10b37dc0_0_65"/>
          <p:cNvSpPr/>
          <p:nvPr/>
        </p:nvSpPr>
        <p:spPr>
          <a:xfrm>
            <a:off x="470250" y="1447375"/>
            <a:ext cx="8203500" cy="1421400"/>
          </a:xfrm>
          <a:prstGeom prst="rect">
            <a:avLst/>
          </a:prstGeom>
          <a:noFill/>
          <a:ln>
            <a:noFill/>
          </a:ln>
        </p:spPr>
        <p:txBody>
          <a:bodyPr anchorCtr="0" anchor="t" bIns="34275" lIns="68575" spcFirstLastPara="1" rIns="68575" wrap="square" tIns="34275">
            <a:noAutofit/>
          </a:bodyPr>
          <a:lstStyle/>
          <a:p>
            <a:pPr indent="0" lvl="0" marL="0" rtl="0" algn="ctr">
              <a:spcBef>
                <a:spcPts val="0"/>
              </a:spcBef>
              <a:spcAft>
                <a:spcPts val="0"/>
              </a:spcAft>
              <a:buClr>
                <a:schemeClr val="dk1"/>
              </a:buClr>
              <a:buSzPts val="1100"/>
              <a:buFont typeface="Arial"/>
              <a:buNone/>
            </a:pPr>
            <a:r>
              <a:rPr b="1" lang="en-MY" sz="3600">
                <a:latin typeface="Poppins"/>
                <a:ea typeface="Poppins"/>
                <a:cs typeface="Poppins"/>
                <a:sym typeface="Poppins"/>
              </a:rPr>
              <a:t>Can you recall the </a:t>
            </a:r>
            <a:endParaRPr b="1" sz="3600">
              <a:latin typeface="Poppins"/>
              <a:ea typeface="Poppins"/>
              <a:cs typeface="Poppins"/>
              <a:sym typeface="Poppins"/>
            </a:endParaRPr>
          </a:p>
          <a:p>
            <a:pPr indent="0" lvl="0" marL="0" rtl="0" algn="ctr">
              <a:spcBef>
                <a:spcPts val="0"/>
              </a:spcBef>
              <a:spcAft>
                <a:spcPts val="0"/>
              </a:spcAft>
              <a:buClr>
                <a:schemeClr val="dk1"/>
              </a:buClr>
              <a:buSzPts val="1100"/>
              <a:buFont typeface="Arial"/>
              <a:buNone/>
            </a:pPr>
            <a:r>
              <a:rPr b="1" lang="en-MY" sz="3600">
                <a:solidFill>
                  <a:srgbClr val="D00002"/>
                </a:solidFill>
                <a:latin typeface="Poppins"/>
                <a:ea typeface="Poppins"/>
                <a:cs typeface="Poppins"/>
                <a:sym typeface="Poppins"/>
              </a:rPr>
              <a:t>THREE success criteria </a:t>
            </a:r>
            <a:endParaRPr b="1" sz="3600">
              <a:solidFill>
                <a:srgbClr val="D00002"/>
              </a:solidFill>
              <a:latin typeface="Poppins"/>
              <a:ea typeface="Poppins"/>
              <a:cs typeface="Poppins"/>
              <a:sym typeface="Poppins"/>
            </a:endParaRPr>
          </a:p>
          <a:p>
            <a:pPr indent="0" lvl="0" marL="0" rtl="0" algn="ctr">
              <a:spcBef>
                <a:spcPts val="0"/>
              </a:spcBef>
              <a:spcAft>
                <a:spcPts val="0"/>
              </a:spcAft>
              <a:buClr>
                <a:schemeClr val="dk1"/>
              </a:buClr>
              <a:buSzPts val="1100"/>
              <a:buFont typeface="Arial"/>
              <a:buNone/>
            </a:pPr>
            <a:r>
              <a:rPr b="1" lang="en-MY" sz="3600">
                <a:latin typeface="Poppins"/>
                <a:ea typeface="Poppins"/>
                <a:cs typeface="Poppins"/>
                <a:sym typeface="Poppins"/>
              </a:rPr>
              <a:t>of exit task?</a:t>
            </a:r>
            <a:endParaRPr b="1" sz="3600">
              <a:latin typeface="Poppins"/>
              <a:ea typeface="Poppins"/>
              <a:cs typeface="Poppins"/>
              <a:sym typeface="Poppins"/>
            </a:endParaRPr>
          </a:p>
          <a:p>
            <a:pPr indent="0" lvl="0" marL="0" rtl="0" algn="ctr">
              <a:spcBef>
                <a:spcPts val="0"/>
              </a:spcBef>
              <a:spcAft>
                <a:spcPts val="0"/>
              </a:spcAft>
              <a:buClr>
                <a:schemeClr val="dk1"/>
              </a:buClr>
              <a:buSzPts val="1100"/>
              <a:buFont typeface="Arial"/>
              <a:buNone/>
            </a:pPr>
            <a:r>
              <a:t/>
            </a:r>
            <a:endParaRPr b="1" sz="3600">
              <a:latin typeface="Poppins"/>
              <a:ea typeface="Poppins"/>
              <a:cs typeface="Poppins"/>
              <a:sym typeface="Poppins"/>
            </a:endParaRPr>
          </a:p>
          <a:p>
            <a:pPr indent="0" lvl="0" marL="0" rtl="0" algn="ctr">
              <a:spcBef>
                <a:spcPts val="0"/>
              </a:spcBef>
              <a:spcAft>
                <a:spcPts val="0"/>
              </a:spcAft>
              <a:buClr>
                <a:schemeClr val="dk1"/>
              </a:buClr>
              <a:buSzPts val="1100"/>
              <a:buFont typeface="Arial"/>
              <a:buNone/>
            </a:pPr>
            <a:r>
              <a:t/>
            </a:r>
            <a:endParaRPr b="1" sz="3600">
              <a:latin typeface="Poppins"/>
              <a:ea typeface="Poppins"/>
              <a:cs typeface="Poppins"/>
              <a:sym typeface="Poppin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7" name="Shape 237"/>
        <p:cNvGrpSpPr/>
        <p:nvPr/>
      </p:nvGrpSpPr>
      <p:grpSpPr>
        <a:xfrm>
          <a:off x="0" y="0"/>
          <a:ext cx="0" cy="0"/>
          <a:chOff x="0" y="0"/>
          <a:chExt cx="0" cy="0"/>
        </a:xfrm>
      </p:grpSpPr>
      <p:pic>
        <p:nvPicPr>
          <p:cNvPr id="238" name="Google Shape;238;g34d10b37dc0_0_72"/>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239" name="Google Shape;239;g34d10b37dc0_0_72"/>
          <p:cNvSpPr/>
          <p:nvPr/>
        </p:nvSpPr>
        <p:spPr>
          <a:xfrm>
            <a:off x="576950" y="1056550"/>
            <a:ext cx="8203500" cy="673500"/>
          </a:xfrm>
          <a:prstGeom prst="rect">
            <a:avLst/>
          </a:prstGeom>
          <a:noFill/>
          <a:ln>
            <a:noFill/>
          </a:ln>
        </p:spPr>
        <p:txBody>
          <a:bodyPr anchorCtr="0" anchor="t" bIns="34275" lIns="68575" spcFirstLastPara="1" rIns="68575" wrap="square" tIns="34275">
            <a:noAutofit/>
          </a:bodyPr>
          <a:lstStyle/>
          <a:p>
            <a:pPr indent="0" lvl="0" marL="0" rtl="0" algn="ctr">
              <a:spcBef>
                <a:spcPts val="0"/>
              </a:spcBef>
              <a:spcAft>
                <a:spcPts val="0"/>
              </a:spcAft>
              <a:buClr>
                <a:schemeClr val="dk1"/>
              </a:buClr>
              <a:buSzPts val="1100"/>
              <a:buFont typeface="Arial"/>
              <a:buNone/>
            </a:pPr>
            <a:r>
              <a:rPr b="1" lang="en-MY" sz="4500">
                <a:latin typeface="Poppins"/>
                <a:ea typeface="Poppins"/>
                <a:cs typeface="Poppins"/>
                <a:sym typeface="Poppins"/>
              </a:rPr>
              <a:t>Types of EXIT TASK</a:t>
            </a:r>
            <a:endParaRPr b="1" sz="45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b="1" sz="3000">
              <a:latin typeface="Poppins"/>
              <a:ea typeface="Poppins"/>
              <a:cs typeface="Poppins"/>
              <a:sym typeface="Poppins"/>
            </a:endParaRPr>
          </a:p>
          <a:p>
            <a:pPr indent="0" lvl="0" marL="0" rtl="0" algn="ctr">
              <a:spcBef>
                <a:spcPts val="0"/>
              </a:spcBef>
              <a:spcAft>
                <a:spcPts val="0"/>
              </a:spcAft>
              <a:buClr>
                <a:schemeClr val="dk1"/>
              </a:buClr>
              <a:buSzPts val="1100"/>
              <a:buFont typeface="Arial"/>
              <a:buNone/>
            </a:pPr>
            <a:r>
              <a:t/>
            </a:r>
            <a:endParaRPr b="1" sz="30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b="1" sz="3000">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500"/>
              <a:buFont typeface="Arial"/>
              <a:buNone/>
            </a:pPr>
            <a:r>
              <a:t/>
            </a:r>
            <a:endParaRPr b="1" sz="3000">
              <a:latin typeface="Poppins"/>
              <a:ea typeface="Poppins"/>
              <a:cs typeface="Poppins"/>
              <a:sym typeface="Poppins"/>
            </a:endParaRPr>
          </a:p>
        </p:txBody>
      </p:sp>
      <p:sp>
        <p:nvSpPr>
          <p:cNvPr id="240" name="Google Shape;240;g34d10b37dc0_0_72"/>
          <p:cNvSpPr/>
          <p:nvPr/>
        </p:nvSpPr>
        <p:spPr>
          <a:xfrm>
            <a:off x="401950" y="2574250"/>
            <a:ext cx="2517000" cy="1266600"/>
          </a:xfrm>
          <a:prstGeom prst="rect">
            <a:avLst/>
          </a:prstGeom>
          <a:solidFill>
            <a:srgbClr val="D0000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MY" sz="3000">
                <a:solidFill>
                  <a:schemeClr val="lt1"/>
                </a:solidFill>
                <a:latin typeface="Poppins"/>
                <a:ea typeface="Poppins"/>
                <a:cs typeface="Poppins"/>
                <a:sym typeface="Poppins"/>
              </a:rPr>
              <a:t>Lesson Content</a:t>
            </a:r>
            <a:endParaRPr b="1" sz="3000">
              <a:solidFill>
                <a:schemeClr val="lt1"/>
              </a:solidFill>
              <a:latin typeface="Poppins"/>
              <a:ea typeface="Poppins"/>
              <a:cs typeface="Poppins"/>
              <a:sym typeface="Poppins"/>
            </a:endParaRPr>
          </a:p>
        </p:txBody>
      </p:sp>
      <p:sp>
        <p:nvSpPr>
          <p:cNvPr id="241" name="Google Shape;241;g34d10b37dc0_0_72"/>
          <p:cNvSpPr/>
          <p:nvPr/>
        </p:nvSpPr>
        <p:spPr>
          <a:xfrm>
            <a:off x="3130525" y="2574250"/>
            <a:ext cx="3255900" cy="1266600"/>
          </a:xfrm>
          <a:prstGeom prst="rect">
            <a:avLst/>
          </a:prstGeom>
          <a:solidFill>
            <a:srgbClr val="D00002"/>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MY" sz="3000">
                <a:solidFill>
                  <a:schemeClr val="lt1"/>
                </a:solidFill>
                <a:latin typeface="Poppins"/>
                <a:ea typeface="Poppins"/>
                <a:cs typeface="Poppins"/>
                <a:sym typeface="Poppins"/>
              </a:rPr>
              <a:t>Level of Understanding</a:t>
            </a:r>
            <a:endParaRPr/>
          </a:p>
        </p:txBody>
      </p:sp>
      <p:sp>
        <p:nvSpPr>
          <p:cNvPr id="242" name="Google Shape;242;g34d10b37dc0_0_72"/>
          <p:cNvSpPr/>
          <p:nvPr/>
        </p:nvSpPr>
        <p:spPr>
          <a:xfrm>
            <a:off x="6569400" y="2574250"/>
            <a:ext cx="2233500" cy="1266600"/>
          </a:xfrm>
          <a:prstGeom prst="rect">
            <a:avLst/>
          </a:prstGeom>
          <a:solidFill>
            <a:srgbClr val="D00002"/>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MY" sz="3000">
                <a:solidFill>
                  <a:schemeClr val="lt1"/>
                </a:solidFill>
                <a:latin typeface="Poppins"/>
                <a:ea typeface="Poppins"/>
                <a:cs typeface="Poppins"/>
                <a:sym typeface="Poppins"/>
              </a:rPr>
              <a:t>Students’ need</a:t>
            </a:r>
            <a:endParaRPr b="1" sz="3000">
              <a:solidFill>
                <a:schemeClr val="lt1"/>
              </a:solidFill>
              <a:latin typeface="Poppins"/>
              <a:ea typeface="Poppins"/>
              <a:cs typeface="Poppins"/>
              <a:sym typeface="Poppi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1" name="Shape 71"/>
        <p:cNvGrpSpPr/>
        <p:nvPr/>
      </p:nvGrpSpPr>
      <p:grpSpPr>
        <a:xfrm>
          <a:off x="0" y="0"/>
          <a:ext cx="0" cy="0"/>
          <a:chOff x="0" y="0"/>
          <a:chExt cx="0" cy="0"/>
        </a:xfrm>
      </p:grpSpPr>
      <p:pic>
        <p:nvPicPr>
          <p:cNvPr id="72" name="Google Shape;72;g34ba173c4b2_3_67"/>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73" name="Google Shape;73;g34ba173c4b2_3_67"/>
          <p:cNvSpPr/>
          <p:nvPr/>
        </p:nvSpPr>
        <p:spPr>
          <a:xfrm>
            <a:off x="470250" y="1447375"/>
            <a:ext cx="8203500" cy="14214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500"/>
              <a:buFont typeface="Arial"/>
              <a:buNone/>
            </a:pPr>
            <a:r>
              <a:rPr b="1" lang="en-MY" sz="3600">
                <a:latin typeface="Poppins"/>
                <a:ea typeface="Poppins"/>
                <a:cs typeface="Poppins"/>
                <a:sym typeface="Poppins"/>
              </a:rPr>
              <a:t>What is </a:t>
            </a:r>
            <a:endParaRPr b="1" sz="3600">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1500"/>
              <a:buFont typeface="Arial"/>
              <a:buNone/>
            </a:pPr>
            <a:r>
              <a:rPr b="1" lang="en-MY" sz="3600">
                <a:latin typeface="Poppins"/>
                <a:ea typeface="Poppins"/>
                <a:cs typeface="Poppins"/>
                <a:sym typeface="Poppins"/>
              </a:rPr>
              <a:t>Formative Assessment?</a:t>
            </a:r>
            <a:endParaRPr b="1" i="0" sz="3600" u="none" cap="none" strike="noStrike">
              <a:solidFill>
                <a:srgbClr val="000000"/>
              </a:solidFill>
              <a:latin typeface="Poppins"/>
              <a:ea typeface="Poppins"/>
              <a:cs typeface="Poppins"/>
              <a:sym typeface="Poppin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7" name="Shape 247"/>
        <p:cNvGrpSpPr/>
        <p:nvPr/>
      </p:nvGrpSpPr>
      <p:grpSpPr>
        <a:xfrm>
          <a:off x="0" y="0"/>
          <a:ext cx="0" cy="0"/>
          <a:chOff x="0" y="0"/>
          <a:chExt cx="0" cy="0"/>
        </a:xfrm>
      </p:grpSpPr>
      <p:pic>
        <p:nvPicPr>
          <p:cNvPr id="248" name="Google Shape;248;g34d10b37dc0_0_104"/>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249" name="Google Shape;249;g34d10b37dc0_0_104"/>
          <p:cNvSpPr/>
          <p:nvPr/>
        </p:nvSpPr>
        <p:spPr>
          <a:xfrm>
            <a:off x="576950" y="1056550"/>
            <a:ext cx="8203500" cy="6735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Clr>
                <a:schemeClr val="dk1"/>
              </a:buClr>
              <a:buSzPts val="1100"/>
              <a:buFont typeface="Arial"/>
              <a:buNone/>
            </a:pPr>
            <a:r>
              <a:rPr b="1" lang="en-MY" sz="3000">
                <a:latin typeface="Poppins"/>
                <a:ea typeface="Poppins"/>
                <a:cs typeface="Poppins"/>
                <a:sym typeface="Poppins"/>
              </a:rPr>
              <a:t>(1) Lesson Content</a:t>
            </a:r>
            <a:endParaRPr b="1" sz="3000">
              <a:solidFill>
                <a:srgbClr val="FF00FF"/>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b="1" sz="3000">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500"/>
              <a:buFont typeface="Arial"/>
              <a:buNone/>
            </a:pPr>
            <a:r>
              <a:t/>
            </a:r>
            <a:endParaRPr b="1" sz="3000">
              <a:latin typeface="Poppins"/>
              <a:ea typeface="Poppins"/>
              <a:cs typeface="Poppins"/>
              <a:sym typeface="Poppins"/>
            </a:endParaRPr>
          </a:p>
        </p:txBody>
      </p:sp>
      <p:sp>
        <p:nvSpPr>
          <p:cNvPr id="250" name="Google Shape;250;g34d10b37dc0_0_104"/>
          <p:cNvSpPr txBox="1"/>
          <p:nvPr/>
        </p:nvSpPr>
        <p:spPr>
          <a:xfrm>
            <a:off x="639500" y="1665400"/>
            <a:ext cx="6776100" cy="5622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rgbClr val="262626"/>
              </a:buClr>
              <a:buSzPts val="2000"/>
              <a:buChar char="●"/>
            </a:pPr>
            <a:r>
              <a:rPr lang="en-MY" sz="2000">
                <a:solidFill>
                  <a:srgbClr val="262626"/>
                </a:solidFill>
              </a:rPr>
              <a:t>Gauge specific content grasped</a:t>
            </a:r>
            <a:endParaRPr sz="2000">
              <a:solidFill>
                <a:srgbClr val="262626"/>
              </a:solidFill>
            </a:endParaRPr>
          </a:p>
          <a:p>
            <a:pPr indent="0" lvl="0" marL="457200" rtl="0" algn="l">
              <a:spcBef>
                <a:spcPts val="1000"/>
              </a:spcBef>
              <a:spcAft>
                <a:spcPts val="0"/>
              </a:spcAft>
              <a:buNone/>
            </a:pPr>
            <a:r>
              <a:t/>
            </a:r>
            <a:endParaRPr sz="1800">
              <a:solidFill>
                <a:schemeClr val="dk2"/>
              </a:solidFill>
            </a:endParaRPr>
          </a:p>
          <a:p>
            <a:pPr indent="0" lvl="0" marL="0" rtl="0" algn="l">
              <a:spcBef>
                <a:spcPts val="100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p:txBody>
      </p:sp>
      <p:pic>
        <p:nvPicPr>
          <p:cNvPr id="251" name="Google Shape;251;g34d10b37dc0_0_104"/>
          <p:cNvPicPr preferRelativeResize="0"/>
          <p:nvPr/>
        </p:nvPicPr>
        <p:blipFill>
          <a:blip r:embed="rId5">
            <a:alphaModFix/>
          </a:blip>
          <a:stretch>
            <a:fillRect/>
          </a:stretch>
        </p:blipFill>
        <p:spPr>
          <a:xfrm>
            <a:off x="5436575" y="1266200"/>
            <a:ext cx="3042125" cy="3042125"/>
          </a:xfrm>
          <a:prstGeom prst="rect">
            <a:avLst/>
          </a:prstGeom>
          <a:noFill/>
          <a:ln>
            <a:noFill/>
          </a:ln>
        </p:spPr>
      </p:pic>
      <p:sp>
        <p:nvSpPr>
          <p:cNvPr id="252" name="Google Shape;252;g34d10b37dc0_0_104"/>
          <p:cNvSpPr txBox="1"/>
          <p:nvPr/>
        </p:nvSpPr>
        <p:spPr>
          <a:xfrm>
            <a:off x="5310975" y="4308325"/>
            <a:ext cx="3827100" cy="39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MY" sz="1300">
                <a:solidFill>
                  <a:srgbClr val="000000"/>
                </a:solidFill>
                <a:latin typeface="Poppins"/>
                <a:ea typeface="Poppins"/>
                <a:cs typeface="Poppins"/>
                <a:sym typeface="Poppins"/>
              </a:rPr>
              <a:t>Source: Image generated with ChatGPT</a:t>
            </a:r>
            <a:endParaRPr sz="1300">
              <a:solidFill>
                <a:srgbClr val="000000"/>
              </a:solidFill>
              <a:latin typeface="Poppins"/>
              <a:ea typeface="Poppins"/>
              <a:cs typeface="Poppins"/>
              <a:sym typeface="Poppin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7" name="Shape 257"/>
        <p:cNvGrpSpPr/>
        <p:nvPr/>
      </p:nvGrpSpPr>
      <p:grpSpPr>
        <a:xfrm>
          <a:off x="0" y="0"/>
          <a:ext cx="0" cy="0"/>
          <a:chOff x="0" y="0"/>
          <a:chExt cx="0" cy="0"/>
        </a:xfrm>
      </p:grpSpPr>
      <p:pic>
        <p:nvPicPr>
          <p:cNvPr id="258" name="Google Shape;258;g34d10b37dc0_0_86"/>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259" name="Google Shape;259;g34d10b37dc0_0_86"/>
          <p:cNvSpPr/>
          <p:nvPr/>
        </p:nvSpPr>
        <p:spPr>
          <a:xfrm>
            <a:off x="576950" y="1132750"/>
            <a:ext cx="8203500" cy="6735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Clr>
                <a:schemeClr val="dk1"/>
              </a:buClr>
              <a:buSzPts val="1100"/>
              <a:buFont typeface="Arial"/>
              <a:buNone/>
            </a:pPr>
            <a:r>
              <a:rPr b="1" lang="en-MY" sz="3000">
                <a:latin typeface="Poppins"/>
                <a:ea typeface="Poppins"/>
                <a:cs typeface="Poppins"/>
                <a:sym typeface="Poppins"/>
              </a:rPr>
              <a:t>(2) </a:t>
            </a:r>
            <a:r>
              <a:rPr b="1" lang="en-MY" sz="3000">
                <a:latin typeface="Poppins"/>
                <a:ea typeface="Poppins"/>
                <a:cs typeface="Poppins"/>
                <a:sym typeface="Poppins"/>
              </a:rPr>
              <a:t>Level of Understanding</a:t>
            </a:r>
            <a:endParaRPr b="1" sz="3000">
              <a:solidFill>
                <a:srgbClr val="FF00FF"/>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b="1" sz="3000">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500"/>
              <a:buFont typeface="Arial"/>
              <a:buNone/>
            </a:pPr>
            <a:r>
              <a:t/>
            </a:r>
            <a:endParaRPr b="1" sz="3000">
              <a:latin typeface="Poppins"/>
              <a:ea typeface="Poppins"/>
              <a:cs typeface="Poppins"/>
              <a:sym typeface="Poppins"/>
            </a:endParaRPr>
          </a:p>
        </p:txBody>
      </p:sp>
      <p:sp>
        <p:nvSpPr>
          <p:cNvPr id="260" name="Google Shape;260;g34d10b37dc0_0_86"/>
          <p:cNvSpPr txBox="1"/>
          <p:nvPr/>
        </p:nvSpPr>
        <p:spPr>
          <a:xfrm>
            <a:off x="639500" y="1741600"/>
            <a:ext cx="5165700" cy="5622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rgbClr val="262626"/>
              </a:buClr>
              <a:buSzPts val="2000"/>
              <a:buChar char="●"/>
            </a:pPr>
            <a:r>
              <a:rPr lang="en-MY" sz="2000">
                <a:solidFill>
                  <a:srgbClr val="262626"/>
                </a:solidFill>
              </a:rPr>
              <a:t>Help learners to reflect on their own learning and give us insight as to who needs further instruction.</a:t>
            </a:r>
            <a:endParaRPr sz="2000">
              <a:solidFill>
                <a:srgbClr val="262626"/>
              </a:solidFill>
            </a:endParaRPr>
          </a:p>
          <a:p>
            <a:pPr indent="0" lvl="0" marL="457200" rtl="0" algn="l">
              <a:spcBef>
                <a:spcPts val="1000"/>
              </a:spcBef>
              <a:spcAft>
                <a:spcPts val="0"/>
              </a:spcAft>
              <a:buNone/>
            </a:pPr>
            <a:r>
              <a:t/>
            </a:r>
            <a:endParaRPr sz="1800">
              <a:solidFill>
                <a:schemeClr val="dk2"/>
              </a:solidFill>
            </a:endParaRPr>
          </a:p>
          <a:p>
            <a:pPr indent="0" lvl="0" marL="0" rtl="0" algn="l">
              <a:spcBef>
                <a:spcPts val="100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p:txBody>
      </p:sp>
      <p:sp>
        <p:nvSpPr>
          <p:cNvPr id="261" name="Google Shape;261;g34d10b37dc0_0_86"/>
          <p:cNvSpPr txBox="1"/>
          <p:nvPr/>
        </p:nvSpPr>
        <p:spPr>
          <a:xfrm>
            <a:off x="786900" y="2903275"/>
            <a:ext cx="8357100" cy="56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MY" sz="2000">
                <a:solidFill>
                  <a:srgbClr val="262626"/>
                </a:solidFill>
              </a:rPr>
              <a:t>On a scale of 1 to 10, 1 being terrible and 10 being amazing, how would you rate your learning?</a:t>
            </a:r>
            <a:endParaRPr b="1" sz="2000">
              <a:solidFill>
                <a:srgbClr val="262626"/>
              </a:solidFill>
            </a:endParaRPr>
          </a:p>
          <a:p>
            <a:pPr indent="0" lvl="0" marL="457200" rtl="0" algn="l">
              <a:spcBef>
                <a:spcPts val="1000"/>
              </a:spcBef>
              <a:spcAft>
                <a:spcPts val="0"/>
              </a:spcAft>
              <a:buNone/>
            </a:pPr>
            <a:r>
              <a:t/>
            </a:r>
            <a:endParaRPr sz="1800">
              <a:solidFill>
                <a:schemeClr val="dk2"/>
              </a:solidFill>
            </a:endParaRPr>
          </a:p>
          <a:p>
            <a:pPr indent="0" lvl="0" marL="0" rtl="0" algn="l">
              <a:spcBef>
                <a:spcPts val="100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p:txBody>
      </p:sp>
      <p:grpSp>
        <p:nvGrpSpPr>
          <p:cNvPr id="262" name="Google Shape;262;g34d10b37dc0_0_86"/>
          <p:cNvGrpSpPr/>
          <p:nvPr/>
        </p:nvGrpSpPr>
        <p:grpSpPr>
          <a:xfrm>
            <a:off x="357063" y="3756650"/>
            <a:ext cx="1709100" cy="1150175"/>
            <a:chOff x="4781413" y="1957150"/>
            <a:chExt cx="1709100" cy="1150175"/>
          </a:xfrm>
        </p:grpSpPr>
        <p:sp>
          <p:nvSpPr>
            <p:cNvPr id="263" name="Google Shape;263;g34d10b37dc0_0_86"/>
            <p:cNvSpPr/>
            <p:nvPr/>
          </p:nvSpPr>
          <p:spPr>
            <a:xfrm>
              <a:off x="5338808" y="1957150"/>
              <a:ext cx="594300" cy="594300"/>
            </a:xfrm>
            <a:prstGeom prst="ellipse">
              <a:avLst/>
            </a:prstGeom>
            <a:noFill/>
            <a:ln cap="flat" cmpd="sng" w="38100">
              <a:solidFill>
                <a:srgbClr val="85858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MY"/>
                <a:t>1</a:t>
              </a:r>
              <a:endParaRPr/>
            </a:p>
          </p:txBody>
        </p:sp>
        <p:sp>
          <p:nvSpPr>
            <p:cNvPr id="264" name="Google Shape;264;g34d10b37dc0_0_86"/>
            <p:cNvSpPr txBox="1"/>
            <p:nvPr/>
          </p:nvSpPr>
          <p:spPr>
            <a:xfrm>
              <a:off x="4781413" y="2660925"/>
              <a:ext cx="1709100" cy="4464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b="1" lang="en-MY" sz="1000">
                  <a:solidFill>
                    <a:srgbClr val="858585"/>
                  </a:solidFill>
                  <a:latin typeface="Roboto"/>
                  <a:ea typeface="Roboto"/>
                  <a:cs typeface="Roboto"/>
                  <a:sym typeface="Roboto"/>
                </a:rPr>
                <a:t>Terrible</a:t>
              </a:r>
              <a:endParaRPr b="1" sz="1000">
                <a:solidFill>
                  <a:srgbClr val="858585"/>
                </a:solidFill>
                <a:latin typeface="Roboto"/>
                <a:ea typeface="Roboto"/>
                <a:cs typeface="Roboto"/>
                <a:sym typeface="Roboto"/>
              </a:endParaRPr>
            </a:p>
          </p:txBody>
        </p:sp>
      </p:grpSp>
      <p:sp>
        <p:nvSpPr>
          <p:cNvPr id="265" name="Google Shape;265;g34d10b37dc0_0_86"/>
          <p:cNvSpPr/>
          <p:nvPr/>
        </p:nvSpPr>
        <p:spPr>
          <a:xfrm>
            <a:off x="1714486" y="3756650"/>
            <a:ext cx="594300" cy="594300"/>
          </a:xfrm>
          <a:prstGeom prst="ellipse">
            <a:avLst/>
          </a:prstGeom>
          <a:noFill/>
          <a:ln cap="flat" cmpd="sng" w="38100">
            <a:solidFill>
              <a:srgbClr val="85858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MY"/>
              <a:t>2</a:t>
            </a:r>
            <a:endParaRPr/>
          </a:p>
        </p:txBody>
      </p:sp>
      <p:sp>
        <p:nvSpPr>
          <p:cNvPr id="266" name="Google Shape;266;g34d10b37dc0_0_86"/>
          <p:cNvSpPr/>
          <p:nvPr/>
        </p:nvSpPr>
        <p:spPr>
          <a:xfrm>
            <a:off x="2476486" y="3756650"/>
            <a:ext cx="594300" cy="594300"/>
          </a:xfrm>
          <a:prstGeom prst="ellipse">
            <a:avLst/>
          </a:prstGeom>
          <a:noFill/>
          <a:ln cap="flat" cmpd="sng" w="38100">
            <a:solidFill>
              <a:srgbClr val="85858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MY"/>
              <a:t>3</a:t>
            </a:r>
            <a:endParaRPr/>
          </a:p>
        </p:txBody>
      </p:sp>
      <p:sp>
        <p:nvSpPr>
          <p:cNvPr id="267" name="Google Shape;267;g34d10b37dc0_0_86"/>
          <p:cNvSpPr/>
          <p:nvPr/>
        </p:nvSpPr>
        <p:spPr>
          <a:xfrm>
            <a:off x="3238486" y="3756650"/>
            <a:ext cx="594300" cy="594300"/>
          </a:xfrm>
          <a:prstGeom prst="ellipse">
            <a:avLst/>
          </a:prstGeom>
          <a:noFill/>
          <a:ln cap="flat" cmpd="sng" w="38100">
            <a:solidFill>
              <a:srgbClr val="85858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MY"/>
              <a:t>4</a:t>
            </a:r>
            <a:endParaRPr/>
          </a:p>
        </p:txBody>
      </p:sp>
      <p:sp>
        <p:nvSpPr>
          <p:cNvPr id="268" name="Google Shape;268;g34d10b37dc0_0_86"/>
          <p:cNvSpPr/>
          <p:nvPr/>
        </p:nvSpPr>
        <p:spPr>
          <a:xfrm>
            <a:off x="4000486" y="3756650"/>
            <a:ext cx="594300" cy="594300"/>
          </a:xfrm>
          <a:prstGeom prst="ellipse">
            <a:avLst/>
          </a:prstGeom>
          <a:noFill/>
          <a:ln cap="flat" cmpd="sng" w="38100">
            <a:solidFill>
              <a:srgbClr val="85858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MY"/>
              <a:t>5</a:t>
            </a:r>
            <a:endParaRPr/>
          </a:p>
        </p:txBody>
      </p:sp>
      <p:sp>
        <p:nvSpPr>
          <p:cNvPr id="269" name="Google Shape;269;g34d10b37dc0_0_86"/>
          <p:cNvSpPr/>
          <p:nvPr/>
        </p:nvSpPr>
        <p:spPr>
          <a:xfrm>
            <a:off x="4762486" y="3756650"/>
            <a:ext cx="594300" cy="594300"/>
          </a:xfrm>
          <a:prstGeom prst="ellipse">
            <a:avLst/>
          </a:prstGeom>
          <a:noFill/>
          <a:ln cap="flat" cmpd="sng" w="38100">
            <a:solidFill>
              <a:srgbClr val="85858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MY"/>
              <a:t>6</a:t>
            </a:r>
            <a:endParaRPr/>
          </a:p>
        </p:txBody>
      </p:sp>
      <p:sp>
        <p:nvSpPr>
          <p:cNvPr id="270" name="Google Shape;270;g34d10b37dc0_0_86"/>
          <p:cNvSpPr/>
          <p:nvPr/>
        </p:nvSpPr>
        <p:spPr>
          <a:xfrm>
            <a:off x="5524486" y="3756650"/>
            <a:ext cx="594300" cy="594300"/>
          </a:xfrm>
          <a:prstGeom prst="ellipse">
            <a:avLst/>
          </a:prstGeom>
          <a:noFill/>
          <a:ln cap="flat" cmpd="sng" w="38100">
            <a:solidFill>
              <a:srgbClr val="85858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MY"/>
              <a:t>7</a:t>
            </a:r>
            <a:endParaRPr/>
          </a:p>
        </p:txBody>
      </p:sp>
      <p:sp>
        <p:nvSpPr>
          <p:cNvPr id="271" name="Google Shape;271;g34d10b37dc0_0_86"/>
          <p:cNvSpPr/>
          <p:nvPr/>
        </p:nvSpPr>
        <p:spPr>
          <a:xfrm>
            <a:off x="6286486" y="3756650"/>
            <a:ext cx="594300" cy="594300"/>
          </a:xfrm>
          <a:prstGeom prst="ellipse">
            <a:avLst/>
          </a:prstGeom>
          <a:noFill/>
          <a:ln cap="flat" cmpd="sng" w="38100">
            <a:solidFill>
              <a:srgbClr val="85858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MY"/>
              <a:t>8</a:t>
            </a:r>
            <a:endParaRPr/>
          </a:p>
        </p:txBody>
      </p:sp>
      <p:sp>
        <p:nvSpPr>
          <p:cNvPr id="272" name="Google Shape;272;g34d10b37dc0_0_86"/>
          <p:cNvSpPr/>
          <p:nvPr/>
        </p:nvSpPr>
        <p:spPr>
          <a:xfrm>
            <a:off x="7048486" y="3756650"/>
            <a:ext cx="594300" cy="594300"/>
          </a:xfrm>
          <a:prstGeom prst="ellipse">
            <a:avLst/>
          </a:prstGeom>
          <a:noFill/>
          <a:ln cap="flat" cmpd="sng" w="38100">
            <a:solidFill>
              <a:srgbClr val="85858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MY"/>
              <a:t>9</a:t>
            </a:r>
            <a:endParaRPr/>
          </a:p>
        </p:txBody>
      </p:sp>
      <p:sp>
        <p:nvSpPr>
          <p:cNvPr id="273" name="Google Shape;273;g34d10b37dc0_0_86"/>
          <p:cNvSpPr/>
          <p:nvPr/>
        </p:nvSpPr>
        <p:spPr>
          <a:xfrm>
            <a:off x="7810486" y="3756650"/>
            <a:ext cx="594300" cy="594300"/>
          </a:xfrm>
          <a:prstGeom prst="ellipse">
            <a:avLst/>
          </a:prstGeom>
          <a:noFill/>
          <a:ln cap="flat" cmpd="sng" w="38100">
            <a:solidFill>
              <a:srgbClr val="85858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MY"/>
              <a:t>10</a:t>
            </a:r>
            <a:endParaRPr/>
          </a:p>
        </p:txBody>
      </p:sp>
      <p:sp>
        <p:nvSpPr>
          <p:cNvPr id="274" name="Google Shape;274;g34d10b37dc0_0_86"/>
          <p:cNvSpPr txBox="1"/>
          <p:nvPr/>
        </p:nvSpPr>
        <p:spPr>
          <a:xfrm>
            <a:off x="7253063" y="4460425"/>
            <a:ext cx="1709100" cy="4464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b="1" lang="en-MY" sz="1000">
                <a:solidFill>
                  <a:srgbClr val="858585"/>
                </a:solidFill>
                <a:latin typeface="Roboto"/>
                <a:ea typeface="Roboto"/>
                <a:cs typeface="Roboto"/>
                <a:sym typeface="Roboto"/>
              </a:rPr>
              <a:t>Amazing</a:t>
            </a:r>
            <a:endParaRPr b="1" sz="1000">
              <a:solidFill>
                <a:srgbClr val="858585"/>
              </a:solidFill>
              <a:latin typeface="Roboto"/>
              <a:ea typeface="Roboto"/>
              <a:cs typeface="Roboto"/>
              <a:sym typeface="Robot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79" name="Shape 279"/>
        <p:cNvGrpSpPr/>
        <p:nvPr/>
      </p:nvGrpSpPr>
      <p:grpSpPr>
        <a:xfrm>
          <a:off x="0" y="0"/>
          <a:ext cx="0" cy="0"/>
          <a:chOff x="0" y="0"/>
          <a:chExt cx="0" cy="0"/>
        </a:xfrm>
      </p:grpSpPr>
      <p:pic>
        <p:nvPicPr>
          <p:cNvPr id="280" name="Google Shape;280;g34d10b37dc0_0_244"/>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281" name="Google Shape;281;g34d10b37dc0_0_244"/>
          <p:cNvSpPr/>
          <p:nvPr/>
        </p:nvSpPr>
        <p:spPr>
          <a:xfrm>
            <a:off x="576950" y="1132750"/>
            <a:ext cx="8203500" cy="6735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Clr>
                <a:schemeClr val="dk1"/>
              </a:buClr>
              <a:buSzPts val="1100"/>
              <a:buFont typeface="Arial"/>
              <a:buNone/>
            </a:pPr>
            <a:r>
              <a:rPr b="1" lang="en-MY" sz="3000">
                <a:latin typeface="Poppins"/>
                <a:ea typeface="Poppins"/>
                <a:cs typeface="Poppins"/>
                <a:sym typeface="Poppins"/>
              </a:rPr>
              <a:t>(3) Students’ Need</a:t>
            </a:r>
            <a:endParaRPr b="1" sz="3000">
              <a:solidFill>
                <a:srgbClr val="FF00FF"/>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b="1" sz="3000">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500"/>
              <a:buFont typeface="Arial"/>
              <a:buNone/>
            </a:pPr>
            <a:r>
              <a:t/>
            </a:r>
            <a:endParaRPr b="1" sz="3000">
              <a:latin typeface="Poppins"/>
              <a:ea typeface="Poppins"/>
              <a:cs typeface="Poppins"/>
              <a:sym typeface="Poppins"/>
            </a:endParaRPr>
          </a:p>
        </p:txBody>
      </p:sp>
      <p:sp>
        <p:nvSpPr>
          <p:cNvPr id="282" name="Google Shape;282;g34d10b37dc0_0_244"/>
          <p:cNvSpPr txBox="1"/>
          <p:nvPr/>
        </p:nvSpPr>
        <p:spPr>
          <a:xfrm>
            <a:off x="639500" y="1741600"/>
            <a:ext cx="3802500" cy="5622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rgbClr val="262626"/>
              </a:buClr>
              <a:buSzPts val="2000"/>
              <a:buChar char="●"/>
            </a:pPr>
            <a:r>
              <a:rPr lang="en-MY" sz="2000">
                <a:solidFill>
                  <a:srgbClr val="262626"/>
                </a:solidFill>
              </a:rPr>
              <a:t>Struggles, questions, support needed, feelings.</a:t>
            </a:r>
            <a:endParaRPr sz="2000">
              <a:solidFill>
                <a:srgbClr val="262626"/>
              </a:solidFill>
            </a:endParaRPr>
          </a:p>
          <a:p>
            <a:pPr indent="0" lvl="0" marL="457200" rtl="0" algn="l">
              <a:spcBef>
                <a:spcPts val="1000"/>
              </a:spcBef>
              <a:spcAft>
                <a:spcPts val="0"/>
              </a:spcAft>
              <a:buNone/>
            </a:pPr>
            <a:r>
              <a:t/>
            </a:r>
            <a:endParaRPr sz="1800">
              <a:solidFill>
                <a:schemeClr val="dk2"/>
              </a:solidFill>
            </a:endParaRPr>
          </a:p>
          <a:p>
            <a:pPr indent="0" lvl="0" marL="0" rtl="0" algn="l">
              <a:spcBef>
                <a:spcPts val="100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p:txBody>
      </p:sp>
      <p:pic>
        <p:nvPicPr>
          <p:cNvPr id="283" name="Google Shape;283;g34d10b37dc0_0_244"/>
          <p:cNvPicPr preferRelativeResize="0"/>
          <p:nvPr/>
        </p:nvPicPr>
        <p:blipFill rotWithShape="1">
          <a:blip r:embed="rId5">
            <a:alphaModFix/>
          </a:blip>
          <a:srcRect b="21953" l="0" r="0" t="21306"/>
          <a:stretch/>
        </p:blipFill>
        <p:spPr>
          <a:xfrm>
            <a:off x="5014450" y="1771375"/>
            <a:ext cx="3802349" cy="1438300"/>
          </a:xfrm>
          <a:prstGeom prst="rect">
            <a:avLst/>
          </a:prstGeom>
          <a:noFill/>
          <a:ln>
            <a:noFill/>
          </a:ln>
        </p:spPr>
      </p:pic>
      <p:sp>
        <p:nvSpPr>
          <p:cNvPr id="284" name="Google Shape;284;g34d10b37dc0_0_244"/>
          <p:cNvSpPr txBox="1"/>
          <p:nvPr/>
        </p:nvSpPr>
        <p:spPr>
          <a:xfrm>
            <a:off x="5014450" y="1065225"/>
            <a:ext cx="3870600" cy="56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MY" sz="2000">
                <a:solidFill>
                  <a:srgbClr val="262626"/>
                </a:solidFill>
              </a:rPr>
              <a:t>Circle the emoji that shows how the lesson went today</a:t>
            </a:r>
            <a:endParaRPr b="1" sz="2000">
              <a:solidFill>
                <a:srgbClr val="262626"/>
              </a:solidFill>
            </a:endParaRPr>
          </a:p>
          <a:p>
            <a:pPr indent="0" lvl="0" marL="457200" rtl="0" algn="l">
              <a:spcBef>
                <a:spcPts val="1000"/>
              </a:spcBef>
              <a:spcAft>
                <a:spcPts val="0"/>
              </a:spcAft>
              <a:buNone/>
            </a:pPr>
            <a:r>
              <a:t/>
            </a:r>
            <a:endParaRPr sz="1800">
              <a:solidFill>
                <a:schemeClr val="dk2"/>
              </a:solidFill>
            </a:endParaRPr>
          </a:p>
          <a:p>
            <a:pPr indent="0" lvl="0" marL="0" rtl="0" algn="l">
              <a:spcBef>
                <a:spcPts val="100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p:txBody>
      </p:sp>
      <p:sp>
        <p:nvSpPr>
          <p:cNvPr id="285" name="Google Shape;285;g34d10b37dc0_0_244"/>
          <p:cNvSpPr txBox="1"/>
          <p:nvPr/>
        </p:nvSpPr>
        <p:spPr>
          <a:xfrm>
            <a:off x="7154425" y="2977813"/>
            <a:ext cx="2454600" cy="453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MY" sz="1200" u="none" cap="none" strike="noStrike">
                <a:solidFill>
                  <a:srgbClr val="595959"/>
                </a:solidFill>
                <a:latin typeface="Poppins"/>
                <a:ea typeface="Poppins"/>
                <a:cs typeface="Poppins"/>
                <a:sym typeface="Poppins"/>
              </a:rPr>
              <a:t>Designed by </a:t>
            </a:r>
            <a:r>
              <a:rPr b="0" i="0" lang="en-MY" sz="1200" u="sng" cap="none" strike="noStrike">
                <a:solidFill>
                  <a:srgbClr val="0097A7"/>
                </a:solidFill>
                <a:latin typeface="Poppins"/>
                <a:ea typeface="Poppins"/>
                <a:cs typeface="Poppins"/>
                <a:sym typeface="Poppins"/>
                <a:hlinkClick r:id="rId6">
                  <a:extLst>
                    <a:ext uri="{A12FA001-AC4F-418D-AE19-62706E023703}">
                      <ahyp:hlinkClr val="tx"/>
                    </a:ext>
                  </a:extLst>
                </a:hlinkClick>
              </a:rPr>
              <a:t>Freepik</a:t>
            </a:r>
            <a:endParaRPr b="0" i="0" sz="1200" u="none" cap="none" strike="noStrike">
              <a:solidFill>
                <a:srgbClr val="595959"/>
              </a:solidFill>
              <a:latin typeface="Poppins"/>
              <a:ea typeface="Poppins"/>
              <a:cs typeface="Poppins"/>
              <a:sym typeface="Poppins"/>
            </a:endParaRPr>
          </a:p>
        </p:txBody>
      </p:sp>
      <p:sp>
        <p:nvSpPr>
          <p:cNvPr id="286" name="Google Shape;286;g34d10b37dc0_0_244"/>
          <p:cNvSpPr txBox="1"/>
          <p:nvPr/>
        </p:nvSpPr>
        <p:spPr>
          <a:xfrm>
            <a:off x="5135575" y="3353625"/>
            <a:ext cx="3870600" cy="56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MY" sz="2000">
                <a:solidFill>
                  <a:srgbClr val="262626"/>
                </a:solidFill>
              </a:rPr>
              <a:t>Reason:</a:t>
            </a:r>
            <a:endParaRPr b="1" sz="2000">
              <a:solidFill>
                <a:srgbClr val="262626"/>
              </a:solidFill>
            </a:endParaRPr>
          </a:p>
          <a:p>
            <a:pPr indent="0" lvl="0" marL="0" rtl="0" algn="l">
              <a:spcBef>
                <a:spcPts val="1000"/>
              </a:spcBef>
              <a:spcAft>
                <a:spcPts val="0"/>
              </a:spcAft>
              <a:buNone/>
            </a:pPr>
            <a:r>
              <a:rPr lang="en-MY" sz="1800">
                <a:solidFill>
                  <a:schemeClr val="dk2"/>
                </a:solidFill>
              </a:rPr>
              <a:t>___________________________</a:t>
            </a:r>
            <a:endParaRPr sz="1800">
              <a:solidFill>
                <a:schemeClr val="dk2"/>
              </a:solidFill>
            </a:endParaRPr>
          </a:p>
          <a:p>
            <a:pPr indent="0" lvl="0" marL="0" rtl="0" algn="l">
              <a:spcBef>
                <a:spcPts val="1000"/>
              </a:spcBef>
              <a:spcAft>
                <a:spcPts val="0"/>
              </a:spcAft>
              <a:buNone/>
            </a:pPr>
            <a:r>
              <a:rPr lang="en-MY" sz="1800">
                <a:solidFill>
                  <a:schemeClr val="dk2"/>
                </a:solidFill>
              </a:rPr>
              <a:t>___________________________</a:t>
            </a:r>
            <a:endParaRPr sz="1800">
              <a:solidFill>
                <a:schemeClr val="dk2"/>
              </a:solidFill>
            </a:endParaRPr>
          </a:p>
          <a:p>
            <a:pPr indent="0" lvl="0" marL="0" rtl="0" algn="l">
              <a:spcBef>
                <a:spcPts val="100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91" name="Shape 291"/>
        <p:cNvGrpSpPr/>
        <p:nvPr/>
      </p:nvGrpSpPr>
      <p:grpSpPr>
        <a:xfrm>
          <a:off x="0" y="0"/>
          <a:ext cx="0" cy="0"/>
          <a:chOff x="0" y="0"/>
          <a:chExt cx="0" cy="0"/>
        </a:xfrm>
      </p:grpSpPr>
      <p:pic>
        <p:nvPicPr>
          <p:cNvPr id="292" name="Google Shape;292;g34d10b37dc0_0_606"/>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293" name="Google Shape;293;g34d10b37dc0_0_606"/>
          <p:cNvSpPr/>
          <p:nvPr/>
        </p:nvSpPr>
        <p:spPr>
          <a:xfrm>
            <a:off x="576950" y="1132750"/>
            <a:ext cx="8203500" cy="6735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Clr>
                <a:schemeClr val="dk1"/>
              </a:buClr>
              <a:buSzPts val="1100"/>
              <a:buFont typeface="Arial"/>
              <a:buNone/>
            </a:pPr>
            <a:r>
              <a:rPr b="1" lang="en-MY" sz="3000">
                <a:latin typeface="Poppins"/>
                <a:ea typeface="Poppins"/>
                <a:cs typeface="Poppins"/>
                <a:sym typeface="Poppins"/>
              </a:rPr>
              <a:t>No boundary…</a:t>
            </a:r>
            <a:endParaRPr b="1" sz="3000">
              <a:solidFill>
                <a:srgbClr val="FF00FF"/>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b="1" sz="3000">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500"/>
              <a:buFont typeface="Arial"/>
              <a:buNone/>
            </a:pPr>
            <a:r>
              <a:t/>
            </a:r>
            <a:endParaRPr b="1" sz="3000">
              <a:latin typeface="Poppins"/>
              <a:ea typeface="Poppins"/>
              <a:cs typeface="Poppins"/>
              <a:sym typeface="Poppins"/>
            </a:endParaRPr>
          </a:p>
        </p:txBody>
      </p:sp>
      <p:sp>
        <p:nvSpPr>
          <p:cNvPr id="294" name="Google Shape;294;g34d10b37dc0_0_606"/>
          <p:cNvSpPr txBox="1"/>
          <p:nvPr/>
        </p:nvSpPr>
        <p:spPr>
          <a:xfrm>
            <a:off x="639500" y="1741600"/>
            <a:ext cx="3802500" cy="56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MY" sz="2000">
                <a:solidFill>
                  <a:srgbClr val="262626"/>
                </a:solidFill>
              </a:rPr>
              <a:t>You can choose to use any type of exit task in your lesson. </a:t>
            </a:r>
            <a:endParaRPr sz="2000">
              <a:solidFill>
                <a:srgbClr val="262626"/>
              </a:solidFill>
            </a:endParaRPr>
          </a:p>
          <a:p>
            <a:pPr indent="0" lvl="0" marL="0" rtl="0" algn="l">
              <a:spcBef>
                <a:spcPts val="1000"/>
              </a:spcBef>
              <a:spcAft>
                <a:spcPts val="0"/>
              </a:spcAft>
              <a:buClr>
                <a:schemeClr val="dk1"/>
              </a:buClr>
              <a:buSzPts val="1100"/>
              <a:buFont typeface="Arial"/>
              <a:buNone/>
            </a:pPr>
            <a:r>
              <a:t/>
            </a:r>
            <a:endParaRPr sz="2000">
              <a:solidFill>
                <a:srgbClr val="262626"/>
              </a:solidFill>
            </a:endParaRPr>
          </a:p>
          <a:p>
            <a:pPr indent="0" lvl="0" marL="0" rtl="0" algn="l">
              <a:spcBef>
                <a:spcPts val="1000"/>
              </a:spcBef>
              <a:spcAft>
                <a:spcPts val="0"/>
              </a:spcAft>
              <a:buClr>
                <a:schemeClr val="dk1"/>
              </a:buClr>
              <a:buSzPts val="1100"/>
              <a:buFont typeface="Arial"/>
              <a:buNone/>
            </a:pPr>
            <a:r>
              <a:rPr lang="en-MY" sz="2000">
                <a:solidFill>
                  <a:srgbClr val="262626"/>
                </a:solidFill>
              </a:rPr>
              <a:t>GOAL: </a:t>
            </a:r>
            <a:endParaRPr sz="2000">
              <a:solidFill>
                <a:srgbClr val="262626"/>
              </a:solidFill>
            </a:endParaRPr>
          </a:p>
          <a:p>
            <a:pPr indent="-355600" lvl="0" marL="457200" rtl="0" algn="l">
              <a:spcBef>
                <a:spcPts val="1000"/>
              </a:spcBef>
              <a:spcAft>
                <a:spcPts val="0"/>
              </a:spcAft>
              <a:buClr>
                <a:srgbClr val="262626"/>
              </a:buClr>
              <a:buSzPts val="2000"/>
              <a:buChar char="●"/>
            </a:pPr>
            <a:r>
              <a:rPr lang="en-MY" sz="2000">
                <a:solidFill>
                  <a:srgbClr val="262626"/>
                </a:solidFill>
              </a:rPr>
              <a:t>Obtain useful information to improve our teaching and learning.</a:t>
            </a:r>
            <a:endParaRPr sz="2000">
              <a:solidFill>
                <a:srgbClr val="262626"/>
              </a:solidFill>
            </a:endParaRPr>
          </a:p>
          <a:p>
            <a:pPr indent="0" lvl="0" marL="0" rtl="0" algn="l">
              <a:spcBef>
                <a:spcPts val="1000"/>
              </a:spcBef>
              <a:spcAft>
                <a:spcPts val="0"/>
              </a:spcAft>
              <a:buClr>
                <a:schemeClr val="dk1"/>
              </a:buClr>
              <a:buSzPts val="1100"/>
              <a:buFont typeface="Arial"/>
              <a:buNone/>
            </a:pPr>
            <a:r>
              <a:t/>
            </a:r>
            <a:endParaRPr sz="2000">
              <a:solidFill>
                <a:srgbClr val="262626"/>
              </a:solidFill>
            </a:endParaRPr>
          </a:p>
          <a:p>
            <a:pPr indent="0" lvl="0" marL="0" rtl="0" algn="l">
              <a:spcBef>
                <a:spcPts val="1000"/>
              </a:spcBef>
              <a:spcAft>
                <a:spcPts val="0"/>
              </a:spcAft>
              <a:buNone/>
            </a:pPr>
            <a:r>
              <a:t/>
            </a:r>
            <a:endParaRPr sz="2000">
              <a:solidFill>
                <a:srgbClr val="262626"/>
              </a:solidFill>
            </a:endParaRPr>
          </a:p>
          <a:p>
            <a:pPr indent="0" lvl="0" marL="0" rtl="0" algn="l">
              <a:spcBef>
                <a:spcPts val="100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p:txBody>
      </p:sp>
      <p:sp>
        <p:nvSpPr>
          <p:cNvPr id="295" name="Google Shape;295;g34d10b37dc0_0_606"/>
          <p:cNvSpPr txBox="1"/>
          <p:nvPr/>
        </p:nvSpPr>
        <p:spPr>
          <a:xfrm>
            <a:off x="6169500" y="3839188"/>
            <a:ext cx="2454600" cy="453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MY" sz="1200" u="none" cap="none" strike="noStrike">
                <a:solidFill>
                  <a:srgbClr val="595959"/>
                </a:solidFill>
                <a:latin typeface="Poppins"/>
                <a:ea typeface="Poppins"/>
                <a:cs typeface="Poppins"/>
                <a:sym typeface="Poppins"/>
              </a:rPr>
              <a:t>Designed by </a:t>
            </a:r>
            <a:r>
              <a:rPr b="0" i="0" lang="en-MY" sz="1200" u="sng" cap="none" strike="noStrike">
                <a:solidFill>
                  <a:srgbClr val="0097A7"/>
                </a:solidFill>
                <a:latin typeface="Poppins"/>
                <a:ea typeface="Poppins"/>
                <a:cs typeface="Poppins"/>
                <a:sym typeface="Poppins"/>
                <a:hlinkClick r:id="rId5">
                  <a:extLst>
                    <a:ext uri="{A12FA001-AC4F-418D-AE19-62706E023703}">
                      <ahyp:hlinkClr val="tx"/>
                    </a:ext>
                  </a:extLst>
                </a:hlinkClick>
              </a:rPr>
              <a:t>Freepik</a:t>
            </a:r>
            <a:endParaRPr b="0" i="0" sz="1200" u="none" cap="none" strike="noStrike">
              <a:solidFill>
                <a:srgbClr val="595959"/>
              </a:solidFill>
              <a:latin typeface="Poppins"/>
              <a:ea typeface="Poppins"/>
              <a:cs typeface="Poppins"/>
              <a:sym typeface="Poppins"/>
            </a:endParaRPr>
          </a:p>
        </p:txBody>
      </p:sp>
      <p:pic>
        <p:nvPicPr>
          <p:cNvPr id="296" name="Google Shape;296;g34d10b37dc0_0_606"/>
          <p:cNvPicPr preferRelativeResize="0"/>
          <p:nvPr/>
        </p:nvPicPr>
        <p:blipFill>
          <a:blip r:embed="rId6">
            <a:alphaModFix/>
          </a:blip>
          <a:stretch>
            <a:fillRect/>
          </a:stretch>
        </p:blipFill>
        <p:spPr>
          <a:xfrm>
            <a:off x="5686750" y="1304300"/>
            <a:ext cx="2534899" cy="253489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01" name="Shape 301"/>
        <p:cNvGrpSpPr/>
        <p:nvPr/>
      </p:nvGrpSpPr>
      <p:grpSpPr>
        <a:xfrm>
          <a:off x="0" y="0"/>
          <a:ext cx="0" cy="0"/>
          <a:chOff x="0" y="0"/>
          <a:chExt cx="0" cy="0"/>
        </a:xfrm>
      </p:grpSpPr>
      <p:pic>
        <p:nvPicPr>
          <p:cNvPr id="302" name="Google Shape;302;g34d10b37dc0_0_635"/>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303" name="Google Shape;303;g34d10b37dc0_0_635"/>
          <p:cNvSpPr/>
          <p:nvPr/>
        </p:nvSpPr>
        <p:spPr>
          <a:xfrm>
            <a:off x="576950" y="1132750"/>
            <a:ext cx="8203500" cy="6735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Clr>
                <a:schemeClr val="dk1"/>
              </a:buClr>
              <a:buSzPts val="1100"/>
              <a:buFont typeface="Arial"/>
              <a:buNone/>
            </a:pPr>
            <a:r>
              <a:rPr b="1" lang="en-MY" sz="3000">
                <a:latin typeface="Poppins"/>
                <a:ea typeface="Poppins"/>
                <a:cs typeface="Poppins"/>
                <a:sym typeface="Poppins"/>
              </a:rPr>
              <a:t>DESIGN YOUR OWN EXIT TASK</a:t>
            </a:r>
            <a:endParaRPr b="1" sz="3000">
              <a:solidFill>
                <a:srgbClr val="FF00FF"/>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b="1" sz="3000">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500"/>
              <a:buFont typeface="Arial"/>
              <a:buNone/>
            </a:pPr>
            <a:r>
              <a:t/>
            </a:r>
            <a:endParaRPr b="1" sz="3000">
              <a:latin typeface="Poppins"/>
              <a:ea typeface="Poppins"/>
              <a:cs typeface="Poppins"/>
              <a:sym typeface="Poppins"/>
            </a:endParaRPr>
          </a:p>
        </p:txBody>
      </p:sp>
      <p:sp>
        <p:nvSpPr>
          <p:cNvPr id="304" name="Google Shape;304;g34d10b37dc0_0_635"/>
          <p:cNvSpPr txBox="1"/>
          <p:nvPr/>
        </p:nvSpPr>
        <p:spPr>
          <a:xfrm>
            <a:off x="639500" y="1741600"/>
            <a:ext cx="6307200" cy="562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MY" sz="2400">
                <a:solidFill>
                  <a:schemeClr val="dk1"/>
                </a:solidFill>
                <a:latin typeface="Poppins"/>
                <a:ea typeface="Poppins"/>
                <a:cs typeface="Poppins"/>
                <a:sym typeface="Poppins"/>
              </a:rPr>
              <a:t>Step 1: Verbal or Written</a:t>
            </a:r>
            <a:endParaRPr sz="2400">
              <a:solidFill>
                <a:schemeClr val="dk1"/>
              </a:solidFill>
              <a:latin typeface="Poppins"/>
              <a:ea typeface="Poppins"/>
              <a:cs typeface="Poppins"/>
              <a:sym typeface="Poppins"/>
            </a:endParaRPr>
          </a:p>
          <a:p>
            <a:pPr indent="0" lvl="0" marL="0" rtl="0" algn="l">
              <a:lnSpc>
                <a:spcPct val="115000"/>
              </a:lnSpc>
              <a:spcBef>
                <a:spcPts val="1000"/>
              </a:spcBef>
              <a:spcAft>
                <a:spcPts val="0"/>
              </a:spcAft>
              <a:buNone/>
            </a:pPr>
            <a:r>
              <a:rPr lang="en-MY" sz="2400">
                <a:solidFill>
                  <a:schemeClr val="dk1"/>
                </a:solidFill>
                <a:latin typeface="Poppins"/>
                <a:ea typeface="Poppins"/>
                <a:cs typeface="Poppins"/>
                <a:sym typeface="Poppins"/>
              </a:rPr>
              <a:t>Step 2: Types </a:t>
            </a:r>
            <a:endParaRPr sz="2400">
              <a:solidFill>
                <a:schemeClr val="dk1"/>
              </a:solidFill>
              <a:latin typeface="Poppins"/>
              <a:ea typeface="Poppins"/>
              <a:cs typeface="Poppins"/>
              <a:sym typeface="Poppins"/>
            </a:endParaRPr>
          </a:p>
          <a:p>
            <a:pPr indent="-336550" lvl="0" marL="1371600" rtl="0" algn="l">
              <a:lnSpc>
                <a:spcPct val="115000"/>
              </a:lnSpc>
              <a:spcBef>
                <a:spcPts val="0"/>
              </a:spcBef>
              <a:spcAft>
                <a:spcPts val="0"/>
              </a:spcAft>
              <a:buClr>
                <a:schemeClr val="dk1"/>
              </a:buClr>
              <a:buSzPts val="1700"/>
              <a:buFont typeface="Poppins"/>
              <a:buChar char="●"/>
            </a:pPr>
            <a:r>
              <a:rPr lang="en-MY" sz="1700">
                <a:solidFill>
                  <a:schemeClr val="dk1"/>
                </a:solidFill>
                <a:latin typeface="Poppins"/>
                <a:ea typeface="Poppins"/>
                <a:cs typeface="Poppins"/>
                <a:sym typeface="Poppins"/>
              </a:rPr>
              <a:t>Content, Understanding, Students’ Need</a:t>
            </a:r>
            <a:endParaRPr sz="1700">
              <a:solidFill>
                <a:schemeClr val="dk1"/>
              </a:solidFill>
              <a:latin typeface="Poppins"/>
              <a:ea typeface="Poppins"/>
              <a:cs typeface="Poppins"/>
              <a:sym typeface="Poppins"/>
            </a:endParaRPr>
          </a:p>
          <a:p>
            <a:pPr indent="0" lvl="0" marL="0" rtl="0" algn="l">
              <a:lnSpc>
                <a:spcPct val="115000"/>
              </a:lnSpc>
              <a:spcBef>
                <a:spcPts val="1000"/>
              </a:spcBef>
              <a:spcAft>
                <a:spcPts val="0"/>
              </a:spcAft>
              <a:buNone/>
            </a:pPr>
            <a:r>
              <a:rPr lang="en-MY" sz="2400">
                <a:solidFill>
                  <a:schemeClr val="dk1"/>
                </a:solidFill>
                <a:latin typeface="Poppins"/>
                <a:ea typeface="Poppins"/>
                <a:cs typeface="Poppins"/>
                <a:sym typeface="Poppins"/>
              </a:rPr>
              <a:t>Step 3: Tools </a:t>
            </a:r>
            <a:endParaRPr sz="2400">
              <a:solidFill>
                <a:schemeClr val="dk1"/>
              </a:solidFill>
              <a:latin typeface="Poppins"/>
              <a:ea typeface="Poppins"/>
              <a:cs typeface="Poppins"/>
              <a:sym typeface="Poppins"/>
            </a:endParaRPr>
          </a:p>
          <a:p>
            <a:pPr indent="-336550" lvl="0" marL="1371600" marR="0" rtl="0" algn="l">
              <a:lnSpc>
                <a:spcPct val="115000"/>
              </a:lnSpc>
              <a:spcBef>
                <a:spcPts val="0"/>
              </a:spcBef>
              <a:spcAft>
                <a:spcPts val="0"/>
              </a:spcAft>
              <a:buClr>
                <a:schemeClr val="dk1"/>
              </a:buClr>
              <a:buSzPts val="1700"/>
              <a:buFont typeface="Poppins"/>
              <a:buChar char="●"/>
            </a:pPr>
            <a:r>
              <a:rPr lang="en-MY" sz="1700">
                <a:solidFill>
                  <a:schemeClr val="dk1"/>
                </a:solidFill>
                <a:latin typeface="Poppins"/>
                <a:ea typeface="Poppins"/>
                <a:cs typeface="Poppins"/>
                <a:sym typeface="Poppins"/>
              </a:rPr>
              <a:t>Physical or Virtual</a:t>
            </a:r>
            <a:endParaRPr sz="1700">
              <a:solidFill>
                <a:schemeClr val="dk1"/>
              </a:solidFill>
              <a:latin typeface="Poppins"/>
              <a:ea typeface="Poppins"/>
              <a:cs typeface="Poppins"/>
              <a:sym typeface="Poppins"/>
            </a:endParaRPr>
          </a:p>
          <a:p>
            <a:pPr indent="0" lvl="0" marL="0" rtl="0" algn="l">
              <a:lnSpc>
                <a:spcPct val="115000"/>
              </a:lnSpc>
              <a:spcBef>
                <a:spcPts val="1000"/>
              </a:spcBef>
              <a:spcAft>
                <a:spcPts val="0"/>
              </a:spcAft>
              <a:buNone/>
            </a:pPr>
            <a:r>
              <a:rPr lang="en-MY" sz="2400">
                <a:solidFill>
                  <a:schemeClr val="dk1"/>
                </a:solidFill>
                <a:latin typeface="Poppins"/>
                <a:ea typeface="Poppins"/>
                <a:cs typeface="Poppins"/>
                <a:sym typeface="Poppins"/>
              </a:rPr>
              <a:t>Step 4: Criteria</a:t>
            </a:r>
            <a:endParaRPr sz="2400">
              <a:solidFill>
                <a:schemeClr val="dk1"/>
              </a:solidFill>
              <a:latin typeface="Poppins"/>
              <a:ea typeface="Poppins"/>
              <a:cs typeface="Poppins"/>
              <a:sym typeface="Poppins"/>
            </a:endParaRPr>
          </a:p>
          <a:p>
            <a:pPr indent="-336550" lvl="0" marL="1371600" marR="0" rtl="0" algn="l">
              <a:lnSpc>
                <a:spcPct val="115000"/>
              </a:lnSpc>
              <a:spcBef>
                <a:spcPts val="0"/>
              </a:spcBef>
              <a:spcAft>
                <a:spcPts val="0"/>
              </a:spcAft>
              <a:buClr>
                <a:schemeClr val="dk1"/>
              </a:buClr>
              <a:buSzPts val="1700"/>
              <a:buFont typeface="Poppins"/>
              <a:buChar char="●"/>
            </a:pPr>
            <a:r>
              <a:rPr lang="en-MY" sz="1700">
                <a:solidFill>
                  <a:schemeClr val="dk1"/>
                </a:solidFill>
                <a:latin typeface="Poppins"/>
                <a:ea typeface="Poppins"/>
                <a:cs typeface="Poppins"/>
                <a:sym typeface="Poppins"/>
              </a:rPr>
              <a:t>Aligned, Specific, Simple</a:t>
            </a:r>
            <a:endParaRPr sz="1700">
              <a:solidFill>
                <a:schemeClr val="dk1"/>
              </a:solidFill>
              <a:latin typeface="Poppins"/>
              <a:ea typeface="Poppins"/>
              <a:cs typeface="Poppins"/>
              <a:sym typeface="Poppins"/>
            </a:endParaRPr>
          </a:p>
          <a:p>
            <a:pPr indent="0" lvl="0" marL="0" rtl="0" algn="l">
              <a:spcBef>
                <a:spcPts val="0"/>
              </a:spcBef>
              <a:spcAft>
                <a:spcPts val="0"/>
              </a:spcAft>
              <a:buNone/>
            </a:pPr>
            <a:r>
              <a:t/>
            </a:r>
            <a:endParaRPr sz="400">
              <a:solidFill>
                <a:srgbClr val="262626"/>
              </a:solidFill>
              <a:latin typeface="Poppins"/>
              <a:ea typeface="Poppins"/>
              <a:cs typeface="Poppins"/>
              <a:sym typeface="Poppins"/>
            </a:endParaRPr>
          </a:p>
          <a:p>
            <a:pPr indent="0" lvl="0" marL="0" rtl="0" algn="l">
              <a:spcBef>
                <a:spcPts val="1000"/>
              </a:spcBef>
              <a:spcAft>
                <a:spcPts val="0"/>
              </a:spcAft>
              <a:buNone/>
            </a:pPr>
            <a:r>
              <a:t/>
            </a:r>
            <a:endParaRPr sz="200">
              <a:solidFill>
                <a:schemeClr val="dk2"/>
              </a:solidFill>
              <a:latin typeface="Poppins"/>
              <a:ea typeface="Poppins"/>
              <a:cs typeface="Poppins"/>
              <a:sym typeface="Poppins"/>
            </a:endParaRPr>
          </a:p>
          <a:p>
            <a:pPr indent="0" lvl="0" marL="0" rtl="0" algn="l">
              <a:spcBef>
                <a:spcPts val="0"/>
              </a:spcBef>
              <a:spcAft>
                <a:spcPts val="0"/>
              </a:spcAft>
              <a:buNone/>
            </a:pPr>
            <a:r>
              <a:t/>
            </a:r>
            <a:endParaRPr sz="200">
              <a:solidFill>
                <a:schemeClr val="dk2"/>
              </a:solidFill>
              <a:latin typeface="Poppins"/>
              <a:ea typeface="Poppins"/>
              <a:cs typeface="Poppins"/>
              <a:sym typeface="Poppins"/>
            </a:endParaRPr>
          </a:p>
          <a:p>
            <a:pPr indent="0" lvl="0" marL="0" rtl="0" algn="l">
              <a:spcBef>
                <a:spcPts val="0"/>
              </a:spcBef>
              <a:spcAft>
                <a:spcPts val="0"/>
              </a:spcAft>
              <a:buNone/>
            </a:pPr>
            <a:r>
              <a:t/>
            </a:r>
            <a:endParaRPr sz="200">
              <a:solidFill>
                <a:schemeClr val="dk2"/>
              </a:solidFill>
              <a:latin typeface="Poppins"/>
              <a:ea typeface="Poppins"/>
              <a:cs typeface="Poppins"/>
              <a:sym typeface="Poppins"/>
            </a:endParaRPr>
          </a:p>
          <a:p>
            <a:pPr indent="0" lvl="0" marL="0" rtl="0" algn="l">
              <a:spcBef>
                <a:spcPts val="0"/>
              </a:spcBef>
              <a:spcAft>
                <a:spcPts val="0"/>
              </a:spcAft>
              <a:buNone/>
            </a:pPr>
            <a:r>
              <a:t/>
            </a:r>
            <a:endParaRPr sz="200">
              <a:solidFill>
                <a:schemeClr val="dk2"/>
              </a:solidFill>
              <a:latin typeface="Poppins"/>
              <a:ea typeface="Poppins"/>
              <a:cs typeface="Poppins"/>
              <a:sym typeface="Poppins"/>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09" name="Shape 309"/>
        <p:cNvGrpSpPr/>
        <p:nvPr/>
      </p:nvGrpSpPr>
      <p:grpSpPr>
        <a:xfrm>
          <a:off x="0" y="0"/>
          <a:ext cx="0" cy="0"/>
          <a:chOff x="0" y="0"/>
          <a:chExt cx="0" cy="0"/>
        </a:xfrm>
      </p:grpSpPr>
      <p:pic>
        <p:nvPicPr>
          <p:cNvPr id="310" name="Google Shape;310;g34d10b37dc0_0_620"/>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311" name="Google Shape;311;g34d10b37dc0_0_620"/>
          <p:cNvSpPr/>
          <p:nvPr/>
        </p:nvSpPr>
        <p:spPr>
          <a:xfrm>
            <a:off x="576950" y="1132750"/>
            <a:ext cx="8203500" cy="6735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Clr>
                <a:schemeClr val="dk1"/>
              </a:buClr>
              <a:buSzPts val="1100"/>
              <a:buFont typeface="Arial"/>
              <a:buNone/>
            </a:pPr>
            <a:r>
              <a:rPr b="1" lang="en-MY" sz="3000">
                <a:latin typeface="Poppins"/>
                <a:ea typeface="Poppins"/>
                <a:cs typeface="Poppins"/>
                <a:sym typeface="Poppins"/>
              </a:rPr>
              <a:t>VIRTUAL EXIT TICKET</a:t>
            </a:r>
            <a:endParaRPr b="1" sz="3000">
              <a:solidFill>
                <a:srgbClr val="FF00FF"/>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b="1" sz="3000">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500"/>
              <a:buFont typeface="Arial"/>
              <a:buNone/>
            </a:pPr>
            <a:r>
              <a:t/>
            </a:r>
            <a:endParaRPr b="1" sz="3000">
              <a:latin typeface="Poppins"/>
              <a:ea typeface="Poppins"/>
              <a:cs typeface="Poppins"/>
              <a:sym typeface="Poppins"/>
            </a:endParaRPr>
          </a:p>
        </p:txBody>
      </p:sp>
      <p:pic>
        <p:nvPicPr>
          <p:cNvPr id="312" name="Google Shape;312;g34d10b37dc0_0_620"/>
          <p:cNvPicPr preferRelativeResize="0"/>
          <p:nvPr/>
        </p:nvPicPr>
        <p:blipFill>
          <a:blip r:embed="rId5">
            <a:alphaModFix/>
          </a:blip>
          <a:stretch>
            <a:fillRect/>
          </a:stretch>
        </p:blipFill>
        <p:spPr>
          <a:xfrm>
            <a:off x="729700" y="1949000"/>
            <a:ext cx="957144" cy="1316051"/>
          </a:xfrm>
          <a:prstGeom prst="rect">
            <a:avLst/>
          </a:prstGeom>
          <a:noFill/>
          <a:ln>
            <a:noFill/>
          </a:ln>
        </p:spPr>
      </p:pic>
      <p:pic>
        <p:nvPicPr>
          <p:cNvPr id="313" name="Google Shape;313;g34d10b37dc0_0_620"/>
          <p:cNvPicPr preferRelativeResize="0"/>
          <p:nvPr/>
        </p:nvPicPr>
        <p:blipFill>
          <a:blip r:embed="rId6">
            <a:alphaModFix/>
          </a:blip>
          <a:stretch>
            <a:fillRect/>
          </a:stretch>
        </p:blipFill>
        <p:spPr>
          <a:xfrm>
            <a:off x="2305474" y="1949000"/>
            <a:ext cx="1645074" cy="1316050"/>
          </a:xfrm>
          <a:prstGeom prst="rect">
            <a:avLst/>
          </a:prstGeom>
          <a:noFill/>
          <a:ln>
            <a:noFill/>
          </a:ln>
        </p:spPr>
      </p:pic>
      <p:pic>
        <p:nvPicPr>
          <p:cNvPr id="314" name="Google Shape;314;g34d10b37dc0_0_620"/>
          <p:cNvPicPr preferRelativeResize="0"/>
          <p:nvPr/>
        </p:nvPicPr>
        <p:blipFill>
          <a:blip r:embed="rId7">
            <a:alphaModFix/>
          </a:blip>
          <a:stretch>
            <a:fillRect/>
          </a:stretch>
        </p:blipFill>
        <p:spPr>
          <a:xfrm>
            <a:off x="4662990" y="1913726"/>
            <a:ext cx="2187723" cy="1316050"/>
          </a:xfrm>
          <a:prstGeom prst="rect">
            <a:avLst/>
          </a:prstGeom>
          <a:noFill/>
          <a:ln>
            <a:noFill/>
          </a:ln>
        </p:spPr>
      </p:pic>
      <p:pic>
        <p:nvPicPr>
          <p:cNvPr id="315" name="Google Shape;315;g34d10b37dc0_0_620"/>
          <p:cNvPicPr preferRelativeResize="0"/>
          <p:nvPr/>
        </p:nvPicPr>
        <p:blipFill>
          <a:blip r:embed="rId8">
            <a:alphaModFix/>
          </a:blip>
          <a:stretch>
            <a:fillRect/>
          </a:stretch>
        </p:blipFill>
        <p:spPr>
          <a:xfrm>
            <a:off x="6850725" y="1862424"/>
            <a:ext cx="2364459" cy="1418676"/>
          </a:xfrm>
          <a:prstGeom prst="rect">
            <a:avLst/>
          </a:prstGeom>
          <a:noFill/>
          <a:ln>
            <a:noFill/>
          </a:ln>
        </p:spPr>
      </p:pic>
      <p:sp>
        <p:nvSpPr>
          <p:cNvPr id="316" name="Google Shape;316;g34d10b37dc0_0_620"/>
          <p:cNvSpPr txBox="1"/>
          <p:nvPr/>
        </p:nvSpPr>
        <p:spPr>
          <a:xfrm>
            <a:off x="464500" y="3387300"/>
            <a:ext cx="1438200" cy="673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MY" sz="1800">
                <a:solidFill>
                  <a:schemeClr val="dk2"/>
                </a:solidFill>
              </a:rPr>
              <a:t>Google </a:t>
            </a:r>
            <a:endParaRPr sz="1800">
              <a:solidFill>
                <a:schemeClr val="dk2"/>
              </a:solidFill>
            </a:endParaRPr>
          </a:p>
          <a:p>
            <a:pPr indent="0" lvl="0" marL="0" rtl="0" algn="ctr">
              <a:spcBef>
                <a:spcPts val="0"/>
              </a:spcBef>
              <a:spcAft>
                <a:spcPts val="0"/>
              </a:spcAft>
              <a:buNone/>
            </a:pPr>
            <a:r>
              <a:rPr lang="en-MY" sz="1800">
                <a:solidFill>
                  <a:schemeClr val="dk2"/>
                </a:solidFill>
              </a:rPr>
              <a:t>Form</a:t>
            </a:r>
            <a:endParaRPr sz="1800">
              <a:solidFill>
                <a:schemeClr val="dk2"/>
              </a:solidFill>
            </a:endParaRPr>
          </a:p>
        </p:txBody>
      </p:sp>
      <p:sp>
        <p:nvSpPr>
          <p:cNvPr id="317" name="Google Shape;317;g34d10b37dc0_0_620"/>
          <p:cNvSpPr txBox="1"/>
          <p:nvPr/>
        </p:nvSpPr>
        <p:spPr>
          <a:xfrm>
            <a:off x="2332713" y="3400975"/>
            <a:ext cx="1438200" cy="673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MY" sz="1800">
                <a:solidFill>
                  <a:schemeClr val="dk2"/>
                </a:solidFill>
              </a:rPr>
              <a:t>Padlet</a:t>
            </a:r>
            <a:endParaRPr sz="1800">
              <a:solidFill>
                <a:schemeClr val="dk2"/>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pic>
        <p:nvPicPr>
          <p:cNvPr id="322" name="Google Shape;322;g36dd43c2f8c_0_0"/>
          <p:cNvPicPr preferRelativeResize="0"/>
          <p:nvPr/>
        </p:nvPicPr>
        <p:blipFill rotWithShape="1">
          <a:blip r:embed="rId3">
            <a:alphaModFix/>
          </a:blip>
          <a:srcRect b="0" l="0" r="0" t="0"/>
          <a:stretch/>
        </p:blipFill>
        <p:spPr>
          <a:xfrm>
            <a:off x="0" y="0"/>
            <a:ext cx="3322650" cy="5143500"/>
          </a:xfrm>
          <a:prstGeom prst="rect">
            <a:avLst/>
          </a:prstGeom>
          <a:noFill/>
          <a:ln>
            <a:noFill/>
          </a:ln>
        </p:spPr>
      </p:pic>
      <p:sp>
        <p:nvSpPr>
          <p:cNvPr id="323" name="Google Shape;323;g36dd43c2f8c_0_0"/>
          <p:cNvSpPr txBox="1"/>
          <p:nvPr/>
        </p:nvSpPr>
        <p:spPr>
          <a:xfrm>
            <a:off x="172350" y="921350"/>
            <a:ext cx="3389400" cy="2105700"/>
          </a:xfrm>
          <a:prstGeom prst="rect">
            <a:avLst/>
          </a:prstGeom>
          <a:noFill/>
          <a:ln>
            <a:noFill/>
          </a:ln>
        </p:spPr>
        <p:txBody>
          <a:bodyPr anchorCtr="0" anchor="t" bIns="91425" lIns="91425" spcFirstLastPara="1" rIns="91425" wrap="square" tIns="91425">
            <a:spAutoFit/>
          </a:bodyPr>
          <a:lstStyle/>
          <a:p>
            <a:pPr indent="0" lvl="0" marL="0" marR="0" rtl="0" algn="l">
              <a:lnSpc>
                <a:spcPct val="80000"/>
              </a:lnSpc>
              <a:spcBef>
                <a:spcPts val="0"/>
              </a:spcBef>
              <a:spcAft>
                <a:spcPts val="0"/>
              </a:spcAft>
              <a:buClr>
                <a:srgbClr val="000000"/>
              </a:buClr>
              <a:buSzPts val="3200"/>
              <a:buFont typeface="Arial"/>
              <a:buNone/>
            </a:pPr>
            <a:r>
              <a:rPr b="1" i="0" lang="en-MY" sz="2600" u="none" cap="none" strike="noStrike">
                <a:solidFill>
                  <a:srgbClr val="FFFFFF"/>
                </a:solidFill>
                <a:latin typeface="Poppins"/>
                <a:ea typeface="Poppins"/>
                <a:cs typeface="Poppins"/>
                <a:sym typeface="Poppins"/>
              </a:rPr>
              <a:t>Creative Commons Attribution-</a:t>
            </a:r>
            <a:endParaRPr b="1" i="0" sz="2600" u="none" cap="none" strike="noStrike">
              <a:solidFill>
                <a:srgbClr val="FFFFFF"/>
              </a:solidFill>
              <a:latin typeface="Poppins"/>
              <a:ea typeface="Poppins"/>
              <a:cs typeface="Poppins"/>
              <a:sym typeface="Poppins"/>
            </a:endParaRPr>
          </a:p>
          <a:p>
            <a:pPr indent="0" lvl="0" marL="0" marR="0" rtl="0" algn="l">
              <a:lnSpc>
                <a:spcPct val="80000"/>
              </a:lnSpc>
              <a:spcBef>
                <a:spcPts val="0"/>
              </a:spcBef>
              <a:spcAft>
                <a:spcPts val="0"/>
              </a:spcAft>
              <a:buClr>
                <a:srgbClr val="000000"/>
              </a:buClr>
              <a:buSzPts val="3200"/>
              <a:buFont typeface="Arial"/>
              <a:buNone/>
            </a:pPr>
            <a:r>
              <a:rPr b="1" i="0" lang="en-MY" sz="2600" u="none" cap="none" strike="noStrike">
                <a:solidFill>
                  <a:srgbClr val="FFFFFF"/>
                </a:solidFill>
                <a:latin typeface="Poppins"/>
                <a:ea typeface="Poppins"/>
                <a:cs typeface="Poppins"/>
                <a:sym typeface="Poppins"/>
              </a:rPr>
              <a:t>NonCommercial-</a:t>
            </a:r>
            <a:endParaRPr b="1" i="0" sz="2600" u="none" cap="none" strike="noStrike">
              <a:solidFill>
                <a:srgbClr val="FFFFFF"/>
              </a:solidFill>
              <a:latin typeface="Poppins"/>
              <a:ea typeface="Poppins"/>
              <a:cs typeface="Poppins"/>
              <a:sym typeface="Poppins"/>
            </a:endParaRPr>
          </a:p>
          <a:p>
            <a:pPr indent="0" lvl="0" marL="0" marR="0" rtl="0" algn="l">
              <a:lnSpc>
                <a:spcPct val="80000"/>
              </a:lnSpc>
              <a:spcBef>
                <a:spcPts val="0"/>
              </a:spcBef>
              <a:spcAft>
                <a:spcPts val="0"/>
              </a:spcAft>
              <a:buClr>
                <a:srgbClr val="000000"/>
              </a:buClr>
              <a:buSzPts val="3200"/>
              <a:buFont typeface="Arial"/>
              <a:buNone/>
            </a:pPr>
            <a:r>
              <a:rPr b="1" i="0" lang="en-MY" sz="2600" u="none" cap="none" strike="noStrike">
                <a:solidFill>
                  <a:srgbClr val="FFFFFF"/>
                </a:solidFill>
                <a:latin typeface="Poppins"/>
                <a:ea typeface="Poppins"/>
                <a:cs typeface="Poppins"/>
                <a:sym typeface="Poppins"/>
              </a:rPr>
              <a:t>ShareAlike 4.0 International</a:t>
            </a:r>
            <a:endParaRPr b="1" i="0" sz="1100" u="none" cap="none" strike="noStrike">
              <a:solidFill>
                <a:srgbClr val="000000"/>
              </a:solidFill>
              <a:latin typeface="Century Gothic"/>
              <a:ea typeface="Century Gothic"/>
              <a:cs typeface="Century Gothic"/>
              <a:sym typeface="Century Gothic"/>
            </a:endParaRPr>
          </a:p>
        </p:txBody>
      </p:sp>
      <p:pic>
        <p:nvPicPr>
          <p:cNvPr id="324" name="Google Shape;324;g36dd43c2f8c_0_0"/>
          <p:cNvPicPr preferRelativeResize="0"/>
          <p:nvPr/>
        </p:nvPicPr>
        <p:blipFill rotWithShape="1">
          <a:blip r:embed="rId4">
            <a:alphaModFix/>
          </a:blip>
          <a:srcRect b="0" l="0" r="0" t="0"/>
          <a:stretch/>
        </p:blipFill>
        <p:spPr>
          <a:xfrm>
            <a:off x="315468" y="350184"/>
            <a:ext cx="2326988" cy="357206"/>
          </a:xfrm>
          <a:prstGeom prst="rect">
            <a:avLst/>
          </a:prstGeom>
          <a:noFill/>
          <a:ln>
            <a:noFill/>
          </a:ln>
        </p:spPr>
      </p:pic>
      <p:sp>
        <p:nvSpPr>
          <p:cNvPr id="325" name="Google Shape;325;g36dd43c2f8c_0_0"/>
          <p:cNvSpPr/>
          <p:nvPr/>
        </p:nvSpPr>
        <p:spPr>
          <a:xfrm>
            <a:off x="3561875" y="479200"/>
            <a:ext cx="5276400" cy="2304300"/>
          </a:xfrm>
          <a:prstGeom prst="rect">
            <a:avLst/>
          </a:prstGeom>
          <a:noFill/>
          <a:ln>
            <a:noFill/>
          </a:ln>
        </p:spPr>
        <p:txBody>
          <a:bodyPr anchorCtr="0" anchor="t" bIns="45700" lIns="91425" spcFirstLastPara="1" rIns="91425" wrap="square" tIns="45700">
            <a:noAutofit/>
          </a:bodyPr>
          <a:lstStyle/>
          <a:p>
            <a:pPr indent="0" lvl="0" marL="0" marR="0" rtl="0" algn="just">
              <a:lnSpc>
                <a:spcPct val="87272"/>
              </a:lnSpc>
              <a:spcBef>
                <a:spcPts val="0"/>
              </a:spcBef>
              <a:spcAft>
                <a:spcPts val="0"/>
              </a:spcAft>
              <a:buClr>
                <a:srgbClr val="000000"/>
              </a:buClr>
              <a:buSzPts val="1600"/>
              <a:buFont typeface="Arial"/>
              <a:buNone/>
            </a:pPr>
            <a:r>
              <a:rPr b="0" i="0" lang="en-MY" sz="1600" u="none" cap="none" strike="noStrike">
                <a:solidFill>
                  <a:schemeClr val="dk1"/>
                </a:solidFill>
                <a:latin typeface="Poppins Light"/>
                <a:ea typeface="Poppins Light"/>
                <a:cs typeface="Poppins Light"/>
                <a:sym typeface="Poppins Light"/>
              </a:rPr>
              <a:t>You are free to:</a:t>
            </a:r>
            <a:endParaRPr b="0" i="0" sz="1600" u="none" cap="none" strike="noStrike">
              <a:solidFill>
                <a:schemeClr val="dk1"/>
              </a:solidFill>
              <a:latin typeface="Poppins Light"/>
              <a:ea typeface="Poppins Light"/>
              <a:cs typeface="Poppins Light"/>
              <a:sym typeface="Poppins Light"/>
            </a:endParaRPr>
          </a:p>
          <a:p>
            <a:pPr indent="-330200" lvl="0" marL="457200" marR="0" rtl="0" algn="just">
              <a:lnSpc>
                <a:spcPct val="87272"/>
              </a:lnSpc>
              <a:spcBef>
                <a:spcPts val="1000"/>
              </a:spcBef>
              <a:spcAft>
                <a:spcPts val="0"/>
              </a:spcAft>
              <a:buClr>
                <a:schemeClr val="dk1"/>
              </a:buClr>
              <a:buSzPts val="1600"/>
              <a:buFont typeface="Poppins Light"/>
              <a:buChar char="●"/>
            </a:pPr>
            <a:r>
              <a:rPr b="1" i="0" lang="en-MY" sz="1600" u="none" cap="none" strike="noStrike">
                <a:solidFill>
                  <a:schemeClr val="dk1"/>
                </a:solidFill>
                <a:latin typeface="Poppins"/>
                <a:ea typeface="Poppins"/>
                <a:cs typeface="Poppins"/>
                <a:sym typeface="Poppins"/>
              </a:rPr>
              <a:t>Share</a:t>
            </a:r>
            <a:r>
              <a:rPr b="0" i="0" lang="en-MY" sz="1600" u="none" cap="none" strike="noStrike">
                <a:solidFill>
                  <a:schemeClr val="dk1"/>
                </a:solidFill>
                <a:latin typeface="Poppins Light"/>
                <a:ea typeface="Poppins Light"/>
                <a:cs typeface="Poppins Light"/>
                <a:sym typeface="Poppins Light"/>
              </a:rPr>
              <a:t> — copy and redistribute the material in any medium or format</a:t>
            </a:r>
            <a:endParaRPr b="0" i="0" sz="1600" u="none" cap="none" strike="noStrike">
              <a:solidFill>
                <a:schemeClr val="dk1"/>
              </a:solidFill>
              <a:latin typeface="Poppins Light"/>
              <a:ea typeface="Poppins Light"/>
              <a:cs typeface="Poppins Light"/>
              <a:sym typeface="Poppins Light"/>
            </a:endParaRPr>
          </a:p>
          <a:p>
            <a:pPr indent="-330200" lvl="0" marL="457200" marR="0" rtl="0" algn="just">
              <a:lnSpc>
                <a:spcPct val="87272"/>
              </a:lnSpc>
              <a:spcBef>
                <a:spcPts val="1000"/>
              </a:spcBef>
              <a:spcAft>
                <a:spcPts val="0"/>
              </a:spcAft>
              <a:buClr>
                <a:schemeClr val="dk1"/>
              </a:buClr>
              <a:buSzPts val="1600"/>
              <a:buFont typeface="Poppins Light"/>
              <a:buChar char="●"/>
            </a:pPr>
            <a:r>
              <a:rPr b="1" i="0" lang="en-MY" sz="1600" u="none" cap="none" strike="noStrike">
                <a:solidFill>
                  <a:schemeClr val="dk1"/>
                </a:solidFill>
                <a:latin typeface="Poppins"/>
                <a:ea typeface="Poppins"/>
                <a:cs typeface="Poppins"/>
                <a:sym typeface="Poppins"/>
              </a:rPr>
              <a:t>Adapt</a:t>
            </a:r>
            <a:r>
              <a:rPr b="0" i="0" lang="en-MY" sz="1600" u="none" cap="none" strike="noStrike">
                <a:solidFill>
                  <a:schemeClr val="dk1"/>
                </a:solidFill>
                <a:latin typeface="Poppins Light"/>
                <a:ea typeface="Poppins Light"/>
                <a:cs typeface="Poppins Light"/>
                <a:sym typeface="Poppins Light"/>
              </a:rPr>
              <a:t> — remix, transform, and build upon the material</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1000"/>
              </a:spcBef>
              <a:spcAft>
                <a:spcPts val="0"/>
              </a:spcAft>
              <a:buClr>
                <a:srgbClr val="000000"/>
              </a:buClr>
              <a:buSzPts val="1600"/>
              <a:buFont typeface="Arial"/>
              <a:buNone/>
            </a:pPr>
            <a:r>
              <a:rPr b="0" i="0" lang="en-MY" sz="1600" u="none" cap="none" strike="noStrike">
                <a:solidFill>
                  <a:schemeClr val="dk1"/>
                </a:solidFill>
                <a:latin typeface="Poppins Light"/>
                <a:ea typeface="Poppins Light"/>
                <a:cs typeface="Poppins Light"/>
                <a:sym typeface="Poppins Light"/>
              </a:rPr>
              <a:t>Under the following terms:</a:t>
            </a:r>
            <a:endParaRPr b="0" i="0" sz="1600" u="none" cap="none" strike="noStrike">
              <a:solidFill>
                <a:schemeClr val="dk1"/>
              </a:solidFill>
              <a:latin typeface="Poppins Light"/>
              <a:ea typeface="Poppins Light"/>
              <a:cs typeface="Poppins Light"/>
              <a:sym typeface="Poppins Light"/>
            </a:endParaRPr>
          </a:p>
          <a:p>
            <a:pPr indent="-330200" lvl="0" marL="457200" marR="0" rtl="0" algn="just">
              <a:lnSpc>
                <a:spcPct val="87272"/>
              </a:lnSpc>
              <a:spcBef>
                <a:spcPts val="1000"/>
              </a:spcBef>
              <a:spcAft>
                <a:spcPts val="0"/>
              </a:spcAft>
              <a:buClr>
                <a:schemeClr val="dk1"/>
              </a:buClr>
              <a:buSzPts val="1600"/>
              <a:buFont typeface="Poppins Light"/>
              <a:buChar char="●"/>
            </a:pPr>
            <a:r>
              <a:rPr b="1" i="0" lang="en-MY" sz="1600" u="none" cap="none" strike="noStrike">
                <a:solidFill>
                  <a:schemeClr val="dk1"/>
                </a:solidFill>
                <a:latin typeface="Poppins"/>
                <a:ea typeface="Poppins"/>
                <a:cs typeface="Poppins"/>
                <a:sym typeface="Poppins"/>
              </a:rPr>
              <a:t>Attribution</a:t>
            </a:r>
            <a:r>
              <a:rPr b="0" i="0" lang="en-MY" sz="1600" u="none" cap="none" strike="noStrike">
                <a:solidFill>
                  <a:schemeClr val="dk1"/>
                </a:solidFill>
                <a:latin typeface="Poppins Light"/>
                <a:ea typeface="Poppins Light"/>
                <a:cs typeface="Poppins Light"/>
                <a:sym typeface="Poppins Light"/>
              </a:rPr>
              <a:t> — You must give appropriate credit , provide a link to the license, and indicate if changes were made . You may do so in any reasonable manner, but not in any way that suggests the licensor endorses you or your use</a:t>
            </a:r>
            <a:endParaRPr b="0" i="0" sz="1600" u="none" cap="none" strike="noStrike">
              <a:solidFill>
                <a:schemeClr val="dk1"/>
              </a:solidFill>
              <a:latin typeface="Poppins Light"/>
              <a:ea typeface="Poppins Light"/>
              <a:cs typeface="Poppins Light"/>
              <a:sym typeface="Poppins Light"/>
            </a:endParaRPr>
          </a:p>
          <a:p>
            <a:pPr indent="-330200" lvl="0" marL="457200" marR="0" rtl="0" algn="just">
              <a:lnSpc>
                <a:spcPct val="87272"/>
              </a:lnSpc>
              <a:spcBef>
                <a:spcPts val="1000"/>
              </a:spcBef>
              <a:spcAft>
                <a:spcPts val="0"/>
              </a:spcAft>
              <a:buClr>
                <a:schemeClr val="dk1"/>
              </a:buClr>
              <a:buSzPts val="1600"/>
              <a:buFont typeface="Poppins Light"/>
              <a:buChar char="●"/>
            </a:pPr>
            <a:r>
              <a:rPr b="1" i="0" lang="en-MY" sz="1600" u="none" cap="none" strike="noStrike">
                <a:solidFill>
                  <a:schemeClr val="dk1"/>
                </a:solidFill>
                <a:latin typeface="Poppins"/>
                <a:ea typeface="Poppins"/>
                <a:cs typeface="Poppins"/>
                <a:sym typeface="Poppins"/>
              </a:rPr>
              <a:t>NonCommercial</a:t>
            </a:r>
            <a:r>
              <a:rPr b="0" i="0" lang="en-MY" sz="1600" u="none" cap="none" strike="noStrike">
                <a:solidFill>
                  <a:schemeClr val="dk1"/>
                </a:solidFill>
                <a:latin typeface="Poppins Light"/>
                <a:ea typeface="Poppins Light"/>
                <a:cs typeface="Poppins Light"/>
                <a:sym typeface="Poppins Light"/>
              </a:rPr>
              <a:t> — You may not use the material for commercial purposes .</a:t>
            </a:r>
            <a:endParaRPr b="0" i="0" sz="1600" u="none" cap="none" strike="noStrike">
              <a:solidFill>
                <a:schemeClr val="dk1"/>
              </a:solidFill>
              <a:latin typeface="Poppins Light"/>
              <a:ea typeface="Poppins Light"/>
              <a:cs typeface="Poppins Light"/>
              <a:sym typeface="Poppins Light"/>
            </a:endParaRPr>
          </a:p>
          <a:p>
            <a:pPr indent="-330200" lvl="0" marL="457200" marR="0" rtl="0" algn="just">
              <a:lnSpc>
                <a:spcPct val="87272"/>
              </a:lnSpc>
              <a:spcBef>
                <a:spcPts val="1000"/>
              </a:spcBef>
              <a:spcAft>
                <a:spcPts val="0"/>
              </a:spcAft>
              <a:buClr>
                <a:schemeClr val="dk1"/>
              </a:buClr>
              <a:buSzPts val="1600"/>
              <a:buFont typeface="Poppins Light"/>
              <a:buChar char="●"/>
            </a:pPr>
            <a:r>
              <a:rPr b="1" i="0" lang="en-MY" sz="1600" u="none" cap="none" strike="noStrike">
                <a:solidFill>
                  <a:schemeClr val="dk1"/>
                </a:solidFill>
                <a:latin typeface="Poppins"/>
                <a:ea typeface="Poppins"/>
                <a:cs typeface="Poppins"/>
                <a:sym typeface="Poppins"/>
              </a:rPr>
              <a:t>ShareAlike </a:t>
            </a:r>
            <a:r>
              <a:rPr b="0" i="0" lang="en-MY" sz="1600" u="none" cap="none" strike="noStrike">
                <a:solidFill>
                  <a:schemeClr val="dk1"/>
                </a:solidFill>
                <a:latin typeface="Poppins Light"/>
                <a:ea typeface="Poppins Light"/>
                <a:cs typeface="Poppins Light"/>
                <a:sym typeface="Poppins Light"/>
              </a:rPr>
              <a:t>— If you remix, transform, or build upon the material, you must distribute your contributions under the same license as the original.</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100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45720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45720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p:txBody>
      </p:sp>
      <p:sp>
        <p:nvSpPr>
          <p:cNvPr id="326" name="Google Shape;326;g36dd43c2f8c_0_0"/>
          <p:cNvSpPr txBox="1"/>
          <p:nvPr/>
        </p:nvSpPr>
        <p:spPr>
          <a:xfrm>
            <a:off x="3561875" y="-1250"/>
            <a:ext cx="2767200" cy="571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MY" sz="1800" u="sng" cap="none" strike="noStrike">
                <a:solidFill>
                  <a:srgbClr val="0097A7"/>
                </a:solidFill>
                <a:latin typeface="Poppins"/>
                <a:ea typeface="Poppins"/>
                <a:cs typeface="Poppins"/>
                <a:sym typeface="Poppins"/>
                <a:hlinkClick r:id="rId5">
                  <a:extLst>
                    <a:ext uri="{A12FA001-AC4F-418D-AE19-62706E023703}">
                      <ahyp:hlinkClr val="tx"/>
                    </a:ext>
                  </a:extLst>
                </a:hlinkClick>
              </a:rPr>
              <a:t>License Deed</a:t>
            </a:r>
            <a:endParaRPr b="0" i="0" sz="1800" u="none" cap="none" strike="noStrike">
              <a:solidFill>
                <a:srgbClr val="0097A7"/>
              </a:solidFill>
              <a:latin typeface="Poppins"/>
              <a:ea typeface="Poppins"/>
              <a:cs typeface="Poppins"/>
              <a:sym typeface="Poppins"/>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pic>
        <p:nvPicPr>
          <p:cNvPr id="331" name="Google Shape;331;g36dd43c2f8c_0_8"/>
          <p:cNvPicPr preferRelativeResize="0"/>
          <p:nvPr/>
        </p:nvPicPr>
        <p:blipFill rotWithShape="1">
          <a:blip r:embed="rId3">
            <a:alphaModFix/>
          </a:blip>
          <a:srcRect b="0" l="0" r="0" t="0"/>
          <a:stretch/>
        </p:blipFill>
        <p:spPr>
          <a:xfrm>
            <a:off x="0" y="0"/>
            <a:ext cx="3322650" cy="5143500"/>
          </a:xfrm>
          <a:prstGeom prst="rect">
            <a:avLst/>
          </a:prstGeom>
          <a:noFill/>
          <a:ln>
            <a:noFill/>
          </a:ln>
        </p:spPr>
      </p:pic>
      <p:sp>
        <p:nvSpPr>
          <p:cNvPr id="332" name="Google Shape;332;g36dd43c2f8c_0_8"/>
          <p:cNvSpPr txBox="1"/>
          <p:nvPr/>
        </p:nvSpPr>
        <p:spPr>
          <a:xfrm>
            <a:off x="237300" y="968275"/>
            <a:ext cx="3150300" cy="849600"/>
          </a:xfrm>
          <a:prstGeom prst="rect">
            <a:avLst/>
          </a:prstGeom>
          <a:noFill/>
          <a:ln>
            <a:noFill/>
          </a:ln>
        </p:spPr>
        <p:txBody>
          <a:bodyPr anchorCtr="0" anchor="t" bIns="91425" lIns="91425" spcFirstLastPara="1" rIns="91425" wrap="square" tIns="91425">
            <a:spAutoFit/>
          </a:bodyPr>
          <a:lstStyle/>
          <a:p>
            <a:pPr indent="0" lvl="0" marL="0" rtl="0" algn="l">
              <a:lnSpc>
                <a:spcPct val="80000"/>
              </a:lnSpc>
              <a:spcBef>
                <a:spcPts val="0"/>
              </a:spcBef>
              <a:spcAft>
                <a:spcPts val="0"/>
              </a:spcAft>
              <a:buClr>
                <a:schemeClr val="dk1"/>
              </a:buClr>
              <a:buSzPts val="1100"/>
              <a:buFont typeface="Arial"/>
              <a:buNone/>
            </a:pPr>
            <a:r>
              <a:rPr b="1" lang="en-MY" sz="2700">
                <a:solidFill>
                  <a:srgbClr val="FFFFFF"/>
                </a:solidFill>
                <a:latin typeface="Poppins"/>
                <a:ea typeface="Poppins"/>
                <a:cs typeface="Poppins"/>
                <a:sym typeface="Poppins"/>
              </a:rPr>
              <a:t>License Declaration</a:t>
            </a:r>
            <a:endParaRPr b="1" sz="2700">
              <a:solidFill>
                <a:srgbClr val="FFFFFF"/>
              </a:solidFill>
              <a:latin typeface="Poppins"/>
              <a:ea typeface="Poppins"/>
              <a:cs typeface="Poppins"/>
              <a:sym typeface="Poppins"/>
            </a:endParaRPr>
          </a:p>
        </p:txBody>
      </p:sp>
      <p:pic>
        <p:nvPicPr>
          <p:cNvPr id="333" name="Google Shape;333;g36dd43c2f8c_0_8"/>
          <p:cNvPicPr preferRelativeResize="0"/>
          <p:nvPr/>
        </p:nvPicPr>
        <p:blipFill rotWithShape="1">
          <a:blip r:embed="rId4">
            <a:alphaModFix/>
          </a:blip>
          <a:srcRect b="0" l="0" r="0" t="0"/>
          <a:stretch/>
        </p:blipFill>
        <p:spPr>
          <a:xfrm>
            <a:off x="315468" y="350184"/>
            <a:ext cx="2326988" cy="357206"/>
          </a:xfrm>
          <a:prstGeom prst="rect">
            <a:avLst/>
          </a:prstGeom>
          <a:noFill/>
          <a:ln>
            <a:noFill/>
          </a:ln>
        </p:spPr>
      </p:pic>
      <p:sp>
        <p:nvSpPr>
          <p:cNvPr id="334" name="Google Shape;334;g36dd43c2f8c_0_8"/>
          <p:cNvSpPr txBox="1"/>
          <p:nvPr/>
        </p:nvSpPr>
        <p:spPr>
          <a:xfrm>
            <a:off x="3505200" y="185625"/>
            <a:ext cx="5671800" cy="3849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1200"/>
              </a:spcBef>
              <a:spcAft>
                <a:spcPts val="0"/>
              </a:spcAft>
              <a:buNone/>
            </a:pPr>
            <a:r>
              <a:t/>
            </a:r>
            <a:endParaRPr b="0" i="0" sz="1300" u="none" cap="none" strike="noStrike">
              <a:solidFill>
                <a:schemeClr val="dk2"/>
              </a:solidFill>
              <a:latin typeface="Poppins"/>
              <a:ea typeface="Poppins"/>
              <a:cs typeface="Poppins"/>
              <a:sym typeface="Poppins"/>
            </a:endParaRPr>
          </a:p>
        </p:txBody>
      </p:sp>
      <p:pic>
        <p:nvPicPr>
          <p:cNvPr id="335" name="Google Shape;335;g36dd43c2f8c_0_8"/>
          <p:cNvPicPr preferRelativeResize="0"/>
          <p:nvPr/>
        </p:nvPicPr>
        <p:blipFill rotWithShape="1">
          <a:blip r:embed="rId5">
            <a:alphaModFix/>
          </a:blip>
          <a:srcRect b="216129" l="18980" r="-18980" t="-216129"/>
          <a:stretch/>
        </p:blipFill>
        <p:spPr>
          <a:xfrm>
            <a:off x="-297025" y="673503"/>
            <a:ext cx="9143999" cy="1106744"/>
          </a:xfrm>
          <a:prstGeom prst="rect">
            <a:avLst/>
          </a:prstGeom>
          <a:noFill/>
          <a:ln>
            <a:noFill/>
          </a:ln>
        </p:spPr>
      </p:pic>
      <p:sp>
        <p:nvSpPr>
          <p:cNvPr id="336" name="Google Shape;336;g36dd43c2f8c_0_8"/>
          <p:cNvSpPr txBox="1"/>
          <p:nvPr/>
        </p:nvSpPr>
        <p:spPr>
          <a:xfrm>
            <a:off x="3505200" y="968275"/>
            <a:ext cx="5534400" cy="2077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lang="en-MY" sz="1800">
                <a:solidFill>
                  <a:schemeClr val="dk1"/>
                </a:solidFill>
                <a:latin typeface="Poppins"/>
                <a:ea typeface="Poppins"/>
                <a:cs typeface="Poppins"/>
                <a:sym typeface="Poppins"/>
              </a:rPr>
              <a:t>2021 Quest International University </a:t>
            </a:r>
            <a:r>
              <a:rPr i="1" lang="en-MY" sz="1800" u="sng">
                <a:solidFill>
                  <a:schemeClr val="hlink"/>
                </a:solidFill>
                <a:latin typeface="Poppins"/>
                <a:ea typeface="Poppins"/>
                <a:cs typeface="Poppins"/>
                <a:sym typeface="Poppins"/>
                <a:hlinkClick r:id="rId6"/>
              </a:rPr>
              <a:t>Exit Task as Formative Assessment</a:t>
            </a:r>
            <a:r>
              <a:rPr lang="en-MY" sz="1800">
                <a:solidFill>
                  <a:schemeClr val="accent1"/>
                </a:solidFill>
                <a:latin typeface="Poppins"/>
                <a:ea typeface="Poppins"/>
                <a:cs typeface="Poppins"/>
                <a:sym typeface="Poppins"/>
              </a:rPr>
              <a:t>, </a:t>
            </a:r>
            <a:r>
              <a:rPr lang="en-MY" sz="1800">
                <a:solidFill>
                  <a:schemeClr val="dk1"/>
                </a:solidFill>
                <a:latin typeface="Poppins"/>
                <a:ea typeface="Poppins"/>
                <a:cs typeface="Poppins"/>
                <a:sym typeface="Poppins"/>
              </a:rPr>
              <a:t>Chin Sook Fui</a:t>
            </a:r>
            <a:r>
              <a:rPr lang="en-MY" sz="1800">
                <a:solidFill>
                  <a:schemeClr val="dk1"/>
                </a:solidFill>
                <a:latin typeface="Poppins"/>
                <a:ea typeface="Poppins"/>
                <a:cs typeface="Poppins"/>
                <a:sym typeface="Poppins"/>
              </a:rPr>
              <a:t>. Except where otherwise noted, this work is licensed under the terms of the</a:t>
            </a:r>
            <a:r>
              <a:rPr i="0" lang="en-MY" sz="1800" u="none" cap="none" strike="noStrike">
                <a:solidFill>
                  <a:schemeClr val="dk2"/>
                </a:solidFill>
                <a:latin typeface="Poppins"/>
                <a:ea typeface="Poppins"/>
                <a:cs typeface="Poppins"/>
                <a:sym typeface="Poppins"/>
                <a:extLst>
                  <a:ext uri="http://customooxmlschemas.google.com/">
                    <go:slidesCustomData xmlns:go="http://customooxmlschemas.google.com/" textRoundtripDataId="0"/>
                  </a:ext>
                </a:extLst>
              </a:rPr>
              <a:t> </a:t>
            </a:r>
            <a:r>
              <a:rPr i="0" lang="en-MY" sz="1800" u="sng" cap="none" strike="noStrike">
                <a:solidFill>
                  <a:schemeClr val="hlink"/>
                </a:solidFill>
                <a:latin typeface="Poppins"/>
                <a:ea typeface="Poppins"/>
                <a:cs typeface="Poppins"/>
                <a:sym typeface="Poppins"/>
                <a:hlinkClick r:id="rId7"/>
                <a:extLst>
                  <a:ext uri="http://customooxmlschemas.google.com/">
                    <go:slidesCustomData xmlns:go="http://customooxmlschemas.google.com/" textRoundtripDataId="1"/>
                  </a:ext>
                </a:extLst>
              </a:rPr>
              <a:t>Creative Commons Attribution 4.0 International License</a:t>
            </a:r>
            <a:endParaRPr i="0" sz="1800" u="none" cap="none" strike="noStrike">
              <a:solidFill>
                <a:schemeClr val="dk2"/>
              </a:solidFill>
              <a:latin typeface="Poppins"/>
              <a:ea typeface="Poppins"/>
              <a:cs typeface="Poppins"/>
              <a:sym typeface="Poppins"/>
            </a:endParaRPr>
          </a:p>
          <a:p>
            <a:pPr indent="0" lvl="0" marL="0" marR="0" rtl="0" algn="just">
              <a:lnSpc>
                <a:spcPct val="100000"/>
              </a:lnSpc>
              <a:spcBef>
                <a:spcPts val="0"/>
              </a:spcBef>
              <a:spcAft>
                <a:spcPts val="0"/>
              </a:spcAft>
              <a:buClr>
                <a:srgbClr val="000000"/>
              </a:buClr>
              <a:buSzPts val="1800"/>
              <a:buFont typeface="Arial"/>
              <a:buNone/>
            </a:pPr>
            <a:r>
              <a:t/>
            </a:r>
            <a:endParaRPr i="0" sz="1800" u="none" cap="none" strike="noStrike">
              <a:solidFill>
                <a:schemeClr val="dk2"/>
              </a:solidFill>
              <a:latin typeface="Poppins"/>
              <a:ea typeface="Poppins"/>
              <a:cs typeface="Poppins"/>
              <a:sym typeface="Poppins"/>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pic>
        <p:nvPicPr>
          <p:cNvPr id="341" name="Google Shape;341;g36dd43c2f8c_0_17"/>
          <p:cNvPicPr preferRelativeResize="0"/>
          <p:nvPr/>
        </p:nvPicPr>
        <p:blipFill rotWithShape="1">
          <a:blip r:embed="rId3">
            <a:alphaModFix/>
          </a:blip>
          <a:srcRect b="0" l="0" r="0" t="0"/>
          <a:stretch/>
        </p:blipFill>
        <p:spPr>
          <a:xfrm>
            <a:off x="0" y="0"/>
            <a:ext cx="3322650" cy="5143500"/>
          </a:xfrm>
          <a:prstGeom prst="rect">
            <a:avLst/>
          </a:prstGeom>
          <a:noFill/>
          <a:ln>
            <a:noFill/>
          </a:ln>
        </p:spPr>
      </p:pic>
      <p:sp>
        <p:nvSpPr>
          <p:cNvPr id="342" name="Google Shape;342;g36dd43c2f8c_0_17"/>
          <p:cNvSpPr txBox="1"/>
          <p:nvPr/>
        </p:nvSpPr>
        <p:spPr>
          <a:xfrm>
            <a:off x="237300" y="968275"/>
            <a:ext cx="3150300" cy="849600"/>
          </a:xfrm>
          <a:prstGeom prst="rect">
            <a:avLst/>
          </a:prstGeom>
          <a:noFill/>
          <a:ln>
            <a:noFill/>
          </a:ln>
        </p:spPr>
        <p:txBody>
          <a:bodyPr anchorCtr="0" anchor="t" bIns="91425" lIns="91425" spcFirstLastPara="1" rIns="91425" wrap="square" tIns="91425">
            <a:spAutoFit/>
          </a:bodyPr>
          <a:lstStyle/>
          <a:p>
            <a:pPr indent="0" lvl="0" marL="0" rtl="0" algn="l">
              <a:lnSpc>
                <a:spcPct val="80000"/>
              </a:lnSpc>
              <a:spcBef>
                <a:spcPts val="0"/>
              </a:spcBef>
              <a:spcAft>
                <a:spcPts val="0"/>
              </a:spcAft>
              <a:buClr>
                <a:schemeClr val="dk1"/>
              </a:buClr>
              <a:buSzPts val="1100"/>
              <a:buFont typeface="Arial"/>
              <a:buNone/>
            </a:pPr>
            <a:r>
              <a:rPr b="1" lang="en-MY" sz="2700">
                <a:solidFill>
                  <a:srgbClr val="FFFFFF"/>
                </a:solidFill>
                <a:latin typeface="Poppins"/>
                <a:ea typeface="Poppins"/>
                <a:cs typeface="Poppins"/>
                <a:sym typeface="Poppins"/>
              </a:rPr>
              <a:t>Attribution Statement</a:t>
            </a:r>
            <a:endParaRPr b="1" sz="2700">
              <a:solidFill>
                <a:srgbClr val="FFFFFF"/>
              </a:solidFill>
              <a:latin typeface="Poppins"/>
              <a:ea typeface="Poppins"/>
              <a:cs typeface="Poppins"/>
              <a:sym typeface="Poppins"/>
            </a:endParaRPr>
          </a:p>
        </p:txBody>
      </p:sp>
      <p:pic>
        <p:nvPicPr>
          <p:cNvPr id="343" name="Google Shape;343;g36dd43c2f8c_0_17"/>
          <p:cNvPicPr preferRelativeResize="0"/>
          <p:nvPr/>
        </p:nvPicPr>
        <p:blipFill rotWithShape="1">
          <a:blip r:embed="rId4">
            <a:alphaModFix/>
          </a:blip>
          <a:srcRect b="0" l="0" r="0" t="0"/>
          <a:stretch/>
        </p:blipFill>
        <p:spPr>
          <a:xfrm>
            <a:off x="315468" y="350184"/>
            <a:ext cx="2326988" cy="357206"/>
          </a:xfrm>
          <a:prstGeom prst="rect">
            <a:avLst/>
          </a:prstGeom>
          <a:noFill/>
          <a:ln>
            <a:noFill/>
          </a:ln>
        </p:spPr>
      </p:pic>
      <p:sp>
        <p:nvSpPr>
          <p:cNvPr id="344" name="Google Shape;344;g36dd43c2f8c_0_17"/>
          <p:cNvSpPr txBox="1"/>
          <p:nvPr/>
        </p:nvSpPr>
        <p:spPr>
          <a:xfrm>
            <a:off x="3646950" y="570525"/>
            <a:ext cx="5388300" cy="35094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800"/>
              <a:buFont typeface="Arial"/>
              <a:buNone/>
            </a:pPr>
            <a:r>
              <a:rPr lang="en-MY" sz="1800">
                <a:solidFill>
                  <a:schemeClr val="dk1"/>
                </a:solidFill>
                <a:latin typeface="Poppins"/>
                <a:ea typeface="Poppins"/>
                <a:cs typeface="Poppins"/>
                <a:sym typeface="Poppins"/>
              </a:rPr>
              <a:t>If you have modified or adapted this OER, explicitly state that your version is an adaptation or derivative, and </a:t>
            </a:r>
            <a:r>
              <a:rPr lang="en-MY" sz="1800">
                <a:solidFill>
                  <a:schemeClr val="dk1"/>
                </a:solidFill>
                <a:highlight>
                  <a:srgbClr val="FFFF00"/>
                </a:highlight>
                <a:latin typeface="Poppins"/>
                <a:ea typeface="Poppins"/>
                <a:cs typeface="Poppins"/>
                <a:sym typeface="Poppins"/>
              </a:rPr>
              <a:t>optionally describe the nature of your changes.</a:t>
            </a:r>
            <a:endParaRPr sz="1800">
              <a:solidFill>
                <a:schemeClr val="dk1"/>
              </a:solidFill>
              <a:highlight>
                <a:srgbClr val="FFFF00"/>
              </a:highlight>
              <a:latin typeface="Poppins"/>
              <a:ea typeface="Poppins"/>
              <a:cs typeface="Poppins"/>
              <a:sym typeface="Poppins"/>
            </a:endParaRPr>
          </a:p>
          <a:p>
            <a:pPr indent="0" lvl="0" marL="0" marR="0" rtl="0" algn="just">
              <a:lnSpc>
                <a:spcPct val="100000"/>
              </a:lnSpc>
              <a:spcBef>
                <a:spcPts val="0"/>
              </a:spcBef>
              <a:spcAft>
                <a:spcPts val="0"/>
              </a:spcAft>
              <a:buClr>
                <a:srgbClr val="000000"/>
              </a:buClr>
              <a:buSzPts val="1800"/>
              <a:buFont typeface="Arial"/>
              <a:buNone/>
            </a:pPr>
            <a:r>
              <a:t/>
            </a:r>
            <a:endParaRPr sz="1800">
              <a:solidFill>
                <a:schemeClr val="dk1"/>
              </a:solidFill>
              <a:latin typeface="Poppins"/>
              <a:ea typeface="Poppins"/>
              <a:cs typeface="Poppins"/>
              <a:sym typeface="Poppins"/>
            </a:endParaRPr>
          </a:p>
          <a:p>
            <a:pPr indent="0" lvl="0" marL="0" marR="0" rtl="0" algn="just">
              <a:lnSpc>
                <a:spcPct val="100000"/>
              </a:lnSpc>
              <a:spcBef>
                <a:spcPts val="0"/>
              </a:spcBef>
              <a:spcAft>
                <a:spcPts val="0"/>
              </a:spcAft>
              <a:buClr>
                <a:srgbClr val="000000"/>
              </a:buClr>
              <a:buSzPts val="1800"/>
              <a:buFont typeface="Arial"/>
              <a:buNone/>
            </a:pPr>
            <a:r>
              <a:rPr lang="en-MY" sz="1800">
                <a:solidFill>
                  <a:schemeClr val="dk1"/>
                </a:solidFill>
                <a:latin typeface="Poppins"/>
                <a:ea typeface="Poppins"/>
                <a:cs typeface="Poppins"/>
                <a:sym typeface="Poppins"/>
              </a:rPr>
              <a:t>Example:</a:t>
            </a:r>
            <a:endParaRPr sz="1800">
              <a:solidFill>
                <a:schemeClr val="dk1"/>
              </a:solidFill>
              <a:latin typeface="Poppins"/>
              <a:ea typeface="Poppins"/>
              <a:cs typeface="Poppins"/>
              <a:sym typeface="Poppins"/>
            </a:endParaRPr>
          </a:p>
          <a:p>
            <a:pPr indent="0" lvl="0" marL="0" marR="0" rtl="0" algn="just">
              <a:lnSpc>
                <a:spcPct val="100000"/>
              </a:lnSpc>
              <a:spcBef>
                <a:spcPts val="0"/>
              </a:spcBef>
              <a:spcAft>
                <a:spcPts val="0"/>
              </a:spcAft>
              <a:buClr>
                <a:srgbClr val="000000"/>
              </a:buClr>
              <a:buSzPts val="1800"/>
              <a:buFont typeface="Arial"/>
              <a:buNone/>
            </a:pPr>
            <a:r>
              <a:t/>
            </a:r>
            <a:endParaRPr sz="1800">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800"/>
              <a:buFont typeface="Arial"/>
              <a:buNone/>
            </a:pPr>
            <a:r>
              <a:rPr lang="en-MY" sz="1800">
                <a:solidFill>
                  <a:schemeClr val="dk1"/>
                </a:solidFill>
                <a:latin typeface="Poppins"/>
                <a:ea typeface="Poppins"/>
                <a:cs typeface="Poppins"/>
                <a:sym typeface="Poppins"/>
              </a:rPr>
              <a:t>This slide is adapted from </a:t>
            </a:r>
            <a:r>
              <a:rPr i="1" lang="en-MY" sz="1800" u="sng">
                <a:solidFill>
                  <a:schemeClr val="hlink"/>
                </a:solidFill>
                <a:latin typeface="Poppins"/>
                <a:ea typeface="Poppins"/>
                <a:cs typeface="Poppins"/>
                <a:sym typeface="Poppins"/>
                <a:hlinkClick r:id="rId5"/>
              </a:rPr>
              <a:t>Exit Task as Formative Assessment</a:t>
            </a:r>
            <a:r>
              <a:rPr lang="en-MY" sz="1800">
                <a:solidFill>
                  <a:schemeClr val="accent1"/>
                </a:solidFill>
                <a:latin typeface="Poppins"/>
                <a:ea typeface="Poppins"/>
                <a:cs typeface="Poppins"/>
                <a:sym typeface="Poppins"/>
              </a:rPr>
              <a:t> </a:t>
            </a:r>
            <a:r>
              <a:rPr lang="en-MY" sz="1800">
                <a:solidFill>
                  <a:schemeClr val="dk1"/>
                </a:solidFill>
                <a:latin typeface="Poppins"/>
                <a:ea typeface="Poppins"/>
                <a:cs typeface="Poppins"/>
                <a:sym typeface="Poppins"/>
              </a:rPr>
              <a:t>by Chin Sook Fui, licensed under a Creative Commons Attribution 4.0 International License (</a:t>
            </a:r>
            <a:r>
              <a:rPr lang="en-MY" sz="1800" u="sng">
                <a:solidFill>
                  <a:srgbClr val="0097A7"/>
                </a:solidFill>
                <a:latin typeface="Poppins"/>
                <a:ea typeface="Poppins"/>
                <a:cs typeface="Poppins"/>
                <a:sym typeface="Poppins"/>
                <a:hlinkClick r:id="rId6">
                  <a:extLst>
                    <a:ext uri="{A12FA001-AC4F-418D-AE19-62706E023703}">
                      <ahyp:hlinkClr val="tx"/>
                    </a:ext>
                  </a:extLst>
                </a:hlinkClick>
              </a:rPr>
              <a:t>CC BY-NC-SA</a:t>
            </a:r>
            <a:r>
              <a:rPr lang="en-MY" sz="1800">
                <a:solidFill>
                  <a:schemeClr val="dk1"/>
                </a:solidFill>
                <a:latin typeface="Poppins"/>
                <a:ea typeface="Poppins"/>
                <a:cs typeface="Poppins"/>
                <a:sym typeface="Poppins"/>
              </a:rPr>
              <a:t>). </a:t>
            </a:r>
            <a:r>
              <a:rPr lang="en-MY" sz="1800">
                <a:solidFill>
                  <a:schemeClr val="dk1"/>
                </a:solidFill>
                <a:highlight>
                  <a:srgbClr val="FFFF00"/>
                </a:highlight>
                <a:latin typeface="Poppins"/>
                <a:ea typeface="Poppins"/>
                <a:cs typeface="Poppins"/>
                <a:sym typeface="Poppins"/>
              </a:rPr>
              <a:t>Changes include …</a:t>
            </a:r>
            <a:endParaRPr i="0" sz="1800" u="none" cap="none" strike="noStrike">
              <a:solidFill>
                <a:schemeClr val="dk1"/>
              </a:solidFill>
              <a:highlight>
                <a:srgbClr val="FFFF00"/>
              </a:highlight>
              <a:latin typeface="Poppins"/>
              <a:ea typeface="Poppins"/>
              <a:cs typeface="Poppins"/>
              <a:sym typeface="Poppins"/>
            </a:endParaRPr>
          </a:p>
        </p:txBody>
      </p:sp>
      <p:sp>
        <p:nvSpPr>
          <p:cNvPr id="345" name="Google Shape;345;g36dd43c2f8c_0_17"/>
          <p:cNvSpPr txBox="1"/>
          <p:nvPr/>
        </p:nvSpPr>
        <p:spPr>
          <a:xfrm>
            <a:off x="3505200" y="185625"/>
            <a:ext cx="5671800" cy="3849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1200"/>
              </a:spcBef>
              <a:spcAft>
                <a:spcPts val="0"/>
              </a:spcAft>
              <a:buNone/>
            </a:pPr>
            <a:r>
              <a:t/>
            </a:r>
            <a:endParaRPr b="0" i="0" sz="1300" u="none" cap="none" strike="noStrike">
              <a:solidFill>
                <a:schemeClr val="dk2"/>
              </a:solidFill>
              <a:latin typeface="Poppins"/>
              <a:ea typeface="Poppins"/>
              <a:cs typeface="Poppins"/>
              <a:sym typeface="Poppins"/>
            </a:endParaRPr>
          </a:p>
        </p:txBody>
      </p:sp>
      <p:pic>
        <p:nvPicPr>
          <p:cNvPr id="346" name="Google Shape;346;g36dd43c2f8c_0_17"/>
          <p:cNvPicPr preferRelativeResize="0"/>
          <p:nvPr/>
        </p:nvPicPr>
        <p:blipFill rotWithShape="1">
          <a:blip r:embed="rId7">
            <a:alphaModFix/>
          </a:blip>
          <a:srcRect b="216129" l="18980" r="-18980" t="-216129"/>
          <a:stretch/>
        </p:blipFill>
        <p:spPr>
          <a:xfrm>
            <a:off x="-297025" y="673503"/>
            <a:ext cx="9143999" cy="110674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pic>
        <p:nvPicPr>
          <p:cNvPr id="351" name="Google Shape;351;g36dd43c2f8c_0_26"/>
          <p:cNvPicPr preferRelativeResize="0"/>
          <p:nvPr/>
        </p:nvPicPr>
        <p:blipFill rotWithShape="1">
          <a:blip r:embed="rId3">
            <a:alphaModFix/>
          </a:blip>
          <a:srcRect b="0" l="0" r="0" t="0"/>
          <a:stretch/>
        </p:blipFill>
        <p:spPr>
          <a:xfrm>
            <a:off x="0" y="0"/>
            <a:ext cx="3322650" cy="5143500"/>
          </a:xfrm>
          <a:prstGeom prst="rect">
            <a:avLst/>
          </a:prstGeom>
          <a:noFill/>
          <a:ln>
            <a:noFill/>
          </a:ln>
        </p:spPr>
      </p:pic>
      <p:sp>
        <p:nvSpPr>
          <p:cNvPr id="352" name="Google Shape;352;g36dd43c2f8c_0_26"/>
          <p:cNvSpPr txBox="1"/>
          <p:nvPr/>
        </p:nvSpPr>
        <p:spPr>
          <a:xfrm>
            <a:off x="237300" y="968275"/>
            <a:ext cx="3150300" cy="517200"/>
          </a:xfrm>
          <a:prstGeom prst="rect">
            <a:avLst/>
          </a:prstGeom>
          <a:noFill/>
          <a:ln>
            <a:noFill/>
          </a:ln>
        </p:spPr>
        <p:txBody>
          <a:bodyPr anchorCtr="0" anchor="t" bIns="91425" lIns="91425" spcFirstLastPara="1" rIns="91425" wrap="square" tIns="91425">
            <a:spAutoFit/>
          </a:bodyPr>
          <a:lstStyle/>
          <a:p>
            <a:pPr indent="0" lvl="0" marL="0" marR="0" rtl="0" algn="l">
              <a:lnSpc>
                <a:spcPct val="80000"/>
              </a:lnSpc>
              <a:spcBef>
                <a:spcPts val="0"/>
              </a:spcBef>
              <a:spcAft>
                <a:spcPts val="0"/>
              </a:spcAft>
              <a:buClr>
                <a:srgbClr val="000000"/>
              </a:buClr>
              <a:buSzPts val="3200"/>
              <a:buFont typeface="Arial"/>
              <a:buNone/>
            </a:pPr>
            <a:r>
              <a:rPr b="1" i="0" lang="en-MY" sz="2700" u="none" cap="none" strike="noStrike">
                <a:solidFill>
                  <a:srgbClr val="FFFFFF"/>
                </a:solidFill>
                <a:latin typeface="Poppins"/>
                <a:ea typeface="Poppins"/>
                <a:cs typeface="Poppins"/>
                <a:sym typeface="Poppins"/>
              </a:rPr>
              <a:t>Disclaimer</a:t>
            </a:r>
            <a:endParaRPr b="1" i="0" sz="1200" u="none" cap="none" strike="noStrike">
              <a:solidFill>
                <a:srgbClr val="000000"/>
              </a:solidFill>
              <a:latin typeface="Century Gothic"/>
              <a:ea typeface="Century Gothic"/>
              <a:cs typeface="Century Gothic"/>
              <a:sym typeface="Century Gothic"/>
            </a:endParaRPr>
          </a:p>
        </p:txBody>
      </p:sp>
      <p:pic>
        <p:nvPicPr>
          <p:cNvPr id="353" name="Google Shape;353;g36dd43c2f8c_0_26"/>
          <p:cNvPicPr preferRelativeResize="0"/>
          <p:nvPr/>
        </p:nvPicPr>
        <p:blipFill rotWithShape="1">
          <a:blip r:embed="rId4">
            <a:alphaModFix/>
          </a:blip>
          <a:srcRect b="0" l="0" r="0" t="0"/>
          <a:stretch/>
        </p:blipFill>
        <p:spPr>
          <a:xfrm>
            <a:off x="315468" y="350184"/>
            <a:ext cx="2326988" cy="357206"/>
          </a:xfrm>
          <a:prstGeom prst="rect">
            <a:avLst/>
          </a:prstGeom>
          <a:noFill/>
          <a:ln>
            <a:noFill/>
          </a:ln>
        </p:spPr>
      </p:pic>
      <p:sp>
        <p:nvSpPr>
          <p:cNvPr id="354" name="Google Shape;354;g36dd43c2f8c_0_26"/>
          <p:cNvSpPr txBox="1"/>
          <p:nvPr/>
        </p:nvSpPr>
        <p:spPr>
          <a:xfrm>
            <a:off x="3772950" y="1276750"/>
            <a:ext cx="53883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55" name="Google Shape;355;g36dd43c2f8c_0_26"/>
          <p:cNvSpPr txBox="1"/>
          <p:nvPr/>
        </p:nvSpPr>
        <p:spPr>
          <a:xfrm>
            <a:off x="3322650" y="76200"/>
            <a:ext cx="5671800" cy="31401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Poppins"/>
              <a:ea typeface="Poppins"/>
              <a:cs typeface="Poppins"/>
              <a:sym typeface="Poppins"/>
            </a:endParaRPr>
          </a:p>
          <a:p>
            <a:pPr indent="-317500" lvl="0" marL="457200" marR="0" rtl="0" algn="just">
              <a:lnSpc>
                <a:spcPct val="100000"/>
              </a:lnSpc>
              <a:spcBef>
                <a:spcPts val="0"/>
              </a:spcBef>
              <a:spcAft>
                <a:spcPts val="0"/>
              </a:spcAft>
              <a:buClr>
                <a:schemeClr val="dk1"/>
              </a:buClr>
              <a:buSzPts val="1400"/>
              <a:buFont typeface="Poppins"/>
              <a:buChar char="●"/>
            </a:pPr>
            <a:r>
              <a:rPr b="0" i="0" lang="en-MY" sz="1400" u="none" cap="none" strike="noStrike">
                <a:solidFill>
                  <a:schemeClr val="dk1"/>
                </a:solidFill>
                <a:latin typeface="Poppins"/>
                <a:ea typeface="Poppins"/>
                <a:cs typeface="Poppins"/>
                <a:sym typeface="Poppins"/>
              </a:rPr>
              <a:t>The materials provided in this institutional Open Educational Resource (iOER) are intended solely for educational and training (Learning &amp; Development) purposes. Quest International University assumes no responsibility for any misuse, misinterpretation, or unintended application of the content. The views and opinions expressed within these materials are those of the individual authors and do not necessarily reflect the official stance or policy of Quest International University.</a:t>
            </a:r>
            <a:endParaRPr b="0" i="0" sz="1400" u="none" cap="none" strike="noStrike">
              <a:solidFill>
                <a:schemeClr val="dk1"/>
              </a:solidFill>
              <a:latin typeface="Poppins"/>
              <a:ea typeface="Poppins"/>
              <a:cs typeface="Poppins"/>
              <a:sym typeface="Poppins"/>
            </a:endParaRPr>
          </a:p>
          <a:p>
            <a:pPr indent="-317500" lvl="0" marL="457200" marR="0" rtl="0" algn="just">
              <a:lnSpc>
                <a:spcPct val="100000"/>
              </a:lnSpc>
              <a:spcBef>
                <a:spcPts val="1200"/>
              </a:spcBef>
              <a:spcAft>
                <a:spcPts val="0"/>
              </a:spcAft>
              <a:buClr>
                <a:schemeClr val="dk1"/>
              </a:buClr>
              <a:buSzPts val="1400"/>
              <a:buFont typeface="Poppins"/>
              <a:buChar char="●"/>
            </a:pPr>
            <a:r>
              <a:rPr b="0" i="0" lang="en-MY" sz="1400" u="none" cap="none" strike="noStrike">
                <a:solidFill>
                  <a:schemeClr val="dk1"/>
                </a:solidFill>
                <a:latin typeface="Poppins"/>
                <a:ea typeface="Poppins"/>
                <a:cs typeface="Poppins"/>
                <a:sym typeface="Poppins"/>
              </a:rPr>
              <a:t>No derivative works may use the name, logo, or official branding of Quest International University without prior written approval. </a:t>
            </a:r>
            <a:endParaRPr b="0" i="0" sz="1300" u="none" cap="none" strike="noStrike">
              <a:solidFill>
                <a:schemeClr val="dk2"/>
              </a:solidFill>
              <a:latin typeface="Poppins"/>
              <a:ea typeface="Poppins"/>
              <a:cs typeface="Poppins"/>
              <a:sym typeface="Poppins"/>
            </a:endParaRPr>
          </a:p>
        </p:txBody>
      </p:sp>
      <p:pic>
        <p:nvPicPr>
          <p:cNvPr id="356" name="Google Shape;356;g36dd43c2f8c_0_26"/>
          <p:cNvPicPr preferRelativeResize="0"/>
          <p:nvPr/>
        </p:nvPicPr>
        <p:blipFill rotWithShape="1">
          <a:blip r:embed="rId5">
            <a:alphaModFix/>
          </a:blip>
          <a:srcRect b="216129" l="18980" r="-18980" t="-216129"/>
          <a:stretch/>
        </p:blipFill>
        <p:spPr>
          <a:xfrm>
            <a:off x="-297025" y="673503"/>
            <a:ext cx="9143999" cy="1106744"/>
          </a:xfrm>
          <a:prstGeom prst="rect">
            <a:avLst/>
          </a:prstGeom>
          <a:noFill/>
          <a:ln>
            <a:noFill/>
          </a:ln>
        </p:spPr>
      </p:pic>
      <p:sp>
        <p:nvSpPr>
          <p:cNvPr id="357" name="Google Shape;357;g36dd43c2f8c_0_26"/>
          <p:cNvSpPr txBox="1"/>
          <p:nvPr/>
        </p:nvSpPr>
        <p:spPr>
          <a:xfrm>
            <a:off x="3489575" y="4309675"/>
            <a:ext cx="4877700" cy="357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MY" sz="1400" u="none" cap="none" strike="noStrike">
                <a:solidFill>
                  <a:schemeClr val="dk2"/>
                </a:solidFill>
                <a:latin typeface="Arial"/>
                <a:ea typeface="Arial"/>
                <a:cs typeface="Arial"/>
                <a:sym typeface="Arial"/>
              </a:rPr>
              <a:t>For any enquiries, kindly email Academic Affairs Division (AAD) at </a:t>
            </a:r>
            <a:r>
              <a:rPr b="0" i="0" lang="en-MY" sz="1400" u="sng" cap="none" strike="noStrike">
                <a:solidFill>
                  <a:schemeClr val="hlink"/>
                </a:solidFill>
                <a:latin typeface="Arial"/>
                <a:ea typeface="Arial"/>
                <a:cs typeface="Arial"/>
                <a:sym typeface="Arial"/>
                <a:hlinkClick r:id="rId6"/>
              </a:rPr>
              <a:t>aad@qiu.edu.my</a:t>
            </a:r>
            <a:endParaRPr b="0" i="0" sz="14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8" name="Shape 78"/>
        <p:cNvGrpSpPr/>
        <p:nvPr/>
      </p:nvGrpSpPr>
      <p:grpSpPr>
        <a:xfrm>
          <a:off x="0" y="0"/>
          <a:ext cx="0" cy="0"/>
          <a:chOff x="0" y="0"/>
          <a:chExt cx="0" cy="0"/>
        </a:xfrm>
      </p:grpSpPr>
      <p:pic>
        <p:nvPicPr>
          <p:cNvPr id="79" name="Google Shape;79;g34ef984e070_1_0"/>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80" name="Google Shape;80;g34ef984e070_1_0"/>
          <p:cNvSpPr/>
          <p:nvPr/>
        </p:nvSpPr>
        <p:spPr>
          <a:xfrm>
            <a:off x="470250" y="1447375"/>
            <a:ext cx="8203500" cy="14214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500"/>
              <a:buFont typeface="Arial"/>
              <a:buNone/>
            </a:pPr>
            <a:r>
              <a:rPr b="1" lang="en-MY" sz="3600">
                <a:latin typeface="Poppins"/>
                <a:ea typeface="Poppins"/>
                <a:cs typeface="Poppins"/>
                <a:sym typeface="Poppins"/>
              </a:rPr>
              <a:t>What are the types of formative assessment?</a:t>
            </a:r>
            <a:endParaRPr b="1" i="0" sz="3600" u="none" cap="none" strike="noStrike">
              <a:solidFill>
                <a:srgbClr val="000000"/>
              </a:solidFill>
              <a:latin typeface="Poppins"/>
              <a:ea typeface="Poppins"/>
              <a:cs typeface="Poppins"/>
              <a:sym typeface="Poppi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5" name="Shape 85"/>
        <p:cNvGrpSpPr/>
        <p:nvPr/>
      </p:nvGrpSpPr>
      <p:grpSpPr>
        <a:xfrm>
          <a:off x="0" y="0"/>
          <a:ext cx="0" cy="0"/>
          <a:chOff x="0" y="0"/>
          <a:chExt cx="0" cy="0"/>
        </a:xfrm>
      </p:grpSpPr>
      <p:pic>
        <p:nvPicPr>
          <p:cNvPr id="86" name="Google Shape;86;g34ef984e070_1_6"/>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87" name="Google Shape;87;g34ef984e070_1_6"/>
          <p:cNvSpPr/>
          <p:nvPr/>
        </p:nvSpPr>
        <p:spPr>
          <a:xfrm>
            <a:off x="470250" y="1416125"/>
            <a:ext cx="8203500" cy="14214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rPr lang="en-MY" sz="3600">
                <a:latin typeface="Poppins"/>
                <a:ea typeface="Poppins"/>
                <a:cs typeface="Poppins"/>
                <a:sym typeface="Poppins"/>
              </a:rPr>
              <a:t>Mode of Delivery</a:t>
            </a:r>
            <a:br>
              <a:rPr lang="en-MY" sz="3600">
                <a:latin typeface="Poppins"/>
                <a:ea typeface="Poppins"/>
                <a:cs typeface="Poppins"/>
                <a:sym typeface="Poppins"/>
              </a:rPr>
            </a:br>
            <a:endParaRPr sz="3600">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500"/>
              <a:buFont typeface="Arial"/>
              <a:buNone/>
            </a:pPr>
            <a:r>
              <a:rPr b="1" lang="en-MY" sz="3600">
                <a:latin typeface="Poppins"/>
                <a:ea typeface="Poppins"/>
                <a:cs typeface="Poppins"/>
                <a:sym typeface="Poppins"/>
              </a:rPr>
              <a:t>(a) Written</a:t>
            </a:r>
            <a:endParaRPr b="1" sz="3600">
              <a:latin typeface="Poppins"/>
              <a:ea typeface="Poppins"/>
              <a:cs typeface="Poppins"/>
              <a:sym typeface="Poppins"/>
            </a:endParaRPr>
          </a:p>
          <a:p>
            <a:pPr indent="0" lvl="0" marL="0" marR="0" rtl="0" algn="l">
              <a:lnSpc>
                <a:spcPct val="100000"/>
              </a:lnSpc>
              <a:spcBef>
                <a:spcPts val="1000"/>
              </a:spcBef>
              <a:spcAft>
                <a:spcPts val="0"/>
              </a:spcAft>
              <a:buClr>
                <a:srgbClr val="000000"/>
              </a:buClr>
              <a:buSzPts val="1500"/>
              <a:buFont typeface="Arial"/>
              <a:buNone/>
            </a:pPr>
            <a:r>
              <a:rPr b="1" lang="en-MY" sz="3600">
                <a:latin typeface="Poppins"/>
                <a:ea typeface="Poppins"/>
                <a:cs typeface="Poppins"/>
                <a:sym typeface="Poppins"/>
              </a:rPr>
              <a:t>(b) Verbal</a:t>
            </a:r>
            <a:endParaRPr b="1" sz="3600">
              <a:latin typeface="Poppins"/>
              <a:ea typeface="Poppins"/>
              <a:cs typeface="Poppins"/>
              <a:sym typeface="Poppins"/>
            </a:endParaRPr>
          </a:p>
          <a:p>
            <a:pPr indent="0" lvl="0" marL="0" marR="0" rtl="0" algn="l">
              <a:lnSpc>
                <a:spcPct val="100000"/>
              </a:lnSpc>
              <a:spcBef>
                <a:spcPts val="1000"/>
              </a:spcBef>
              <a:spcAft>
                <a:spcPts val="1000"/>
              </a:spcAft>
              <a:buClr>
                <a:srgbClr val="000000"/>
              </a:buClr>
              <a:buSzPts val="1500"/>
              <a:buFont typeface="Arial"/>
              <a:buNone/>
            </a:pPr>
            <a:r>
              <a:rPr b="1" lang="en-MY" sz="3600">
                <a:latin typeface="Poppins"/>
                <a:ea typeface="Poppins"/>
                <a:cs typeface="Poppins"/>
                <a:sym typeface="Poppins"/>
              </a:rPr>
              <a:t>(C) Both</a:t>
            </a:r>
            <a:endParaRPr b="1" sz="3600">
              <a:latin typeface="Poppins"/>
              <a:ea typeface="Poppins"/>
              <a:cs typeface="Poppins"/>
              <a:sym typeface="Poppi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2" name="Shape 92"/>
        <p:cNvGrpSpPr/>
        <p:nvPr/>
      </p:nvGrpSpPr>
      <p:grpSpPr>
        <a:xfrm>
          <a:off x="0" y="0"/>
          <a:ext cx="0" cy="0"/>
          <a:chOff x="0" y="0"/>
          <a:chExt cx="0" cy="0"/>
        </a:xfrm>
      </p:grpSpPr>
      <p:pic>
        <p:nvPicPr>
          <p:cNvPr id="93" name="Google Shape;93;g34ef984e070_1_12"/>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94" name="Google Shape;94;g34ef984e070_1_12"/>
          <p:cNvSpPr/>
          <p:nvPr/>
        </p:nvSpPr>
        <p:spPr>
          <a:xfrm>
            <a:off x="764550" y="1447375"/>
            <a:ext cx="8203500" cy="14214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rPr lang="en-MY" sz="3600">
                <a:latin typeface="Poppins"/>
                <a:ea typeface="Poppins"/>
                <a:cs typeface="Poppins"/>
                <a:sym typeface="Poppins"/>
              </a:rPr>
              <a:t>The KEY of assessment…..</a:t>
            </a:r>
            <a:br>
              <a:rPr lang="en-MY" sz="3600">
                <a:latin typeface="Poppins"/>
                <a:ea typeface="Poppins"/>
                <a:cs typeface="Poppins"/>
                <a:sym typeface="Poppins"/>
              </a:rPr>
            </a:br>
            <a:endParaRPr sz="3600">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500"/>
              <a:buFont typeface="Arial"/>
              <a:buNone/>
            </a:pPr>
            <a:r>
              <a:rPr b="1" lang="en-MY" sz="3600">
                <a:latin typeface="Poppins"/>
                <a:ea typeface="Poppins"/>
                <a:cs typeface="Poppins"/>
                <a:sym typeface="Poppins"/>
              </a:rPr>
              <a:t>Information</a:t>
            </a:r>
            <a:endParaRPr b="1" sz="3600">
              <a:latin typeface="Poppins"/>
              <a:ea typeface="Poppins"/>
              <a:cs typeface="Poppins"/>
              <a:sym typeface="Poppi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9" name="Shape 99"/>
        <p:cNvGrpSpPr/>
        <p:nvPr/>
      </p:nvGrpSpPr>
      <p:grpSpPr>
        <a:xfrm>
          <a:off x="0" y="0"/>
          <a:ext cx="0" cy="0"/>
          <a:chOff x="0" y="0"/>
          <a:chExt cx="0" cy="0"/>
        </a:xfrm>
      </p:grpSpPr>
      <p:pic>
        <p:nvPicPr>
          <p:cNvPr id="100" name="Google Shape;100;g34ef984e070_1_18"/>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01" name="Google Shape;101;g34ef984e070_1_18"/>
          <p:cNvSpPr/>
          <p:nvPr/>
        </p:nvSpPr>
        <p:spPr>
          <a:xfrm>
            <a:off x="576950" y="1056550"/>
            <a:ext cx="8203500" cy="6735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rPr b="1" lang="en-MY" sz="3000">
                <a:latin typeface="Poppins"/>
                <a:ea typeface="Poppins"/>
                <a:cs typeface="Poppins"/>
                <a:sym typeface="Poppins"/>
              </a:rPr>
              <a:t>Formative Assessment</a:t>
            </a:r>
            <a:endParaRPr b="1" sz="3000">
              <a:latin typeface="Poppins"/>
              <a:ea typeface="Poppins"/>
              <a:cs typeface="Poppins"/>
              <a:sym typeface="Poppins"/>
            </a:endParaRPr>
          </a:p>
        </p:txBody>
      </p:sp>
      <p:sp>
        <p:nvSpPr>
          <p:cNvPr id="102" name="Google Shape;102;g34ef984e070_1_18"/>
          <p:cNvSpPr txBox="1"/>
          <p:nvPr/>
        </p:nvSpPr>
        <p:spPr>
          <a:xfrm>
            <a:off x="576950" y="1730050"/>
            <a:ext cx="7895100" cy="270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MY" sz="2000">
                <a:solidFill>
                  <a:schemeClr val="dk2"/>
                </a:solidFill>
              </a:rPr>
              <a:t>On-going process and continuous process that is carried out during the learning process to inform students’ learning.</a:t>
            </a:r>
            <a:endParaRPr sz="2000">
              <a:solidFill>
                <a:schemeClr val="dk2"/>
              </a:solidFill>
            </a:endParaRPr>
          </a:p>
          <a:p>
            <a:pPr indent="0" lvl="0" marL="0" rtl="0" algn="l">
              <a:spcBef>
                <a:spcPts val="0"/>
              </a:spcBef>
              <a:spcAft>
                <a:spcPts val="0"/>
              </a:spcAft>
              <a:buClr>
                <a:schemeClr val="dk1"/>
              </a:buClr>
              <a:buSzPts val="1100"/>
              <a:buFont typeface="Arial"/>
              <a:buNone/>
            </a:pPr>
            <a:r>
              <a:rPr lang="en-MY" sz="2000">
                <a:solidFill>
                  <a:schemeClr val="dk2"/>
                </a:solidFill>
              </a:rPr>
              <a:t>(William, 2011)</a:t>
            </a:r>
            <a:endParaRPr sz="2000">
              <a:solidFill>
                <a:schemeClr val="dk2"/>
              </a:solidFill>
            </a:endParaRPr>
          </a:p>
          <a:p>
            <a:pPr indent="0" lvl="0" marL="0" rtl="0" algn="l">
              <a:spcBef>
                <a:spcPts val="0"/>
              </a:spcBef>
              <a:spcAft>
                <a:spcPts val="0"/>
              </a:spcAft>
              <a:buClr>
                <a:schemeClr val="dk1"/>
              </a:buClr>
              <a:buSzPts val="1100"/>
              <a:buFont typeface="Arial"/>
              <a:buNone/>
            </a:pPr>
            <a:r>
              <a:t/>
            </a:r>
            <a:endParaRPr sz="2000">
              <a:solidFill>
                <a:schemeClr val="dk2"/>
              </a:solidFill>
            </a:endParaRPr>
          </a:p>
          <a:p>
            <a:pPr indent="0" lvl="0" marL="0" rtl="0" algn="l">
              <a:spcBef>
                <a:spcPts val="0"/>
              </a:spcBef>
              <a:spcAft>
                <a:spcPts val="0"/>
              </a:spcAft>
              <a:buClr>
                <a:schemeClr val="dk1"/>
              </a:buClr>
              <a:buSzPts val="1100"/>
              <a:buFont typeface="Arial"/>
              <a:buNone/>
            </a:pPr>
            <a:r>
              <a:rPr lang="en-MY" sz="2000">
                <a:solidFill>
                  <a:schemeClr val="dk2"/>
                </a:solidFill>
              </a:rPr>
              <a:t>Assessment carried out during the instructional process for the purpose of improving teaching or learning.</a:t>
            </a:r>
            <a:endParaRPr sz="2000">
              <a:solidFill>
                <a:schemeClr val="dk2"/>
              </a:solidFill>
            </a:endParaRPr>
          </a:p>
          <a:p>
            <a:pPr indent="0" lvl="0" marL="0" rtl="0" algn="l">
              <a:spcBef>
                <a:spcPts val="0"/>
              </a:spcBef>
              <a:spcAft>
                <a:spcPts val="0"/>
              </a:spcAft>
              <a:buClr>
                <a:schemeClr val="dk1"/>
              </a:buClr>
              <a:buSzPts val="1100"/>
              <a:buFont typeface="Arial"/>
              <a:buNone/>
            </a:pPr>
            <a:r>
              <a:rPr lang="en-MY" sz="2000">
                <a:solidFill>
                  <a:schemeClr val="dk2"/>
                </a:solidFill>
              </a:rPr>
              <a:t>(Shepard et al., 2005)</a:t>
            </a:r>
            <a:endParaRPr sz="2000">
              <a:solidFill>
                <a:schemeClr val="dk2"/>
              </a:solidFill>
            </a:endParaRPr>
          </a:p>
          <a:p>
            <a:pPr indent="0" lvl="0" marL="0" rtl="0" algn="l">
              <a:spcBef>
                <a:spcPts val="0"/>
              </a:spcBef>
              <a:spcAft>
                <a:spcPts val="0"/>
              </a:spcAft>
              <a:buClr>
                <a:schemeClr val="dk1"/>
              </a:buClr>
              <a:buSzPts val="1100"/>
              <a:buFont typeface="Arial"/>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7" name="Shape 107"/>
        <p:cNvGrpSpPr/>
        <p:nvPr/>
      </p:nvGrpSpPr>
      <p:grpSpPr>
        <a:xfrm>
          <a:off x="0" y="0"/>
          <a:ext cx="0" cy="0"/>
          <a:chOff x="0" y="0"/>
          <a:chExt cx="0" cy="0"/>
        </a:xfrm>
      </p:grpSpPr>
      <p:pic>
        <p:nvPicPr>
          <p:cNvPr id="108" name="Google Shape;108;g34ef984e070_1_26"/>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09" name="Google Shape;109;g34ef984e070_1_26"/>
          <p:cNvSpPr/>
          <p:nvPr/>
        </p:nvSpPr>
        <p:spPr>
          <a:xfrm>
            <a:off x="576950" y="1056550"/>
            <a:ext cx="8203500" cy="6735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Clr>
                <a:schemeClr val="dk1"/>
              </a:buClr>
              <a:buSzPts val="1100"/>
              <a:buFont typeface="Arial"/>
              <a:buNone/>
            </a:pPr>
            <a:r>
              <a:rPr b="1" lang="en-MY" sz="3000">
                <a:latin typeface="Poppins"/>
                <a:ea typeface="Poppins"/>
                <a:cs typeface="Poppins"/>
                <a:sym typeface="Poppins"/>
              </a:rPr>
              <a:t>How do you end your lesson?</a:t>
            </a:r>
            <a:endParaRPr b="1" sz="30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b="1" sz="3000">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500"/>
              <a:buFont typeface="Arial"/>
              <a:buNone/>
            </a:pPr>
            <a:r>
              <a:t/>
            </a:r>
            <a:endParaRPr b="1" sz="3000">
              <a:latin typeface="Poppins"/>
              <a:ea typeface="Poppins"/>
              <a:cs typeface="Poppins"/>
              <a:sym typeface="Poppins"/>
            </a:endParaRPr>
          </a:p>
        </p:txBody>
      </p:sp>
      <p:sp>
        <p:nvSpPr>
          <p:cNvPr id="110" name="Google Shape;110;g34ef984e070_1_26"/>
          <p:cNvSpPr txBox="1"/>
          <p:nvPr/>
        </p:nvSpPr>
        <p:spPr>
          <a:xfrm>
            <a:off x="576950" y="1730050"/>
            <a:ext cx="4493700" cy="270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MY" sz="2000">
                <a:solidFill>
                  <a:schemeClr val="dk2"/>
                </a:solidFill>
              </a:rPr>
              <a:t>CLASS is almost done!</a:t>
            </a:r>
            <a:endParaRPr sz="2000">
              <a:solidFill>
                <a:schemeClr val="dk2"/>
              </a:solidFill>
            </a:endParaRPr>
          </a:p>
          <a:p>
            <a:pPr indent="0" lvl="0" marL="0" rtl="0" algn="l">
              <a:spcBef>
                <a:spcPts val="0"/>
              </a:spcBef>
              <a:spcAft>
                <a:spcPts val="0"/>
              </a:spcAft>
              <a:buNone/>
            </a:pPr>
            <a:r>
              <a:t/>
            </a:r>
            <a:endParaRPr sz="2000">
              <a:solidFill>
                <a:schemeClr val="dk2"/>
              </a:solidFill>
            </a:endParaRPr>
          </a:p>
          <a:p>
            <a:pPr indent="0" lvl="0" marL="0" rtl="0" algn="l">
              <a:spcBef>
                <a:spcPts val="0"/>
              </a:spcBef>
              <a:spcAft>
                <a:spcPts val="0"/>
              </a:spcAft>
              <a:buNone/>
            </a:pPr>
            <a:r>
              <a:rPr lang="en-MY" sz="2000">
                <a:solidFill>
                  <a:schemeClr val="dk2"/>
                </a:solidFill>
              </a:rPr>
              <a:t>You need to know which students grasped (and didn’t grasp) the lesson.</a:t>
            </a:r>
            <a:endParaRPr sz="2000">
              <a:solidFill>
                <a:schemeClr val="dk2"/>
              </a:solidFill>
            </a:endParaRPr>
          </a:p>
          <a:p>
            <a:pPr indent="0" lvl="0" marL="0" rtl="0" algn="l">
              <a:spcBef>
                <a:spcPts val="0"/>
              </a:spcBef>
              <a:spcAft>
                <a:spcPts val="0"/>
              </a:spcAft>
              <a:buNone/>
            </a:pPr>
            <a:r>
              <a:t/>
            </a:r>
            <a:endParaRPr sz="2000">
              <a:solidFill>
                <a:schemeClr val="dk2"/>
              </a:solidFill>
            </a:endParaRPr>
          </a:p>
          <a:p>
            <a:pPr indent="0" lvl="0" marL="0" rtl="0" algn="l">
              <a:spcBef>
                <a:spcPts val="0"/>
              </a:spcBef>
              <a:spcAft>
                <a:spcPts val="0"/>
              </a:spcAft>
              <a:buNone/>
            </a:pPr>
            <a:r>
              <a:rPr lang="en-MY" sz="2000">
                <a:solidFill>
                  <a:schemeClr val="dk2"/>
                </a:solidFill>
              </a:rPr>
              <a:t>And you need to know it quickly.</a:t>
            </a:r>
            <a:endParaRPr sz="20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p:txBody>
      </p:sp>
      <p:pic>
        <p:nvPicPr>
          <p:cNvPr id="111" name="Google Shape;111;g34ef984e070_1_26"/>
          <p:cNvPicPr preferRelativeResize="0"/>
          <p:nvPr/>
        </p:nvPicPr>
        <p:blipFill>
          <a:blip r:embed="rId5">
            <a:alphaModFix/>
          </a:blip>
          <a:stretch>
            <a:fillRect/>
          </a:stretch>
        </p:blipFill>
        <p:spPr>
          <a:xfrm>
            <a:off x="5671800" y="1730050"/>
            <a:ext cx="3108649" cy="31086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pic>
        <p:nvPicPr>
          <p:cNvPr id="116" name="Google Shape;116;g34ef984e070_1_38"/>
          <p:cNvPicPr preferRelativeResize="0"/>
          <p:nvPr/>
        </p:nvPicPr>
        <p:blipFill rotWithShape="1">
          <a:blip r:embed="rId3">
            <a:alphaModFix/>
          </a:blip>
          <a:srcRect b="0" l="0" r="0" t="0"/>
          <a:stretch/>
        </p:blipFill>
        <p:spPr>
          <a:xfrm>
            <a:off x="0" y="0"/>
            <a:ext cx="3322650" cy="5143500"/>
          </a:xfrm>
          <a:prstGeom prst="rect">
            <a:avLst/>
          </a:prstGeom>
          <a:noFill/>
          <a:ln>
            <a:noFill/>
          </a:ln>
        </p:spPr>
      </p:pic>
      <p:sp>
        <p:nvSpPr>
          <p:cNvPr id="117" name="Google Shape;117;g34ef984e070_1_38"/>
          <p:cNvSpPr txBox="1"/>
          <p:nvPr/>
        </p:nvSpPr>
        <p:spPr>
          <a:xfrm>
            <a:off x="278650" y="1452900"/>
            <a:ext cx="2868900" cy="541800"/>
          </a:xfrm>
          <a:prstGeom prst="rect">
            <a:avLst/>
          </a:prstGeom>
          <a:noFill/>
          <a:ln>
            <a:noFill/>
          </a:ln>
        </p:spPr>
        <p:txBody>
          <a:bodyPr anchorCtr="0" anchor="t" bIns="91425" lIns="91425" spcFirstLastPara="1" rIns="91425" wrap="square" tIns="91425">
            <a:spAutoFit/>
          </a:bodyPr>
          <a:lstStyle/>
          <a:p>
            <a:pPr indent="0" lvl="0" marL="0" marR="0" rtl="0" algn="l">
              <a:lnSpc>
                <a:spcPct val="80000"/>
              </a:lnSpc>
              <a:spcBef>
                <a:spcPts val="0"/>
              </a:spcBef>
              <a:spcAft>
                <a:spcPts val="0"/>
              </a:spcAft>
              <a:buClr>
                <a:srgbClr val="000000"/>
              </a:buClr>
              <a:buSzPts val="3200"/>
              <a:buFont typeface="Arial"/>
              <a:buNone/>
            </a:pPr>
            <a:r>
              <a:rPr b="1" lang="en-MY" sz="2900">
                <a:solidFill>
                  <a:srgbClr val="FFFFFF"/>
                </a:solidFill>
                <a:latin typeface="Poppins"/>
                <a:ea typeface="Poppins"/>
                <a:cs typeface="Poppins"/>
                <a:sym typeface="Poppins"/>
              </a:rPr>
              <a:t>Outline</a:t>
            </a:r>
            <a:endParaRPr b="1" sz="2900">
              <a:solidFill>
                <a:srgbClr val="FFFFFF"/>
              </a:solidFill>
              <a:latin typeface="Poppins"/>
              <a:ea typeface="Poppins"/>
              <a:cs typeface="Poppins"/>
              <a:sym typeface="Poppins"/>
            </a:endParaRPr>
          </a:p>
        </p:txBody>
      </p:sp>
      <p:pic>
        <p:nvPicPr>
          <p:cNvPr id="118" name="Google Shape;118;g34ef984e070_1_38"/>
          <p:cNvPicPr preferRelativeResize="0"/>
          <p:nvPr/>
        </p:nvPicPr>
        <p:blipFill rotWithShape="1">
          <a:blip r:embed="rId4">
            <a:alphaModFix/>
          </a:blip>
          <a:srcRect b="0" l="0" r="0" t="0"/>
          <a:stretch/>
        </p:blipFill>
        <p:spPr>
          <a:xfrm>
            <a:off x="315468" y="350184"/>
            <a:ext cx="2326988" cy="357206"/>
          </a:xfrm>
          <a:prstGeom prst="rect">
            <a:avLst/>
          </a:prstGeom>
          <a:noFill/>
          <a:ln>
            <a:noFill/>
          </a:ln>
        </p:spPr>
      </p:pic>
      <p:sp>
        <p:nvSpPr>
          <p:cNvPr id="119" name="Google Shape;119;g34ef984e070_1_38"/>
          <p:cNvSpPr/>
          <p:nvPr/>
        </p:nvSpPr>
        <p:spPr>
          <a:xfrm>
            <a:off x="3546300" y="977050"/>
            <a:ext cx="5479500" cy="3564600"/>
          </a:xfrm>
          <a:prstGeom prst="rect">
            <a:avLst/>
          </a:prstGeom>
          <a:noFill/>
          <a:ln>
            <a:noFill/>
          </a:ln>
        </p:spPr>
        <p:txBody>
          <a:bodyPr anchorCtr="0" anchor="t" bIns="45700" lIns="91425" spcFirstLastPara="1" rIns="91425" wrap="square" tIns="45700">
            <a:noAutofit/>
          </a:bodyPr>
          <a:lstStyle/>
          <a:p>
            <a:pPr indent="-374650" lvl="0" marL="457200" rtl="0" algn="l">
              <a:spcBef>
                <a:spcPts val="1000"/>
              </a:spcBef>
              <a:spcAft>
                <a:spcPts val="0"/>
              </a:spcAft>
              <a:buClr>
                <a:schemeClr val="dk1"/>
              </a:buClr>
              <a:buSzPts val="2300"/>
              <a:buFont typeface="Poppins Light"/>
              <a:buAutoNum type="arabicPeriod"/>
            </a:pPr>
            <a:r>
              <a:rPr lang="en-MY" sz="2300">
                <a:solidFill>
                  <a:schemeClr val="dk1"/>
                </a:solidFill>
                <a:latin typeface="Poppins Light"/>
                <a:ea typeface="Poppins Light"/>
                <a:cs typeface="Poppins Light"/>
                <a:sym typeface="Poppins Light"/>
              </a:rPr>
              <a:t>What is Exit Task?</a:t>
            </a:r>
            <a:endParaRPr sz="2300">
              <a:solidFill>
                <a:schemeClr val="dk1"/>
              </a:solidFill>
              <a:latin typeface="Poppins Light"/>
              <a:ea typeface="Poppins Light"/>
              <a:cs typeface="Poppins Light"/>
              <a:sym typeface="Poppins Light"/>
            </a:endParaRPr>
          </a:p>
          <a:p>
            <a:pPr indent="-374650" lvl="0" marL="457200" rtl="0" algn="l">
              <a:spcBef>
                <a:spcPts val="1000"/>
              </a:spcBef>
              <a:spcAft>
                <a:spcPts val="0"/>
              </a:spcAft>
              <a:buClr>
                <a:schemeClr val="dk1"/>
              </a:buClr>
              <a:buSzPts val="2300"/>
              <a:buFont typeface="Poppins Light"/>
              <a:buAutoNum type="arabicPeriod"/>
            </a:pPr>
            <a:r>
              <a:rPr lang="en-MY" sz="2300">
                <a:solidFill>
                  <a:schemeClr val="dk1"/>
                </a:solidFill>
                <a:latin typeface="Poppins Light"/>
                <a:ea typeface="Poppins Light"/>
                <a:cs typeface="Poppins Light"/>
                <a:sym typeface="Poppins Light"/>
              </a:rPr>
              <a:t>The ROLE of Exit Task as a formative assessment</a:t>
            </a:r>
            <a:endParaRPr sz="2300">
              <a:solidFill>
                <a:schemeClr val="dk1"/>
              </a:solidFill>
              <a:latin typeface="Poppins Light"/>
              <a:ea typeface="Poppins Light"/>
              <a:cs typeface="Poppins Light"/>
              <a:sym typeface="Poppins Light"/>
            </a:endParaRPr>
          </a:p>
          <a:p>
            <a:pPr indent="-374650" lvl="0" marL="457200" rtl="0" algn="l">
              <a:spcBef>
                <a:spcPts val="1000"/>
              </a:spcBef>
              <a:spcAft>
                <a:spcPts val="0"/>
              </a:spcAft>
              <a:buClr>
                <a:schemeClr val="dk1"/>
              </a:buClr>
              <a:buSzPts val="2300"/>
              <a:buFont typeface="Poppins Light"/>
              <a:buAutoNum type="arabicPeriod"/>
            </a:pPr>
            <a:r>
              <a:rPr lang="en-MY" sz="2300">
                <a:solidFill>
                  <a:schemeClr val="dk1"/>
                </a:solidFill>
                <a:latin typeface="Poppins Light"/>
                <a:ea typeface="Poppins Light"/>
                <a:cs typeface="Poppins Light"/>
                <a:sym typeface="Poppins Light"/>
              </a:rPr>
              <a:t>Success Criteria of an EXIT TASK</a:t>
            </a:r>
            <a:endParaRPr sz="2300">
              <a:solidFill>
                <a:schemeClr val="dk1"/>
              </a:solidFill>
              <a:latin typeface="Poppins Light"/>
              <a:ea typeface="Poppins Light"/>
              <a:cs typeface="Poppins Light"/>
              <a:sym typeface="Poppins Light"/>
            </a:endParaRPr>
          </a:p>
          <a:p>
            <a:pPr indent="-374650" lvl="0" marL="457200" rtl="0" algn="l">
              <a:spcBef>
                <a:spcPts val="1000"/>
              </a:spcBef>
              <a:spcAft>
                <a:spcPts val="0"/>
              </a:spcAft>
              <a:buClr>
                <a:schemeClr val="dk1"/>
              </a:buClr>
              <a:buSzPts val="2300"/>
              <a:buFont typeface="Poppins Light"/>
              <a:buAutoNum type="arabicPeriod"/>
            </a:pPr>
            <a:r>
              <a:rPr lang="en-MY" sz="2300">
                <a:solidFill>
                  <a:schemeClr val="dk1"/>
                </a:solidFill>
                <a:latin typeface="Poppins Light"/>
                <a:ea typeface="Poppins Light"/>
                <a:cs typeface="Poppins Light"/>
                <a:sym typeface="Poppins Light"/>
              </a:rPr>
              <a:t>Types of EXIT TASK</a:t>
            </a:r>
            <a:endParaRPr sz="2300">
              <a:solidFill>
                <a:schemeClr val="dk1"/>
              </a:solidFill>
              <a:latin typeface="Poppins Light"/>
              <a:ea typeface="Poppins Light"/>
              <a:cs typeface="Poppins Light"/>
              <a:sym typeface="Poppins Light"/>
            </a:endParaRPr>
          </a:p>
          <a:p>
            <a:pPr indent="-374650" lvl="0" marL="457200" rtl="0" algn="l">
              <a:spcBef>
                <a:spcPts val="1000"/>
              </a:spcBef>
              <a:spcAft>
                <a:spcPts val="0"/>
              </a:spcAft>
              <a:buClr>
                <a:schemeClr val="dk1"/>
              </a:buClr>
              <a:buSzPts val="2300"/>
              <a:buFont typeface="Poppins Light"/>
              <a:buAutoNum type="arabicPeriod"/>
            </a:pPr>
            <a:r>
              <a:rPr lang="en-MY" sz="2300">
                <a:solidFill>
                  <a:schemeClr val="dk1"/>
                </a:solidFill>
                <a:latin typeface="Poppins Light"/>
                <a:ea typeface="Poppins Light"/>
                <a:cs typeface="Poppins Light"/>
                <a:sym typeface="Poppins Light"/>
              </a:rPr>
              <a:t>Design an exit task</a:t>
            </a:r>
            <a:endParaRPr sz="2300">
              <a:solidFill>
                <a:schemeClr val="dk1"/>
              </a:solidFill>
              <a:latin typeface="Poppins Light"/>
              <a:ea typeface="Poppins Light"/>
              <a:cs typeface="Poppins Light"/>
              <a:sym typeface="Poppins Light"/>
            </a:endParaRPr>
          </a:p>
          <a:p>
            <a:pPr indent="0" lvl="0" marL="457200" rtl="0" algn="l">
              <a:spcBef>
                <a:spcPts val="1000"/>
              </a:spcBef>
              <a:spcAft>
                <a:spcPts val="0"/>
              </a:spcAft>
              <a:buNone/>
            </a:pPr>
            <a:r>
              <a:t/>
            </a:r>
            <a:endParaRPr sz="2300">
              <a:solidFill>
                <a:schemeClr val="dk1"/>
              </a:solidFill>
              <a:latin typeface="Poppins Light"/>
              <a:ea typeface="Poppins Light"/>
              <a:cs typeface="Poppins Light"/>
              <a:sym typeface="Poppins Light"/>
            </a:endParaRPr>
          </a:p>
          <a:p>
            <a:pPr indent="0" lvl="0" marL="0" rtl="0" algn="l">
              <a:lnSpc>
                <a:spcPct val="87272"/>
              </a:lnSpc>
              <a:spcBef>
                <a:spcPts val="1000"/>
              </a:spcBef>
              <a:spcAft>
                <a:spcPts val="0"/>
              </a:spcAft>
              <a:buClr>
                <a:schemeClr val="dk1"/>
              </a:buClr>
              <a:buSzPts val="1100"/>
              <a:buFont typeface="Arial"/>
              <a:buNone/>
            </a:pPr>
            <a:r>
              <a:t/>
            </a:r>
            <a:endParaRPr sz="2300">
              <a:solidFill>
                <a:schemeClr val="dk1"/>
              </a:solidFill>
              <a:latin typeface="Poppins Light"/>
              <a:ea typeface="Poppins Light"/>
              <a:cs typeface="Poppins Light"/>
              <a:sym typeface="Poppins Light"/>
            </a:endParaRPr>
          </a:p>
          <a:p>
            <a:pPr indent="0" lvl="0" marL="0" marR="0" rtl="0" algn="l">
              <a:lnSpc>
                <a:spcPct val="87272"/>
              </a:lnSpc>
              <a:spcBef>
                <a:spcPts val="1000"/>
              </a:spcBef>
              <a:spcAft>
                <a:spcPts val="0"/>
              </a:spcAft>
              <a:buNone/>
            </a:pPr>
            <a:r>
              <a:t/>
            </a:r>
            <a:endParaRPr sz="2300">
              <a:solidFill>
                <a:schemeClr val="dk1"/>
              </a:solidFill>
              <a:latin typeface="Poppins Light"/>
              <a:ea typeface="Poppins Light"/>
              <a:cs typeface="Poppins Light"/>
              <a:sym typeface="Poppins Light"/>
            </a:endParaRPr>
          </a:p>
          <a:p>
            <a:pPr indent="0" lvl="0" marL="0" marR="0" rtl="0" algn="l">
              <a:lnSpc>
                <a:spcPct val="87272"/>
              </a:lnSpc>
              <a:spcBef>
                <a:spcPts val="1000"/>
              </a:spcBef>
              <a:spcAft>
                <a:spcPts val="0"/>
              </a:spcAft>
              <a:buClr>
                <a:srgbClr val="000000"/>
              </a:buClr>
              <a:buSzPts val="1600"/>
              <a:buFont typeface="Arial"/>
              <a:buNone/>
            </a:pPr>
            <a:r>
              <a:t/>
            </a:r>
            <a:endParaRPr b="0" i="0" sz="1800" u="none" cap="none" strike="noStrike">
              <a:solidFill>
                <a:schemeClr val="dk1"/>
              </a:solidFill>
              <a:latin typeface="Poppins Light"/>
              <a:ea typeface="Poppins Light"/>
              <a:cs typeface="Poppins Light"/>
              <a:sym typeface="Poppins Light"/>
            </a:endParaRPr>
          </a:p>
          <a:p>
            <a:pPr indent="0" lvl="0" marL="0" marR="0" rtl="0" algn="l">
              <a:lnSpc>
                <a:spcPct val="87272"/>
              </a:lnSpc>
              <a:spcBef>
                <a:spcPts val="0"/>
              </a:spcBef>
              <a:spcAft>
                <a:spcPts val="0"/>
              </a:spcAft>
              <a:buClr>
                <a:srgbClr val="000000"/>
              </a:buClr>
              <a:buSzPts val="1600"/>
              <a:buFont typeface="Arial"/>
              <a:buNone/>
            </a:pPr>
            <a:r>
              <a:t/>
            </a:r>
            <a:endParaRPr b="0" i="0" sz="1800" u="none" cap="none" strike="noStrike">
              <a:solidFill>
                <a:schemeClr val="dk1"/>
              </a:solidFill>
              <a:latin typeface="Poppins Light"/>
              <a:ea typeface="Poppins Light"/>
              <a:cs typeface="Poppins Light"/>
              <a:sym typeface="Poppins Light"/>
            </a:endParaRPr>
          </a:p>
          <a:p>
            <a:pPr indent="0" lvl="0" marL="0" marR="0" rtl="0" algn="l">
              <a:lnSpc>
                <a:spcPct val="87272"/>
              </a:lnSpc>
              <a:spcBef>
                <a:spcPts val="0"/>
              </a:spcBef>
              <a:spcAft>
                <a:spcPts val="0"/>
              </a:spcAft>
              <a:buClr>
                <a:srgbClr val="000000"/>
              </a:buClr>
              <a:buSzPts val="1600"/>
              <a:buFont typeface="Arial"/>
              <a:buNone/>
            </a:pPr>
            <a:r>
              <a:t/>
            </a:r>
            <a:endParaRPr b="0" i="0" sz="1800" u="none" cap="none" strike="noStrike">
              <a:solidFill>
                <a:schemeClr val="dk1"/>
              </a:solidFill>
              <a:latin typeface="Poppins Light"/>
              <a:ea typeface="Poppins Light"/>
              <a:cs typeface="Poppins Light"/>
              <a:sym typeface="Poppins Light"/>
            </a:endParaRPr>
          </a:p>
          <a:p>
            <a:pPr indent="0" lvl="0" marL="0" marR="0" rtl="0" algn="l">
              <a:lnSpc>
                <a:spcPct val="87272"/>
              </a:lnSpc>
              <a:spcBef>
                <a:spcPts val="0"/>
              </a:spcBef>
              <a:spcAft>
                <a:spcPts val="0"/>
              </a:spcAft>
              <a:buClr>
                <a:srgbClr val="000000"/>
              </a:buClr>
              <a:buSzPts val="1600"/>
              <a:buFont typeface="Arial"/>
              <a:buNone/>
            </a:pPr>
            <a:r>
              <a:t/>
            </a:r>
            <a:endParaRPr b="0" i="0" sz="1800" u="none" cap="none" strike="noStrike">
              <a:solidFill>
                <a:schemeClr val="dk1"/>
              </a:solidFill>
              <a:latin typeface="Poppins Light"/>
              <a:ea typeface="Poppins Light"/>
              <a:cs typeface="Poppins Light"/>
              <a:sym typeface="Poppins Light"/>
            </a:endParaRPr>
          </a:p>
          <a:p>
            <a:pPr indent="0" lvl="0" marL="0" marR="0" rtl="0" algn="l">
              <a:lnSpc>
                <a:spcPct val="87272"/>
              </a:lnSpc>
              <a:spcBef>
                <a:spcPts val="0"/>
              </a:spcBef>
              <a:spcAft>
                <a:spcPts val="0"/>
              </a:spcAft>
              <a:buClr>
                <a:srgbClr val="000000"/>
              </a:buClr>
              <a:buSzPts val="1600"/>
              <a:buFont typeface="Arial"/>
              <a:buNone/>
            </a:pPr>
            <a:r>
              <a:t/>
            </a:r>
            <a:endParaRPr b="0" i="0" sz="1800" u="none" cap="none" strike="noStrike">
              <a:solidFill>
                <a:schemeClr val="dk1"/>
              </a:solidFill>
              <a:latin typeface="Poppins Light"/>
              <a:ea typeface="Poppins Light"/>
              <a:cs typeface="Poppins Light"/>
              <a:sym typeface="Poppins Light"/>
            </a:endParaRPr>
          </a:p>
          <a:p>
            <a:pPr indent="0" lvl="0" marL="457200" marR="0" rtl="0" algn="l">
              <a:lnSpc>
                <a:spcPct val="87272"/>
              </a:lnSpc>
              <a:spcBef>
                <a:spcPts val="0"/>
              </a:spcBef>
              <a:spcAft>
                <a:spcPts val="0"/>
              </a:spcAft>
              <a:buClr>
                <a:srgbClr val="000000"/>
              </a:buClr>
              <a:buSzPts val="1600"/>
              <a:buFont typeface="Arial"/>
              <a:buNone/>
            </a:pPr>
            <a:r>
              <a:t/>
            </a:r>
            <a:endParaRPr b="0" i="0" sz="1800" u="none" cap="none" strike="noStrike">
              <a:solidFill>
                <a:schemeClr val="dk1"/>
              </a:solidFill>
              <a:latin typeface="Poppins Light"/>
              <a:ea typeface="Poppins Light"/>
              <a:cs typeface="Poppins Light"/>
              <a:sym typeface="Poppins Light"/>
            </a:endParaRPr>
          </a:p>
          <a:p>
            <a:pPr indent="0" lvl="0" marL="457200" marR="0" rtl="0" algn="l">
              <a:lnSpc>
                <a:spcPct val="87272"/>
              </a:lnSpc>
              <a:spcBef>
                <a:spcPts val="0"/>
              </a:spcBef>
              <a:spcAft>
                <a:spcPts val="0"/>
              </a:spcAft>
              <a:buClr>
                <a:srgbClr val="000000"/>
              </a:buClr>
              <a:buSzPts val="1600"/>
              <a:buFont typeface="Arial"/>
              <a:buNone/>
            </a:pPr>
            <a:r>
              <a:t/>
            </a:r>
            <a:endParaRPr b="0" i="0" sz="1800" u="none" cap="none" strike="noStrike">
              <a:solidFill>
                <a:schemeClr val="dk1"/>
              </a:solidFill>
              <a:latin typeface="Poppins Light"/>
              <a:ea typeface="Poppins Light"/>
              <a:cs typeface="Poppins Light"/>
              <a:sym typeface="Poppins Ligh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4" name="Shape 124"/>
        <p:cNvGrpSpPr/>
        <p:nvPr/>
      </p:nvGrpSpPr>
      <p:grpSpPr>
        <a:xfrm>
          <a:off x="0" y="0"/>
          <a:ext cx="0" cy="0"/>
          <a:chOff x="0" y="0"/>
          <a:chExt cx="0" cy="0"/>
        </a:xfrm>
      </p:grpSpPr>
      <p:pic>
        <p:nvPicPr>
          <p:cNvPr id="125" name="Google Shape;125;g34ef984e070_1_97"/>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26" name="Google Shape;126;g34ef984e070_1_97"/>
          <p:cNvSpPr/>
          <p:nvPr/>
        </p:nvSpPr>
        <p:spPr>
          <a:xfrm>
            <a:off x="576950" y="1056550"/>
            <a:ext cx="8203500" cy="6735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Clr>
                <a:schemeClr val="dk1"/>
              </a:buClr>
              <a:buSzPts val="1100"/>
              <a:buFont typeface="Arial"/>
              <a:buNone/>
            </a:pPr>
            <a:r>
              <a:rPr b="1" lang="en-MY" sz="3000">
                <a:latin typeface="Poppins"/>
                <a:ea typeface="Poppins"/>
                <a:cs typeface="Poppins"/>
                <a:sym typeface="Poppins"/>
              </a:rPr>
              <a:t>What is EXIT TASK?</a:t>
            </a:r>
            <a:endParaRPr b="1" sz="30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b="1" sz="3000">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500"/>
              <a:buFont typeface="Arial"/>
              <a:buNone/>
            </a:pPr>
            <a:r>
              <a:t/>
            </a:r>
            <a:endParaRPr b="1" sz="3000">
              <a:latin typeface="Poppins"/>
              <a:ea typeface="Poppins"/>
              <a:cs typeface="Poppins"/>
              <a:sym typeface="Poppins"/>
            </a:endParaRPr>
          </a:p>
        </p:txBody>
      </p:sp>
      <p:sp>
        <p:nvSpPr>
          <p:cNvPr id="127" name="Google Shape;127;g34ef984e070_1_97"/>
          <p:cNvSpPr txBox="1"/>
          <p:nvPr/>
        </p:nvSpPr>
        <p:spPr>
          <a:xfrm>
            <a:off x="576950" y="1730050"/>
            <a:ext cx="4493700" cy="27045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chemeClr val="dk2"/>
              </a:buClr>
              <a:buSzPts val="2000"/>
              <a:buChar char="●"/>
            </a:pPr>
            <a:r>
              <a:rPr lang="en-MY" sz="2000">
                <a:solidFill>
                  <a:schemeClr val="dk2"/>
                </a:solidFill>
              </a:rPr>
              <a:t>A simple and short activity conducted at the END of a lesson.</a:t>
            </a:r>
            <a:endParaRPr sz="2000">
              <a:solidFill>
                <a:schemeClr val="dk2"/>
              </a:solidFill>
            </a:endParaRPr>
          </a:p>
          <a:p>
            <a:pPr indent="-355600" lvl="0" marL="457200" rtl="0" algn="l">
              <a:spcBef>
                <a:spcPts val="1000"/>
              </a:spcBef>
              <a:spcAft>
                <a:spcPts val="0"/>
              </a:spcAft>
              <a:buClr>
                <a:schemeClr val="dk2"/>
              </a:buClr>
              <a:buSzPts val="2000"/>
              <a:buChar char="●"/>
            </a:pPr>
            <a:r>
              <a:rPr lang="en-MY" sz="2000">
                <a:solidFill>
                  <a:schemeClr val="dk2"/>
                </a:solidFill>
              </a:rPr>
              <a:t>Provide teachers with </a:t>
            </a:r>
            <a:r>
              <a:rPr b="1" lang="en-MY" sz="2000">
                <a:solidFill>
                  <a:srgbClr val="0000FF"/>
                </a:solidFill>
              </a:rPr>
              <a:t>informal information</a:t>
            </a:r>
            <a:r>
              <a:rPr lang="en-MY" sz="2000">
                <a:solidFill>
                  <a:schemeClr val="dk2"/>
                </a:solidFill>
              </a:rPr>
              <a:t> about students’ learning.</a:t>
            </a:r>
            <a:endParaRPr sz="2000">
              <a:solidFill>
                <a:schemeClr val="dk2"/>
              </a:solidFill>
            </a:endParaRPr>
          </a:p>
          <a:p>
            <a:pPr indent="-355600" lvl="0" marL="457200" rtl="0" algn="l">
              <a:spcBef>
                <a:spcPts val="1000"/>
              </a:spcBef>
              <a:spcAft>
                <a:spcPts val="0"/>
              </a:spcAft>
              <a:buClr>
                <a:schemeClr val="dk2"/>
              </a:buClr>
              <a:buSzPts val="2000"/>
              <a:buChar char="●"/>
            </a:pPr>
            <a:r>
              <a:rPr lang="en-MY" sz="2000">
                <a:solidFill>
                  <a:schemeClr val="dk2"/>
                </a:solidFill>
              </a:rPr>
              <a:t>Allow students to reflect on what they have learnt.</a:t>
            </a:r>
            <a:endParaRPr sz="2000">
              <a:solidFill>
                <a:schemeClr val="dk2"/>
              </a:solidFill>
            </a:endParaRPr>
          </a:p>
          <a:p>
            <a:pPr indent="0" lvl="0" marL="0" rtl="0" algn="l">
              <a:spcBef>
                <a:spcPts val="100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p:txBody>
      </p:sp>
      <p:pic>
        <p:nvPicPr>
          <p:cNvPr id="128" name="Google Shape;128;g34ef984e070_1_97"/>
          <p:cNvPicPr preferRelativeResize="0"/>
          <p:nvPr/>
        </p:nvPicPr>
        <p:blipFill>
          <a:blip r:embed="rId5">
            <a:alphaModFix/>
          </a:blip>
          <a:stretch>
            <a:fillRect/>
          </a:stretch>
        </p:blipFill>
        <p:spPr>
          <a:xfrm>
            <a:off x="5515450" y="1194550"/>
            <a:ext cx="3108649" cy="3108650"/>
          </a:xfrm>
          <a:prstGeom prst="rect">
            <a:avLst/>
          </a:prstGeom>
          <a:noFill/>
          <a:ln>
            <a:noFill/>
          </a:ln>
        </p:spPr>
      </p:pic>
      <p:sp>
        <p:nvSpPr>
          <p:cNvPr id="129" name="Google Shape;129;g34ef984e070_1_97"/>
          <p:cNvSpPr txBox="1"/>
          <p:nvPr/>
        </p:nvSpPr>
        <p:spPr>
          <a:xfrm>
            <a:off x="6071100" y="4233713"/>
            <a:ext cx="2454600" cy="453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MY" sz="1200" u="none" cap="none" strike="noStrike">
                <a:solidFill>
                  <a:srgbClr val="595959"/>
                </a:solidFill>
                <a:latin typeface="Poppins"/>
                <a:ea typeface="Poppins"/>
                <a:cs typeface="Poppins"/>
                <a:sym typeface="Poppins"/>
              </a:rPr>
              <a:t>Designed by </a:t>
            </a:r>
            <a:r>
              <a:rPr b="0" i="0" lang="en-MY" sz="1200" u="sng" cap="none" strike="noStrike">
                <a:solidFill>
                  <a:srgbClr val="0097A7"/>
                </a:solidFill>
                <a:latin typeface="Poppins"/>
                <a:ea typeface="Poppins"/>
                <a:cs typeface="Poppins"/>
                <a:sym typeface="Poppins"/>
                <a:hlinkClick r:id="rId6">
                  <a:extLst>
                    <a:ext uri="{A12FA001-AC4F-418D-AE19-62706E023703}">
                      <ahyp:hlinkClr val="tx"/>
                    </a:ext>
                  </a:extLst>
                </a:hlinkClick>
              </a:rPr>
              <a:t>Freepik</a:t>
            </a:r>
            <a:endParaRPr b="0" i="0" sz="1200" u="none" cap="none" strike="noStrike">
              <a:solidFill>
                <a:srgbClr val="595959"/>
              </a:solidFill>
              <a:latin typeface="Poppins"/>
              <a:ea typeface="Poppins"/>
              <a:cs typeface="Poppins"/>
              <a:sym typeface="Poppins"/>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