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ExtraBold"/>
      <p:bold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9" roundtripDataSignature="AMtx7mi6op5sU0n1z9R8DTx9D9Dr8x5k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DA530A-C109-46F8-A881-07732434C974}">
  <a:tblStyle styleId="{CDDA530A-C109-46F8-A881-07732434C97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italic.fntdata"/><Relationship Id="rId30" Type="http://schemas.openxmlformats.org/officeDocument/2006/relationships/font" Target="fonts/PoppinsMedium-bold.fntdata"/><Relationship Id="rId11" Type="http://schemas.openxmlformats.org/officeDocument/2006/relationships/slide" Target="slides/slide5.xml"/><Relationship Id="rId33" Type="http://schemas.openxmlformats.org/officeDocument/2006/relationships/font" Target="fonts/PoppinsExtraBold-bold.fntdata"/><Relationship Id="rId10" Type="http://schemas.openxmlformats.org/officeDocument/2006/relationships/slide" Target="slides/slide4.xml"/><Relationship Id="rId32" Type="http://schemas.openxmlformats.org/officeDocument/2006/relationships/font" Target="fonts/PoppinsMedium-boldItalic.fntdata"/><Relationship Id="rId13" Type="http://schemas.openxmlformats.org/officeDocument/2006/relationships/slide" Target="slides/slide7.xml"/><Relationship Id="rId35" Type="http://schemas.openxmlformats.org/officeDocument/2006/relationships/font" Target="fonts/CenturyGothic-regular.fntdata"/><Relationship Id="rId12" Type="http://schemas.openxmlformats.org/officeDocument/2006/relationships/slide" Target="slides/slide6.xml"/><Relationship Id="rId34" Type="http://schemas.openxmlformats.org/officeDocument/2006/relationships/font" Target="fonts/PoppinsExtraBold-boldItalic.fntdata"/><Relationship Id="rId15" Type="http://schemas.openxmlformats.org/officeDocument/2006/relationships/slide" Target="slides/slide9.xml"/><Relationship Id="rId37" Type="http://schemas.openxmlformats.org/officeDocument/2006/relationships/font" Target="fonts/CenturyGothic-italic.fntdata"/><Relationship Id="rId14" Type="http://schemas.openxmlformats.org/officeDocument/2006/relationships/slide" Target="slides/slide8.xml"/><Relationship Id="rId36" Type="http://schemas.openxmlformats.org/officeDocument/2006/relationships/font" Target="fonts/CenturyGothic-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CenturyGothic-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ba26c7e9c_1_1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4ba26c7e9c_1_12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34ba26c7e9c_1_1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6dd58daf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36dd58daf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6dd58daff1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6dd58daff1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6dd58daff1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6dd58daff1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6dd58daff1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36dd58daff1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ba26c7e9c_1_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34ba26c7e9c_1_9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34ba26c7e9c_1_9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ba26c7e9c_1_1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34ba26c7e9c_1_1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34ba26c7e9c_1_1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ba26c7e9c_1_1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4ba26c7e9c_1_12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34ba26c7e9c_1_12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4cc3c8a8df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34cc3c8a8df_0_28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34cc3c8a8df_0_28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cc3c8a8df_0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4cc3c8a8df_0_30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34cc3c8a8df_0_30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4ba26c7e9c_1_1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34ba26c7e9c_1_12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34ba26c7e9c_1_12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hyperlink" Target="https://support.google.com/sites/answer/6372878?hl=en" TargetMode="External"/><Relationship Id="rId6" Type="http://schemas.openxmlformats.org/officeDocument/2006/relationships/hyperlink" Target="https://support.google.com/sites/answer/98216?hl=en#zippy=%2Cmove-a-pag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creativecommons.org/licenses/by-nc-sa/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0.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hyperlink" Target="https://teaching.uwo.ca/awardsdossiers/teachingphilosophy.html" TargetMode="External"/><Relationship Id="rId6" Type="http://schemas.openxmlformats.org/officeDocument/2006/relationships/hyperlink" Target="https://cei.umn.edu/writing-your-teaching-philosophy" TargetMode="External"/><Relationship Id="rId7" Type="http://schemas.openxmlformats.org/officeDocument/2006/relationships/hyperlink" Target="https://gradschool.cornell.edu/career-and-professional-development/pathways-to-success/prepare-for-your-career/take-action/teaching-philosophy-state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1" Type="http://schemas.openxmlformats.org/officeDocument/2006/relationships/hyperlink" Target="https://stjohns.digication.com/alyssajlee11/Teaching_Philosophy" TargetMode="External"/><Relationship Id="rId10" Type="http://schemas.openxmlformats.org/officeDocument/2006/relationships/hyperlink" Target="https://rebeccalynntaylor.wordpress.com/" TargetMode="External"/><Relationship Id="rId13" Type="http://schemas.openxmlformats.org/officeDocument/2006/relationships/hyperlink" Target="https://ead0012.wixsite.com/elizabethdevore" TargetMode="External"/><Relationship Id="rId12" Type="http://schemas.openxmlformats.org/officeDocument/2006/relationships/hyperlink" Target="https://map08g.wixsite.com/eportfolio"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hyperlink" Target="https://sites.psu.edu/drlauraguertin/" TargetMode="External"/><Relationship Id="rId14" Type="http://schemas.openxmlformats.org/officeDocument/2006/relationships/hyperlink" Target="https://patiencemarsh.wixsite.com/portfolio" TargetMode="External"/><Relationship Id="rId5" Type="http://schemas.openxmlformats.org/officeDocument/2006/relationships/hyperlink" Target="https://irenewelch.wordpress.com/" TargetMode="External"/><Relationship Id="rId6" Type="http://schemas.openxmlformats.org/officeDocument/2006/relationships/hyperlink" Target="https://irenewelch.wordpress.com/" TargetMode="External"/><Relationship Id="rId7" Type="http://schemas.openxmlformats.org/officeDocument/2006/relationships/hyperlink" Target="https://www.tgoodman.com/about" TargetMode="External"/><Relationship Id="rId8" Type="http://schemas.openxmlformats.org/officeDocument/2006/relationships/hyperlink" Target="http://teachercowley.weebl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hyperlink" Target="http://www.youtube.com/watch?v=dKpPpUGWRuw" TargetMode="External"/><Relationship Id="rId6"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843300"/>
            <a:ext cx="2868900" cy="3066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Developing e</a:t>
            </a:r>
            <a:r>
              <a:rPr lang="en-MY" sz="2600">
                <a:solidFill>
                  <a:schemeClr val="lt1"/>
                </a:solidFill>
                <a:latin typeface="Poppins ExtraBold"/>
                <a:ea typeface="Poppins ExtraBold"/>
                <a:cs typeface="Poppins ExtraBold"/>
                <a:sym typeface="Poppins ExtraBold"/>
              </a:rPr>
              <a:t>-</a:t>
            </a:r>
            <a:r>
              <a:rPr lang="en-MY" sz="2600">
                <a:solidFill>
                  <a:schemeClr val="lt1"/>
                </a:solidFill>
                <a:latin typeface="Poppins ExtraBold"/>
                <a:ea typeface="Poppins ExtraBold"/>
                <a:cs typeface="Poppins ExtraBold"/>
                <a:sym typeface="Poppins ExtraBold"/>
              </a:rPr>
              <a:t>Portfolio using Google Sites</a:t>
            </a:r>
            <a:endParaRPr b="0" i="0" sz="26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a:t>
            </a:r>
            <a:r>
              <a:rPr b="0" i="0" lang="en-MY" sz="2000" u="none" cap="none" strike="noStrike">
                <a:solidFill>
                  <a:schemeClr val="lt1"/>
                </a:solidFill>
                <a:latin typeface="Poppins"/>
                <a:ea typeface="Poppins"/>
                <a:cs typeface="Poppins"/>
                <a:sym typeface="Poppins"/>
              </a:rPr>
              <a:t>uthor: </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Tina</a:t>
            </a:r>
            <a:r>
              <a:rPr lang="en-MY" sz="2000">
                <a:solidFill>
                  <a:schemeClr val="lt1"/>
                </a:solidFill>
                <a:latin typeface="Poppins"/>
                <a:ea typeface="Poppins"/>
                <a:cs typeface="Poppins"/>
                <a:sym typeface="Poppins"/>
              </a:rPr>
              <a:t> Lim</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sz="20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2000">
                <a:solidFill>
                  <a:schemeClr val="lt1"/>
                </a:solidFill>
                <a:latin typeface="Poppins"/>
                <a:ea typeface="Poppins"/>
                <a:cs typeface="Poppins"/>
                <a:sym typeface="Poppins"/>
              </a:rPr>
              <a:t>Year: 2021</a:t>
            </a:r>
            <a:endParaRPr sz="20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3897175" y="4477588"/>
            <a:ext cx="24546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rgbClr val="595959"/>
                </a:solidFill>
                <a:latin typeface="Poppins"/>
                <a:ea typeface="Poppins"/>
                <a:cs typeface="Poppins"/>
                <a:sym typeface="Poppins"/>
              </a:rPr>
              <a:t>Designed by </a:t>
            </a:r>
            <a:r>
              <a:rPr lang="en-MY" sz="1200" u="sng">
                <a:solidFill>
                  <a:srgbClr val="0097A7"/>
                </a:solidFill>
                <a:latin typeface="Poppins"/>
                <a:ea typeface="Poppins"/>
                <a:cs typeface="Poppins"/>
                <a:sym typeface="Poppins"/>
                <a:hlinkClick r:id="rId5">
                  <a:extLst>
                    <a:ext uri="{A12FA001-AC4F-418D-AE19-62706E023703}">
                      <ahyp:hlinkClr val="tx"/>
                    </a:ext>
                  </a:extLst>
                </a:hlinkClick>
              </a:rPr>
              <a:t>Freepik</a:t>
            </a:r>
            <a:endParaRPr sz="1200">
              <a:solidFill>
                <a:srgbClr val="595959"/>
              </a:solidFill>
              <a:latin typeface="Poppins"/>
              <a:ea typeface="Poppins"/>
              <a:cs typeface="Poppins"/>
              <a:sym typeface="Poppins"/>
            </a:endParaRPr>
          </a:p>
        </p:txBody>
      </p:sp>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6">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6" name="Google Shape;66;p2"/>
          <p:cNvPicPr preferRelativeResize="0"/>
          <p:nvPr/>
        </p:nvPicPr>
        <p:blipFill>
          <a:blip r:embed="rId7">
            <a:alphaModFix/>
          </a:blip>
          <a:stretch>
            <a:fillRect/>
          </a:stretch>
        </p:blipFill>
        <p:spPr>
          <a:xfrm>
            <a:off x="355825" y="4349173"/>
            <a:ext cx="1662725" cy="581725"/>
          </a:xfrm>
          <a:prstGeom prst="rect">
            <a:avLst/>
          </a:prstGeom>
          <a:noFill/>
          <a:ln>
            <a:noFill/>
          </a:ln>
        </p:spPr>
      </p:pic>
      <p:pic>
        <p:nvPicPr>
          <p:cNvPr id="67" name="Google Shape;67;p2"/>
          <p:cNvPicPr preferRelativeResize="0"/>
          <p:nvPr/>
        </p:nvPicPr>
        <p:blipFill>
          <a:blip r:embed="rId8">
            <a:alphaModFix/>
          </a:blip>
          <a:stretch>
            <a:fillRect/>
          </a:stretch>
        </p:blipFill>
        <p:spPr>
          <a:xfrm>
            <a:off x="3897175" y="779263"/>
            <a:ext cx="4662350" cy="3584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g34ba26c7e9c_1_123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0" name="Google Shape;170;g34ba26c7e9c_1_1236"/>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SUPPORT SITES</a:t>
            </a:r>
            <a:endParaRPr b="1" i="0" sz="2600" u="none" cap="none" strike="noStrike">
              <a:solidFill>
                <a:schemeClr val="lt1"/>
              </a:solidFill>
              <a:latin typeface="Poppins"/>
              <a:ea typeface="Poppins"/>
              <a:cs typeface="Poppins"/>
              <a:sym typeface="Poppins"/>
            </a:endParaRPr>
          </a:p>
        </p:txBody>
      </p:sp>
      <p:sp>
        <p:nvSpPr>
          <p:cNvPr id="171" name="Google Shape;171;g34ba26c7e9c_1_1236"/>
          <p:cNvSpPr txBox="1"/>
          <p:nvPr/>
        </p:nvSpPr>
        <p:spPr>
          <a:xfrm>
            <a:off x="442950" y="1216200"/>
            <a:ext cx="8340000" cy="1569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en-MY" sz="2400" u="sng">
                <a:solidFill>
                  <a:schemeClr val="hlink"/>
                </a:solidFill>
                <a:hlinkClick r:id="rId5"/>
              </a:rPr>
              <a:t>How to use Google Sites</a:t>
            </a:r>
            <a:endParaRPr sz="2400">
              <a:solidFill>
                <a:schemeClr val="dk1"/>
              </a:solidFill>
            </a:endParaRPr>
          </a:p>
          <a:p>
            <a:pPr indent="0" lvl="0" marL="45720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MY" sz="2400" u="sng">
                <a:solidFill>
                  <a:schemeClr val="hlink"/>
                </a:solidFill>
                <a:hlinkClick r:id="rId6"/>
              </a:rPr>
              <a:t>Add, delete &amp; organise pages</a:t>
            </a:r>
            <a:endParaRPr sz="2400">
              <a:solidFill>
                <a:schemeClr val="dk1"/>
              </a:solidFill>
            </a:endParaRPr>
          </a:p>
          <a:p>
            <a:pPr indent="0" lvl="0" marL="457200" marR="0" rtl="0" algn="l">
              <a:lnSpc>
                <a:spcPct val="100000"/>
              </a:lnSpc>
              <a:spcBef>
                <a:spcPts val="0"/>
              </a:spcBef>
              <a:spcAft>
                <a:spcPts val="0"/>
              </a:spcAft>
              <a:buNone/>
            </a:pPr>
            <a:r>
              <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g36dd58daff1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77" name="Google Shape;177;g36dd58daff1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78" name="Google Shape;178;g36dd58daff1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79" name="Google Shape;179;g36dd58daff1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80" name="Google Shape;180;g36dd58daff1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36dd58daff1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86" name="Google Shape;186;g36dd58daff1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187" name="Google Shape;187;g36dd58daff1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88" name="Google Shape;188;g36dd58daff1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89" name="Google Shape;189;g36dd58daff1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90" name="Google Shape;190;g36dd58daff1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2021 Quest International University </a:t>
            </a:r>
            <a:r>
              <a:rPr i="1" lang="en-MY" sz="1800" u="sng">
                <a:solidFill>
                  <a:schemeClr val="hlink"/>
                </a:solidFill>
                <a:latin typeface="Poppins"/>
                <a:ea typeface="Poppins"/>
                <a:cs typeface="Poppins"/>
                <a:sym typeface="Poppins"/>
                <a:hlinkClick r:id="rId6"/>
              </a:rPr>
              <a:t>Developing e-Portfolio Using Google Sites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g36dd58daff1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96" name="Google Shape;196;g36dd58daff1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197" name="Google Shape;197;g36dd58daff1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98" name="Google Shape;198;g36dd58daff1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Developing e-Portfolio Using Google Sites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199" name="Google Shape;199;g36dd58daff1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00" name="Google Shape;200;g36dd58daff1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36dd58daff1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06" name="Google Shape;206;g36dd58daff1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07" name="Google Shape;207;g36dd58daff1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08" name="Google Shape;208;g36dd58daff1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09" name="Google Shape;209;g36dd58daff1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10" name="Google Shape;210;g36dd58daff1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11" name="Google Shape;211;g36dd58daff1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3" name="Google Shape;73;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900" u="none" cap="none" strike="noStrike">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4" name="Google Shape;74;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5" name="Google Shape;75;p4"/>
          <p:cNvSpPr/>
          <p:nvPr/>
        </p:nvSpPr>
        <p:spPr>
          <a:xfrm>
            <a:off x="3624475" y="932825"/>
            <a:ext cx="5034000" cy="35646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Developing an e-portfolio using Google Sites</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Samples of actual e-portfolios</a:t>
            </a:r>
            <a:endParaRPr b="0" i="0" sz="2300" u="none" cap="none" strike="noStrike">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Your e-portfolio</a:t>
            </a:r>
            <a:endParaRPr b="0"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SOME TOOLS TO DEVELOP AN e-PORTFOLIO</a:t>
            </a:r>
            <a:endParaRPr b="1" i="0" sz="2600" u="none" cap="none" strike="noStrike">
              <a:solidFill>
                <a:schemeClr val="lt1"/>
              </a:solidFill>
              <a:latin typeface="Poppins"/>
              <a:ea typeface="Poppins"/>
              <a:cs typeface="Poppins"/>
              <a:sym typeface="Poppins"/>
            </a:endParaRPr>
          </a:p>
        </p:txBody>
      </p:sp>
      <p:pic>
        <p:nvPicPr>
          <p:cNvPr id="83" name="Google Shape;83;g34ba173c4b2_3_67"/>
          <p:cNvPicPr preferRelativeResize="0"/>
          <p:nvPr/>
        </p:nvPicPr>
        <p:blipFill>
          <a:blip r:embed="rId5">
            <a:alphaModFix/>
          </a:blip>
          <a:stretch>
            <a:fillRect/>
          </a:stretch>
        </p:blipFill>
        <p:spPr>
          <a:xfrm>
            <a:off x="152400" y="1086000"/>
            <a:ext cx="1552575" cy="1638300"/>
          </a:xfrm>
          <a:prstGeom prst="rect">
            <a:avLst/>
          </a:prstGeom>
          <a:noFill/>
          <a:ln>
            <a:noFill/>
          </a:ln>
        </p:spPr>
      </p:pic>
      <p:pic>
        <p:nvPicPr>
          <p:cNvPr id="84" name="Google Shape;84;g34ba173c4b2_3_67"/>
          <p:cNvPicPr preferRelativeResize="0"/>
          <p:nvPr/>
        </p:nvPicPr>
        <p:blipFill>
          <a:blip r:embed="rId6">
            <a:alphaModFix/>
          </a:blip>
          <a:stretch>
            <a:fillRect/>
          </a:stretch>
        </p:blipFill>
        <p:spPr>
          <a:xfrm>
            <a:off x="1857375" y="1199100"/>
            <a:ext cx="3457575" cy="1323975"/>
          </a:xfrm>
          <a:prstGeom prst="rect">
            <a:avLst/>
          </a:prstGeom>
          <a:noFill/>
          <a:ln>
            <a:noFill/>
          </a:ln>
        </p:spPr>
      </p:pic>
      <p:pic>
        <p:nvPicPr>
          <p:cNvPr id="85" name="Google Shape;85;g34ba173c4b2_3_67"/>
          <p:cNvPicPr preferRelativeResize="0"/>
          <p:nvPr/>
        </p:nvPicPr>
        <p:blipFill>
          <a:blip r:embed="rId7">
            <a:alphaModFix/>
          </a:blip>
          <a:stretch>
            <a:fillRect/>
          </a:stretch>
        </p:blipFill>
        <p:spPr>
          <a:xfrm>
            <a:off x="7429500" y="1724575"/>
            <a:ext cx="1514475" cy="2809875"/>
          </a:xfrm>
          <a:prstGeom prst="rect">
            <a:avLst/>
          </a:prstGeom>
          <a:noFill/>
          <a:ln>
            <a:noFill/>
          </a:ln>
        </p:spPr>
      </p:pic>
      <p:pic>
        <p:nvPicPr>
          <p:cNvPr id="86" name="Google Shape;86;g34ba173c4b2_3_67"/>
          <p:cNvPicPr preferRelativeResize="0"/>
          <p:nvPr/>
        </p:nvPicPr>
        <p:blipFill>
          <a:blip r:embed="rId8">
            <a:alphaModFix/>
          </a:blip>
          <a:stretch>
            <a:fillRect/>
          </a:stretch>
        </p:blipFill>
        <p:spPr>
          <a:xfrm>
            <a:off x="855925" y="2788575"/>
            <a:ext cx="3190875" cy="2038350"/>
          </a:xfrm>
          <a:prstGeom prst="rect">
            <a:avLst/>
          </a:prstGeom>
          <a:noFill/>
          <a:ln>
            <a:noFill/>
          </a:ln>
        </p:spPr>
      </p:pic>
      <p:pic>
        <p:nvPicPr>
          <p:cNvPr id="87" name="Google Shape;87;g34ba173c4b2_3_67"/>
          <p:cNvPicPr preferRelativeResize="0"/>
          <p:nvPr/>
        </p:nvPicPr>
        <p:blipFill>
          <a:blip r:embed="rId9">
            <a:alphaModFix/>
          </a:blip>
          <a:stretch>
            <a:fillRect/>
          </a:stretch>
        </p:blipFill>
        <p:spPr>
          <a:xfrm>
            <a:off x="5389200" y="1274325"/>
            <a:ext cx="1809750" cy="828675"/>
          </a:xfrm>
          <a:prstGeom prst="rect">
            <a:avLst/>
          </a:prstGeom>
          <a:noFill/>
          <a:ln>
            <a:noFill/>
          </a:ln>
        </p:spPr>
      </p:pic>
      <p:pic>
        <p:nvPicPr>
          <p:cNvPr id="88" name="Google Shape;88;g34ba173c4b2_3_67"/>
          <p:cNvPicPr preferRelativeResize="0"/>
          <p:nvPr/>
        </p:nvPicPr>
        <p:blipFill>
          <a:blip r:embed="rId10">
            <a:alphaModFix/>
          </a:blip>
          <a:stretch>
            <a:fillRect/>
          </a:stretch>
        </p:blipFill>
        <p:spPr>
          <a:xfrm>
            <a:off x="4328100" y="2895738"/>
            <a:ext cx="2762250" cy="134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id="94" name="Google Shape;94;g34ba26c7e9c_1_9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5" name="Google Shape;95;g34ba26c7e9c_1_983"/>
          <p:cNvSpPr txBox="1"/>
          <p:nvPr/>
        </p:nvSpPr>
        <p:spPr>
          <a:xfrm>
            <a:off x="3585325" y="0"/>
            <a:ext cx="5197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WHAT IS A TEACHING </a:t>
            </a:r>
            <a:r>
              <a:rPr b="1" lang="en-MY" sz="2300">
                <a:solidFill>
                  <a:schemeClr val="lt1"/>
                </a:solidFill>
                <a:latin typeface="Poppins"/>
                <a:ea typeface="Poppins"/>
                <a:cs typeface="Poppins"/>
                <a:sym typeface="Poppins"/>
              </a:rPr>
              <a:t>PHILOSOPHY</a:t>
            </a:r>
            <a:r>
              <a:rPr b="1" lang="en-MY" sz="2300">
                <a:solidFill>
                  <a:schemeClr val="lt1"/>
                </a:solidFill>
                <a:latin typeface="Poppins"/>
                <a:ea typeface="Poppins"/>
                <a:cs typeface="Poppins"/>
                <a:sym typeface="Poppins"/>
              </a:rPr>
              <a:t>? </a:t>
            </a:r>
            <a:endParaRPr b="1" i="0" sz="2300" u="none" cap="none" strike="noStrike">
              <a:solidFill>
                <a:schemeClr val="lt1"/>
              </a:solidFill>
              <a:latin typeface="Poppins"/>
              <a:ea typeface="Poppins"/>
              <a:cs typeface="Poppins"/>
              <a:sym typeface="Poppins"/>
            </a:endParaRPr>
          </a:p>
        </p:txBody>
      </p:sp>
      <p:sp>
        <p:nvSpPr>
          <p:cNvPr id="96" name="Google Shape;96;g34ba26c7e9c_1_983"/>
          <p:cNvSpPr txBox="1"/>
          <p:nvPr/>
        </p:nvSpPr>
        <p:spPr>
          <a:xfrm>
            <a:off x="364775" y="1073500"/>
            <a:ext cx="8779200" cy="4433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A written description of your values, goals, and beliefs regarding both teaching and learning.</a:t>
            </a:r>
            <a:endParaRPr sz="2400">
              <a:solidFill>
                <a:schemeClr val="dk1"/>
              </a:solidFill>
              <a:latin typeface="Poppins"/>
              <a:ea typeface="Poppins"/>
              <a:cs typeface="Poppins"/>
              <a:sym typeface="Poppins"/>
            </a:endParaRPr>
          </a:p>
          <a:p>
            <a:pPr indent="0" lvl="0" marL="457200" rtl="0" algn="l">
              <a:spcBef>
                <a:spcPts val="0"/>
              </a:spcBef>
              <a:spcAft>
                <a:spcPts val="0"/>
              </a:spcAft>
              <a:buNone/>
            </a:pPr>
            <a:r>
              <a:t/>
            </a:r>
            <a:endParaRPr sz="2400">
              <a:solidFill>
                <a:schemeClr val="dk1"/>
              </a:solidFill>
              <a:latin typeface="Poppins"/>
              <a:ea typeface="Poppins"/>
              <a:cs typeface="Poppins"/>
              <a:sym typeface="Poppins"/>
            </a:endParaRPr>
          </a:p>
          <a:p>
            <a:pPr indent="-381000" lvl="0" marL="457200" rtl="0" algn="l">
              <a:spcBef>
                <a:spcPts val="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It uses evidence from your teaching experience to make the case that you have excelled as a teacher.</a:t>
            </a:r>
            <a:endParaRPr sz="24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solidFill>
                <a:schemeClr val="dk1"/>
              </a:solidFill>
              <a:latin typeface="Poppins"/>
              <a:ea typeface="Poppins"/>
              <a:cs typeface="Poppins"/>
              <a:sym typeface="Poppins"/>
            </a:endParaRPr>
          </a:p>
          <a:p>
            <a:pPr indent="0" lvl="0" marL="0" rtl="0" algn="l">
              <a:spcBef>
                <a:spcPts val="0"/>
              </a:spcBef>
              <a:spcAft>
                <a:spcPts val="0"/>
              </a:spcAft>
              <a:buNone/>
            </a:pPr>
            <a:r>
              <a:rPr b="1" lang="en-MY" sz="1800">
                <a:solidFill>
                  <a:schemeClr val="dk1"/>
                </a:solidFill>
                <a:latin typeface="Poppins"/>
                <a:ea typeface="Poppins"/>
                <a:cs typeface="Poppins"/>
                <a:sym typeface="Poppins"/>
              </a:rPr>
              <a:t>Useful resources:</a:t>
            </a:r>
            <a:endParaRPr b="1" sz="1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b="1" sz="1700">
              <a:solidFill>
                <a:schemeClr val="dk1"/>
              </a:solidFill>
              <a:latin typeface="Poppins"/>
              <a:ea typeface="Poppins"/>
              <a:cs typeface="Poppins"/>
              <a:sym typeface="Poppins"/>
            </a:endParaRPr>
          </a:p>
          <a:p>
            <a:pPr indent="-323850" lvl="0" marL="457200" rtl="0" algn="l">
              <a:lnSpc>
                <a:spcPct val="100000"/>
              </a:lnSpc>
              <a:spcBef>
                <a:spcPts val="0"/>
              </a:spcBef>
              <a:spcAft>
                <a:spcPts val="0"/>
              </a:spcAft>
              <a:buClr>
                <a:schemeClr val="dk1"/>
              </a:buClr>
              <a:buSzPts val="1500"/>
              <a:buFont typeface="Poppins"/>
              <a:buChar char="●"/>
            </a:pPr>
            <a:r>
              <a:rPr lang="en-MY" sz="1500" u="sng">
                <a:solidFill>
                  <a:schemeClr val="hlink"/>
                </a:solidFill>
                <a:latin typeface="Poppins"/>
                <a:ea typeface="Poppins"/>
                <a:cs typeface="Poppins"/>
                <a:sym typeface="Poppins"/>
                <a:hlinkClick r:id="rId5"/>
              </a:rPr>
              <a:t>https://teaching.uwo.ca/awardsdossiers/teachingphilosophy.html</a:t>
            </a:r>
            <a:endParaRPr sz="1500">
              <a:solidFill>
                <a:schemeClr val="dk1"/>
              </a:solidFill>
              <a:latin typeface="Poppins"/>
              <a:ea typeface="Poppins"/>
              <a:cs typeface="Poppins"/>
              <a:sym typeface="Poppins"/>
            </a:endParaRPr>
          </a:p>
          <a:p>
            <a:pPr indent="-323850" lvl="0" marL="457200" rtl="0" algn="l">
              <a:lnSpc>
                <a:spcPct val="100000"/>
              </a:lnSpc>
              <a:spcBef>
                <a:spcPts val="1000"/>
              </a:spcBef>
              <a:spcAft>
                <a:spcPts val="0"/>
              </a:spcAft>
              <a:buClr>
                <a:schemeClr val="dk1"/>
              </a:buClr>
              <a:buSzPts val="1500"/>
              <a:buFont typeface="Poppins"/>
              <a:buChar char="●"/>
            </a:pPr>
            <a:r>
              <a:rPr lang="en-MY" sz="1500" u="sng">
                <a:solidFill>
                  <a:schemeClr val="hlink"/>
                </a:solidFill>
                <a:latin typeface="Poppins"/>
                <a:ea typeface="Poppins"/>
                <a:cs typeface="Poppins"/>
                <a:sym typeface="Poppins"/>
                <a:hlinkClick r:id="rId6"/>
              </a:rPr>
              <a:t>https://cei.umn.edu/writing-your-teaching-philosophy</a:t>
            </a:r>
            <a:endParaRPr sz="1500">
              <a:solidFill>
                <a:schemeClr val="dk1"/>
              </a:solidFill>
              <a:latin typeface="Poppins"/>
              <a:ea typeface="Poppins"/>
              <a:cs typeface="Poppins"/>
              <a:sym typeface="Poppins"/>
            </a:endParaRPr>
          </a:p>
          <a:p>
            <a:pPr indent="-323850" lvl="0" marL="457200" rtl="0" algn="l">
              <a:lnSpc>
                <a:spcPct val="100000"/>
              </a:lnSpc>
              <a:spcBef>
                <a:spcPts val="1000"/>
              </a:spcBef>
              <a:spcAft>
                <a:spcPts val="0"/>
              </a:spcAft>
              <a:buClr>
                <a:schemeClr val="dk1"/>
              </a:buClr>
              <a:buSzPts val="1500"/>
              <a:buFont typeface="Poppins"/>
              <a:buChar char="●"/>
            </a:pPr>
            <a:r>
              <a:rPr lang="en-MY" sz="1500" u="sng">
                <a:solidFill>
                  <a:schemeClr val="hlink"/>
                </a:solidFill>
                <a:latin typeface="Poppins"/>
                <a:ea typeface="Poppins"/>
                <a:cs typeface="Poppins"/>
                <a:sym typeface="Poppins"/>
                <a:hlinkClick r:id="rId7"/>
              </a:rPr>
              <a:t>https://gradschool.cornell.edu/career-and-professional-development/pathways-to-success/prepare-for-your-career/take-action/teaching-philosophy-statement/</a:t>
            </a:r>
            <a:endParaRPr sz="1500">
              <a:solidFill>
                <a:schemeClr val="dk1"/>
              </a:solidFill>
              <a:latin typeface="Poppins"/>
              <a:ea typeface="Poppins"/>
              <a:cs typeface="Poppins"/>
              <a:sym typeface="Poppins"/>
            </a:endParaRPr>
          </a:p>
          <a:p>
            <a:pPr indent="0" lvl="0" marL="0" rtl="0" algn="l">
              <a:spcBef>
                <a:spcPts val="1000"/>
              </a:spcBef>
              <a:spcAft>
                <a:spcPts val="0"/>
              </a:spcAft>
              <a:buNone/>
            </a:pPr>
            <a:r>
              <a:t/>
            </a:r>
            <a:endParaRPr sz="1800">
              <a:solidFill>
                <a:schemeClr val="dk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pic>
        <p:nvPicPr>
          <p:cNvPr id="102" name="Google Shape;102;g34ba26c7e9c_1_1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3" name="Google Shape;103;g34ba26c7e9c_1_1167"/>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OTHER THINGS TO PLACE IN AN e-PORTFOLIO</a:t>
            </a:r>
            <a:endParaRPr b="1" i="0" sz="2600" u="none" cap="none" strike="noStrike">
              <a:solidFill>
                <a:schemeClr val="lt1"/>
              </a:solidFill>
              <a:latin typeface="Poppins"/>
              <a:ea typeface="Poppins"/>
              <a:cs typeface="Poppins"/>
              <a:sym typeface="Poppins"/>
            </a:endParaRPr>
          </a:p>
        </p:txBody>
      </p:sp>
      <p:sp>
        <p:nvSpPr>
          <p:cNvPr id="104" name="Google Shape;104;g34ba26c7e9c_1_1167"/>
          <p:cNvSpPr txBox="1"/>
          <p:nvPr/>
        </p:nvSpPr>
        <p:spPr>
          <a:xfrm>
            <a:off x="1111950" y="2867475"/>
            <a:ext cx="8004600" cy="6618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i="0" sz="3100" u="none" cap="none" strike="noStrike">
              <a:solidFill>
                <a:schemeClr val="dk2"/>
              </a:solidFill>
              <a:latin typeface="Poppins"/>
              <a:ea typeface="Poppins"/>
              <a:cs typeface="Poppins"/>
              <a:sym typeface="Poppins"/>
            </a:endParaRPr>
          </a:p>
        </p:txBody>
      </p:sp>
      <p:grpSp>
        <p:nvGrpSpPr>
          <p:cNvPr id="105" name="Google Shape;105;g34ba26c7e9c_1_1167"/>
          <p:cNvGrpSpPr/>
          <p:nvPr/>
        </p:nvGrpSpPr>
        <p:grpSpPr>
          <a:xfrm>
            <a:off x="1565727" y="3563282"/>
            <a:ext cx="5619479" cy="661820"/>
            <a:chOff x="1593000" y="2322568"/>
            <a:chExt cx="2939827" cy="643356"/>
          </a:xfrm>
        </p:grpSpPr>
        <p:sp>
          <p:nvSpPr>
            <p:cNvPr id="106" name="Google Shape;106;g34ba26c7e9c_1_1167"/>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07" name="Google Shape;107;g34ba26c7e9c_1_1167"/>
            <p:cNvSpPr/>
            <p:nvPr/>
          </p:nvSpPr>
          <p:spPr>
            <a:xfrm rot="-5400000">
              <a:off x="3501574"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08" name="Google Shape;108;g34ba26c7e9c_1_116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MY" sz="2100">
                  <a:solidFill>
                    <a:srgbClr val="FFFFFF"/>
                  </a:solidFill>
                  <a:latin typeface="Poppins Medium"/>
                  <a:ea typeface="Poppins Medium"/>
                  <a:cs typeface="Poppins Medium"/>
                  <a:sym typeface="Poppins Medium"/>
                </a:rPr>
                <a:t>STUDENT FEEDBACK</a:t>
              </a:r>
              <a:endParaRPr sz="2100">
                <a:solidFill>
                  <a:srgbClr val="FFFFFF"/>
                </a:solidFill>
                <a:latin typeface="Poppins"/>
                <a:ea typeface="Poppins"/>
                <a:cs typeface="Poppins"/>
                <a:sym typeface="Poppins"/>
              </a:endParaRPr>
            </a:p>
          </p:txBody>
        </p:sp>
        <p:sp>
          <p:nvSpPr>
            <p:cNvPr id="109" name="Google Shape;109;g34ba26c7e9c_1_1167"/>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10" name="Google Shape;110;g34ba26c7e9c_1_1167"/>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700">
                  <a:solidFill>
                    <a:srgbClr val="FFFFFF"/>
                  </a:solidFill>
                  <a:latin typeface="Poppins"/>
                  <a:ea typeface="Poppins"/>
                  <a:cs typeface="Poppins"/>
                  <a:sym typeface="Poppins"/>
                </a:rPr>
                <a:t>03</a:t>
              </a:r>
              <a:endParaRPr b="1" sz="3700">
                <a:solidFill>
                  <a:srgbClr val="FFFFFF"/>
                </a:solidFill>
                <a:latin typeface="Poppins"/>
                <a:ea typeface="Poppins"/>
                <a:cs typeface="Poppins"/>
                <a:sym typeface="Poppins"/>
              </a:endParaRPr>
            </a:p>
          </p:txBody>
        </p:sp>
      </p:grpSp>
      <p:grpSp>
        <p:nvGrpSpPr>
          <p:cNvPr id="111" name="Google Shape;111;g34ba26c7e9c_1_1167"/>
          <p:cNvGrpSpPr/>
          <p:nvPr/>
        </p:nvGrpSpPr>
        <p:grpSpPr>
          <a:xfrm>
            <a:off x="1565544" y="2510751"/>
            <a:ext cx="5619339" cy="661814"/>
            <a:chOff x="1593000" y="2322562"/>
            <a:chExt cx="3220251" cy="643350"/>
          </a:xfrm>
        </p:grpSpPr>
        <p:sp>
          <p:nvSpPr>
            <p:cNvPr id="112" name="Google Shape;112;g34ba26c7e9c_1_1167"/>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13" name="Google Shape;113;g34ba26c7e9c_1_1167"/>
            <p:cNvSpPr/>
            <p:nvPr/>
          </p:nvSpPr>
          <p:spPr>
            <a:xfrm rot="-5400000">
              <a:off x="3641793" y="1794454"/>
              <a:ext cx="643350" cy="1699567"/>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14" name="Google Shape;114;g34ba26c7e9c_1_116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MY" sz="2100">
                  <a:solidFill>
                    <a:srgbClr val="FFFFFF"/>
                  </a:solidFill>
                  <a:latin typeface="Poppins Medium"/>
                  <a:ea typeface="Poppins Medium"/>
                  <a:cs typeface="Poppins Medium"/>
                  <a:sym typeface="Poppins Medium"/>
                </a:rPr>
                <a:t> FACILITATOR/ TRAINER</a:t>
              </a:r>
              <a:endParaRPr sz="2100">
                <a:solidFill>
                  <a:srgbClr val="FFFFFF"/>
                </a:solidFill>
                <a:latin typeface="Poppins"/>
                <a:ea typeface="Poppins"/>
                <a:cs typeface="Poppins"/>
                <a:sym typeface="Poppins"/>
              </a:endParaRPr>
            </a:p>
          </p:txBody>
        </p:sp>
        <p:sp>
          <p:nvSpPr>
            <p:cNvPr id="115" name="Google Shape;115;g34ba26c7e9c_1_1167"/>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16" name="Google Shape;116;g34ba26c7e9c_1_1167"/>
            <p:cNvSpPr/>
            <p:nvPr/>
          </p:nvSpPr>
          <p:spPr>
            <a:xfrm>
              <a:off x="1593002" y="2322587"/>
              <a:ext cx="7497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700">
                  <a:solidFill>
                    <a:srgbClr val="FFFFFF"/>
                  </a:solidFill>
                  <a:latin typeface="Poppins"/>
                  <a:ea typeface="Poppins"/>
                  <a:cs typeface="Poppins"/>
                  <a:sym typeface="Poppins"/>
                </a:rPr>
                <a:t>02</a:t>
              </a:r>
              <a:endParaRPr b="1" sz="3700">
                <a:solidFill>
                  <a:srgbClr val="FFFFFF"/>
                </a:solidFill>
                <a:latin typeface="Poppins"/>
                <a:ea typeface="Poppins"/>
                <a:cs typeface="Poppins"/>
                <a:sym typeface="Poppins"/>
              </a:endParaRPr>
            </a:p>
          </p:txBody>
        </p:sp>
      </p:grpSp>
      <p:grpSp>
        <p:nvGrpSpPr>
          <p:cNvPr id="117" name="Google Shape;117;g34ba26c7e9c_1_1167"/>
          <p:cNvGrpSpPr/>
          <p:nvPr/>
        </p:nvGrpSpPr>
        <p:grpSpPr>
          <a:xfrm>
            <a:off x="1565719" y="1476696"/>
            <a:ext cx="5619479" cy="643356"/>
            <a:chOff x="1593000" y="2322568"/>
            <a:chExt cx="2939827" cy="643356"/>
          </a:xfrm>
        </p:grpSpPr>
        <p:sp>
          <p:nvSpPr>
            <p:cNvPr id="118" name="Google Shape;118;g34ba26c7e9c_1_1167"/>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19" name="Google Shape;119;g34ba26c7e9c_1_1167"/>
            <p:cNvSpPr/>
            <p:nvPr/>
          </p:nvSpPr>
          <p:spPr>
            <a:xfrm rot="-5400000">
              <a:off x="3501574"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20" name="Google Shape;120;g34ba26c7e9c_1_116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MY" sz="2100">
                  <a:solidFill>
                    <a:srgbClr val="FFFFFF"/>
                  </a:solidFill>
                  <a:latin typeface="Poppins Medium"/>
                  <a:ea typeface="Poppins Medium"/>
                  <a:cs typeface="Poppins Medium"/>
                  <a:sym typeface="Poppins Medium"/>
                </a:rPr>
                <a:t>SKILL SET</a:t>
              </a:r>
              <a:endParaRPr sz="2100">
                <a:solidFill>
                  <a:srgbClr val="FFFFFF"/>
                </a:solidFill>
                <a:latin typeface="Poppins"/>
                <a:ea typeface="Poppins"/>
                <a:cs typeface="Poppins"/>
                <a:sym typeface="Poppins"/>
              </a:endParaRPr>
            </a:p>
          </p:txBody>
        </p:sp>
        <p:sp>
          <p:nvSpPr>
            <p:cNvPr id="121" name="Google Shape;121;g34ba26c7e9c_1_1167"/>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Poppins"/>
                <a:ea typeface="Poppins"/>
                <a:cs typeface="Poppins"/>
                <a:sym typeface="Poppins"/>
              </a:endParaRPr>
            </a:p>
          </p:txBody>
        </p:sp>
        <p:sp>
          <p:nvSpPr>
            <p:cNvPr id="122" name="Google Shape;122;g34ba26c7e9c_1_1167"/>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3700">
                  <a:solidFill>
                    <a:srgbClr val="FFFFFF"/>
                  </a:solidFill>
                  <a:latin typeface="Poppins"/>
                  <a:ea typeface="Poppins"/>
                  <a:cs typeface="Poppins"/>
                  <a:sym typeface="Poppins"/>
                </a:rPr>
                <a:t>01</a:t>
              </a:r>
              <a:endParaRPr b="1" sz="3700">
                <a:solidFill>
                  <a:srgbClr val="FFFFFF"/>
                </a:solidFill>
                <a:latin typeface="Poppins"/>
                <a:ea typeface="Poppins"/>
                <a:cs typeface="Poppins"/>
                <a:sym typeface="Poppi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pic>
        <p:nvPicPr>
          <p:cNvPr id="128" name="Google Shape;128;g34ba26c7e9c_1_12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9" name="Google Shape;129;g34ba26c7e9c_1_1202"/>
          <p:cNvSpPr txBox="1"/>
          <p:nvPr/>
        </p:nvSpPr>
        <p:spPr>
          <a:xfrm>
            <a:off x="272150" y="925375"/>
            <a:ext cx="15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1800" u="sng">
                <a:solidFill>
                  <a:schemeClr val="dk1"/>
                </a:solidFill>
                <a:latin typeface="Poppins"/>
                <a:ea typeface="Poppins"/>
                <a:cs typeface="Poppins"/>
                <a:sym typeface="Poppins"/>
              </a:rPr>
              <a:t>Skill set</a:t>
            </a:r>
            <a:endParaRPr b="1" sz="1800" u="sng">
              <a:solidFill>
                <a:schemeClr val="dk1"/>
              </a:solidFill>
              <a:latin typeface="Poppins"/>
              <a:ea typeface="Poppins"/>
              <a:cs typeface="Poppins"/>
              <a:sym typeface="Poppins"/>
            </a:endParaRPr>
          </a:p>
        </p:txBody>
      </p:sp>
      <p:graphicFrame>
        <p:nvGraphicFramePr>
          <p:cNvPr id="130" name="Google Shape;130;g34ba26c7e9c_1_1202"/>
          <p:cNvGraphicFramePr/>
          <p:nvPr/>
        </p:nvGraphicFramePr>
        <p:xfrm>
          <a:off x="348350" y="1417975"/>
          <a:ext cx="3000000" cy="3000000"/>
        </p:xfrm>
        <a:graphic>
          <a:graphicData uri="http://schemas.openxmlformats.org/drawingml/2006/table">
            <a:tbl>
              <a:tblPr>
                <a:noFill/>
                <a:tableStyleId>{CDDA530A-C109-46F8-A881-07732434C974}</a:tableStyleId>
              </a:tblPr>
              <a:tblGrid>
                <a:gridCol w="1647925"/>
                <a:gridCol w="1647925"/>
                <a:gridCol w="1773000"/>
                <a:gridCol w="1522850"/>
                <a:gridCol w="1647925"/>
              </a:tblGrid>
              <a:tr h="668950">
                <a:tc>
                  <a:txBody>
                    <a:bodyPr/>
                    <a:lstStyle/>
                    <a:p>
                      <a:pPr indent="0" lvl="0" marL="0" rtl="0" algn="l">
                        <a:spcBef>
                          <a:spcPts val="0"/>
                        </a:spcBef>
                        <a:spcAft>
                          <a:spcPts val="0"/>
                        </a:spcAft>
                        <a:buClr>
                          <a:schemeClr val="dk1"/>
                        </a:buClr>
                        <a:buSzPts val="1100"/>
                        <a:buFont typeface="Arial"/>
                        <a:buNone/>
                      </a:pPr>
                      <a:r>
                        <a:rPr b="1" lang="en-MY" sz="1600">
                          <a:latin typeface="Poppins"/>
                          <a:ea typeface="Poppins"/>
                          <a:cs typeface="Poppins"/>
                          <a:sym typeface="Poppins"/>
                        </a:rPr>
                        <a:t>Curriculum</a:t>
                      </a:r>
                      <a:endParaRPr b="1" sz="1600">
                        <a:latin typeface="Poppins"/>
                        <a:ea typeface="Poppins"/>
                        <a:cs typeface="Poppins"/>
                        <a:sym typeface="Poppins"/>
                      </a:endParaRPr>
                    </a:p>
                    <a:p>
                      <a:pPr indent="0" lvl="0" marL="0" rtl="0" algn="l">
                        <a:spcBef>
                          <a:spcPts val="0"/>
                        </a:spcBef>
                        <a:spcAft>
                          <a:spcPts val="0"/>
                        </a:spcAft>
                        <a:buNone/>
                      </a:pPr>
                      <a:r>
                        <a:rPr b="1" lang="en-MY" sz="1600">
                          <a:latin typeface="Poppins"/>
                          <a:ea typeface="Poppins"/>
                          <a:cs typeface="Poppins"/>
                          <a:sym typeface="Poppins"/>
                        </a:rPr>
                        <a:t>Development</a:t>
                      </a:r>
                      <a:endParaRPr b="1" sz="16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MY" sz="1600">
                          <a:latin typeface="Poppins"/>
                          <a:ea typeface="Poppins"/>
                          <a:cs typeface="Poppins"/>
                          <a:sym typeface="Poppins"/>
                        </a:rPr>
                        <a:t>LMS</a:t>
                      </a:r>
                      <a:endParaRPr b="1" sz="16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MY" sz="1600">
                          <a:latin typeface="Poppins"/>
                          <a:ea typeface="Poppins"/>
                          <a:cs typeface="Poppins"/>
                          <a:sym typeface="Poppins"/>
                        </a:rPr>
                        <a:t>Assessments</a:t>
                      </a:r>
                      <a:endParaRPr b="1" sz="16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MY" sz="1600">
                          <a:latin typeface="Poppins"/>
                          <a:ea typeface="Poppins"/>
                          <a:cs typeface="Poppins"/>
                          <a:sym typeface="Poppins"/>
                        </a:rPr>
                        <a:t>Resources</a:t>
                      </a:r>
                      <a:endParaRPr b="1" sz="16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MY" sz="1600">
                          <a:latin typeface="Poppins"/>
                          <a:ea typeface="Poppins"/>
                          <a:cs typeface="Poppins"/>
                          <a:sym typeface="Poppins"/>
                        </a:rPr>
                        <a:t>Tools</a:t>
                      </a:r>
                      <a:endParaRPr b="1" sz="16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r>
              <a:tr h="381000">
                <a:tc>
                  <a:txBody>
                    <a:bodyPr/>
                    <a:lstStyle/>
                    <a:p>
                      <a:pPr indent="0" lvl="0" marL="0" rtl="0" algn="l">
                        <a:spcBef>
                          <a:spcPts val="0"/>
                        </a:spcBef>
                        <a:spcAft>
                          <a:spcPts val="0"/>
                        </a:spcAft>
                        <a:buNone/>
                      </a:pPr>
                      <a:r>
                        <a:rPr lang="en-MY" sz="1300">
                          <a:latin typeface="Poppins"/>
                          <a:ea typeface="Poppins"/>
                          <a:cs typeface="Poppins"/>
                          <a:sym typeface="Poppins"/>
                        </a:rPr>
                        <a:t>WBL</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Blackboard</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Authentic</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Learning guides</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Prezi video</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MY" sz="1300">
                          <a:latin typeface="Poppins"/>
                          <a:ea typeface="Poppins"/>
                          <a:cs typeface="Poppins"/>
                          <a:sym typeface="Poppins"/>
                        </a:rPr>
                        <a:t>MOOC</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Moodle</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Google Form</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OER</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Panopto</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MY" sz="1300">
                          <a:latin typeface="Poppins"/>
                          <a:ea typeface="Poppins"/>
                          <a:cs typeface="Poppins"/>
                          <a:sym typeface="Poppins"/>
                        </a:rPr>
                        <a:t>Micro-credentials</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Schoology</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Socrative</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MY" sz="1300">
                          <a:latin typeface="Poppins"/>
                          <a:ea typeface="Poppins"/>
                          <a:cs typeface="Poppins"/>
                          <a:sym typeface="Poppins"/>
                        </a:rPr>
                        <a:t>Self Instructional</a:t>
                      </a:r>
                      <a:endParaRPr sz="1300">
                        <a:latin typeface="Poppins"/>
                        <a:ea typeface="Poppins"/>
                        <a:cs typeface="Poppins"/>
                        <a:sym typeface="Poppins"/>
                      </a:endParaRPr>
                    </a:p>
                    <a:p>
                      <a:pPr indent="0" lvl="0" marL="0" rtl="0" algn="l">
                        <a:spcBef>
                          <a:spcPts val="0"/>
                        </a:spcBef>
                        <a:spcAft>
                          <a:spcPts val="0"/>
                        </a:spcAft>
                        <a:buNone/>
                      </a:pPr>
                      <a:r>
                        <a:rPr lang="en-MY" sz="1300">
                          <a:latin typeface="Poppins"/>
                          <a:ea typeface="Poppins"/>
                          <a:cs typeface="Poppins"/>
                          <a:sym typeface="Poppins"/>
                        </a:rPr>
                        <a:t>Materials</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Nearpod</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MY" sz="1300">
                          <a:latin typeface="Poppins"/>
                          <a:ea typeface="Poppins"/>
                          <a:cs typeface="Poppins"/>
                          <a:sym typeface="Poppins"/>
                        </a:rPr>
                        <a:t>ODL</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D2L</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Kahoot</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MY" sz="1300">
                          <a:latin typeface="Poppins"/>
                          <a:ea typeface="Poppins"/>
                          <a:cs typeface="Poppins"/>
                          <a:sym typeface="Poppins"/>
                        </a:rPr>
                        <a:t>2u2i</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Wordwall</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MY" sz="1300">
                          <a:latin typeface="Poppins"/>
                          <a:ea typeface="Poppins"/>
                          <a:cs typeface="Poppins"/>
                          <a:sym typeface="Poppins"/>
                        </a:rPr>
                        <a:t>Conventional</a:t>
                      </a:r>
                      <a:endParaRPr sz="1300">
                        <a:latin typeface="Poppins"/>
                        <a:ea typeface="Poppins"/>
                        <a:cs typeface="Poppins"/>
                        <a:sym typeface="Poppins"/>
                      </a:endParaRPr>
                    </a:p>
                    <a:p>
                      <a:pPr indent="0" lvl="0" marL="0" rtl="0" algn="l">
                        <a:spcBef>
                          <a:spcPts val="0"/>
                        </a:spcBef>
                        <a:spcAft>
                          <a:spcPts val="0"/>
                        </a:spcAft>
                        <a:buNone/>
                      </a:pPr>
                      <a:r>
                        <a:rPr lang="en-MY" sz="1300">
                          <a:latin typeface="Poppins"/>
                          <a:ea typeface="Poppins"/>
                          <a:cs typeface="Poppins"/>
                          <a:sym typeface="Poppins"/>
                        </a:rPr>
                        <a:t>programmes</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MY" sz="1300">
                          <a:latin typeface="Poppins"/>
                          <a:ea typeface="Poppins"/>
                          <a:cs typeface="Poppins"/>
                          <a:sym typeface="Poppins"/>
                        </a:rPr>
                        <a:t>Padlet</a:t>
                      </a:r>
                      <a:endParaRPr sz="13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pic>
        <p:nvPicPr>
          <p:cNvPr id="136" name="Google Shape;136;g34cc3c8a8df_0_28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7" name="Google Shape;137;g34cc3c8a8df_0_281"/>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MAKING YOUR e-PORTFOLIO UNIQUE</a:t>
            </a:r>
            <a:endParaRPr b="1" i="0" sz="2600" u="none" cap="none" strike="noStrike">
              <a:solidFill>
                <a:schemeClr val="lt1"/>
              </a:solidFill>
              <a:latin typeface="Poppins"/>
              <a:ea typeface="Poppins"/>
              <a:cs typeface="Poppins"/>
              <a:sym typeface="Poppins"/>
            </a:endParaRPr>
          </a:p>
        </p:txBody>
      </p:sp>
      <p:pic>
        <p:nvPicPr>
          <p:cNvPr id="138" name="Google Shape;138;g34cc3c8a8df_0_281" title="ChatGPT Image Apr 16, 2025, 02_32_53 PM.png"/>
          <p:cNvPicPr preferRelativeResize="0"/>
          <p:nvPr/>
        </p:nvPicPr>
        <p:blipFill>
          <a:blip r:embed="rId5">
            <a:alphaModFix/>
          </a:blip>
          <a:stretch>
            <a:fillRect/>
          </a:stretch>
        </p:blipFill>
        <p:spPr>
          <a:xfrm flipH="1" rot="5400000">
            <a:off x="2711988" y="-32325"/>
            <a:ext cx="3501174" cy="5581251"/>
          </a:xfrm>
          <a:prstGeom prst="rect">
            <a:avLst/>
          </a:prstGeom>
          <a:noFill/>
          <a:ln>
            <a:noFill/>
          </a:ln>
        </p:spPr>
      </p:pic>
      <p:sp>
        <p:nvSpPr>
          <p:cNvPr id="139" name="Google Shape;139;g34cc3c8a8df_0_281"/>
          <p:cNvSpPr txBox="1"/>
          <p:nvPr/>
        </p:nvSpPr>
        <p:spPr>
          <a:xfrm>
            <a:off x="2834925" y="3715625"/>
            <a:ext cx="1360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Quotable</a:t>
            </a:r>
            <a:endParaRPr sz="1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quotes</a:t>
            </a:r>
            <a:endParaRPr sz="18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solidFill>
                <a:schemeClr val="dk2"/>
              </a:solidFill>
              <a:latin typeface="Poppins"/>
              <a:ea typeface="Poppins"/>
              <a:cs typeface="Poppins"/>
              <a:sym typeface="Poppins"/>
            </a:endParaRPr>
          </a:p>
        </p:txBody>
      </p:sp>
      <p:sp>
        <p:nvSpPr>
          <p:cNvPr id="140" name="Google Shape;140;g34cc3c8a8df_0_281"/>
          <p:cNvSpPr txBox="1"/>
          <p:nvPr/>
        </p:nvSpPr>
        <p:spPr>
          <a:xfrm>
            <a:off x="3954450" y="2840125"/>
            <a:ext cx="153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800">
                <a:solidFill>
                  <a:schemeClr val="dk1"/>
                </a:solidFill>
                <a:latin typeface="Poppins"/>
                <a:ea typeface="Poppins"/>
                <a:cs typeface="Poppins"/>
                <a:sym typeface="Poppins"/>
              </a:rPr>
              <a:t>Reflection</a:t>
            </a:r>
            <a:endParaRPr sz="1800">
              <a:solidFill>
                <a:schemeClr val="dk1"/>
              </a:solidFill>
              <a:latin typeface="Poppins"/>
              <a:ea typeface="Poppins"/>
              <a:cs typeface="Poppins"/>
              <a:sym typeface="Poppins"/>
            </a:endParaRPr>
          </a:p>
        </p:txBody>
      </p:sp>
      <p:sp>
        <p:nvSpPr>
          <p:cNvPr id="141" name="Google Shape;141;g34cc3c8a8df_0_281"/>
          <p:cNvSpPr txBox="1"/>
          <p:nvPr/>
        </p:nvSpPr>
        <p:spPr>
          <a:xfrm>
            <a:off x="5023650" y="1980275"/>
            <a:ext cx="136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800">
                <a:solidFill>
                  <a:schemeClr val="dk1"/>
                </a:solidFill>
                <a:latin typeface="Poppins"/>
                <a:ea typeface="Poppins"/>
                <a:cs typeface="Poppins"/>
                <a:sym typeface="Poppins"/>
              </a:rPr>
              <a:t>Your Story</a:t>
            </a:r>
            <a:endParaRPr sz="1800">
              <a:solidFill>
                <a:schemeClr val="dk1"/>
              </a:solidFill>
              <a:latin typeface="Poppins"/>
              <a:ea typeface="Poppins"/>
              <a:cs typeface="Poppins"/>
              <a:sym typeface="Poppins"/>
            </a:endParaRPr>
          </a:p>
        </p:txBody>
      </p:sp>
      <p:sp>
        <p:nvSpPr>
          <p:cNvPr id="142" name="Google Shape;142;g34cc3c8a8df_0_281"/>
          <p:cNvSpPr txBox="1"/>
          <p:nvPr/>
        </p:nvSpPr>
        <p:spPr>
          <a:xfrm>
            <a:off x="5930400" y="3809425"/>
            <a:ext cx="206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1800">
                <a:solidFill>
                  <a:schemeClr val="dk1"/>
                </a:solidFill>
                <a:latin typeface="Poppins"/>
                <a:ea typeface="Poppins"/>
                <a:cs typeface="Poppins"/>
                <a:sym typeface="Poppins"/>
              </a:rPr>
              <a:t>Language Check</a:t>
            </a:r>
            <a:endParaRPr b="1" sz="1800">
              <a:solidFill>
                <a:schemeClr val="dk1"/>
              </a:solidFill>
              <a:latin typeface="Poppins"/>
              <a:ea typeface="Poppins"/>
              <a:cs typeface="Poppins"/>
              <a:sym typeface="Poppins"/>
            </a:endParaRPr>
          </a:p>
        </p:txBody>
      </p:sp>
      <p:sp>
        <p:nvSpPr>
          <p:cNvPr id="143" name="Google Shape;143;g34cc3c8a8df_0_281"/>
          <p:cNvSpPr/>
          <p:nvPr/>
        </p:nvSpPr>
        <p:spPr>
          <a:xfrm>
            <a:off x="2631675" y="3715625"/>
            <a:ext cx="272400" cy="2187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g34cc3c8a8df_0_281"/>
          <p:cNvSpPr/>
          <p:nvPr/>
        </p:nvSpPr>
        <p:spPr>
          <a:xfrm>
            <a:off x="3641250" y="2742400"/>
            <a:ext cx="272400" cy="2187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g34cc3c8a8df_0_281"/>
          <p:cNvSpPr/>
          <p:nvPr/>
        </p:nvSpPr>
        <p:spPr>
          <a:xfrm>
            <a:off x="4917150" y="1777513"/>
            <a:ext cx="272400" cy="2187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pic>
        <p:nvPicPr>
          <p:cNvPr id="151" name="Google Shape;151;g34cc3c8a8df_0_30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2" name="Google Shape;152;g34cc3c8a8df_0_308"/>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SAMPLES OF ACTUAL e-PORTFOLIOS</a:t>
            </a:r>
            <a:endParaRPr b="1" i="0" sz="2600" u="none" cap="none" strike="noStrike">
              <a:solidFill>
                <a:schemeClr val="lt1"/>
              </a:solidFill>
              <a:latin typeface="Poppins"/>
              <a:ea typeface="Poppins"/>
              <a:cs typeface="Poppins"/>
              <a:sym typeface="Poppins"/>
            </a:endParaRPr>
          </a:p>
        </p:txBody>
      </p:sp>
      <p:sp>
        <p:nvSpPr>
          <p:cNvPr id="153" name="Google Shape;153;g34cc3c8a8df_0_308"/>
          <p:cNvSpPr txBox="1"/>
          <p:nvPr/>
        </p:nvSpPr>
        <p:spPr>
          <a:xfrm>
            <a:off x="1111950" y="2867475"/>
            <a:ext cx="8004600" cy="6618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3100" u="none" cap="none" strike="noStrike">
              <a:solidFill>
                <a:schemeClr val="dk2"/>
              </a:solidFill>
              <a:latin typeface="Arial"/>
              <a:ea typeface="Arial"/>
              <a:cs typeface="Arial"/>
              <a:sym typeface="Arial"/>
            </a:endParaRPr>
          </a:p>
        </p:txBody>
      </p:sp>
      <p:sp>
        <p:nvSpPr>
          <p:cNvPr id="154" name="Google Shape;154;g34cc3c8a8df_0_308"/>
          <p:cNvSpPr txBox="1"/>
          <p:nvPr/>
        </p:nvSpPr>
        <p:spPr>
          <a:xfrm>
            <a:off x="286600" y="1151675"/>
            <a:ext cx="8692500" cy="3509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MY" sz="1800">
                <a:solidFill>
                  <a:schemeClr val="dk1"/>
                </a:solidFill>
              </a:rPr>
              <a:t>Counselling: </a:t>
            </a:r>
            <a:r>
              <a:rPr lang="en-MY" sz="1800" u="sng">
                <a:solidFill>
                  <a:schemeClr val="hlink"/>
                </a:solidFill>
                <a:hlinkClick r:id="rId5"/>
              </a:rPr>
              <a:t>https://irenewelch.wordpress.com</a:t>
            </a:r>
            <a:r>
              <a:rPr lang="en-MY" sz="1800" u="sng">
                <a:solidFill>
                  <a:schemeClr val="hlink"/>
                </a:solidFill>
                <a:hlinkClick r:id="rId6"/>
              </a:rPr>
              <a:t>/</a:t>
            </a:r>
            <a:endParaRPr sz="1800">
              <a:solidFill>
                <a:schemeClr val="dk1"/>
              </a:solidFill>
            </a:endParaRPr>
          </a:p>
          <a:p>
            <a:pPr indent="-342900" lvl="0" marL="457200" rtl="0" algn="l">
              <a:spcBef>
                <a:spcPts val="0"/>
              </a:spcBef>
              <a:spcAft>
                <a:spcPts val="0"/>
              </a:spcAft>
              <a:buClr>
                <a:schemeClr val="dk1"/>
              </a:buClr>
              <a:buSzPts val="1800"/>
              <a:buChar char="●"/>
            </a:pPr>
            <a:r>
              <a:rPr lang="en-MY" sz="1800">
                <a:solidFill>
                  <a:schemeClr val="dk1"/>
                </a:solidFill>
              </a:rPr>
              <a:t>Designer    : </a:t>
            </a:r>
            <a:r>
              <a:rPr lang="en-MY" sz="1800" u="sng">
                <a:solidFill>
                  <a:schemeClr val="hlink"/>
                </a:solidFill>
                <a:hlinkClick r:id="rId7"/>
              </a:rPr>
              <a:t>https://www.tgoodman.com/about</a:t>
            </a:r>
            <a:endParaRPr sz="1800">
              <a:solidFill>
                <a:schemeClr val="dk1"/>
              </a:solidFill>
            </a:endParaRPr>
          </a:p>
          <a:p>
            <a:pPr indent="-342900" lvl="0" marL="457200" rtl="0" algn="l">
              <a:spcBef>
                <a:spcPts val="0"/>
              </a:spcBef>
              <a:spcAft>
                <a:spcPts val="0"/>
              </a:spcAft>
              <a:buClr>
                <a:schemeClr val="dk1"/>
              </a:buClr>
              <a:buSzPts val="1800"/>
              <a:buChar char="●"/>
            </a:pPr>
            <a:r>
              <a:rPr lang="en-MY" sz="1800">
                <a:solidFill>
                  <a:schemeClr val="dk1"/>
                </a:solidFill>
              </a:rPr>
              <a:t>Educator    : </a:t>
            </a:r>
            <a:r>
              <a:rPr lang="en-MY" sz="1800" u="sng">
                <a:solidFill>
                  <a:schemeClr val="hlink"/>
                </a:solidFill>
                <a:hlinkClick r:id="rId8"/>
              </a:rPr>
              <a:t>http://teachercowley.weebly.com/</a:t>
            </a:r>
            <a:endParaRPr sz="1800">
              <a:solidFill>
                <a:schemeClr val="dk1"/>
              </a:solidFill>
            </a:endParaRPr>
          </a:p>
          <a:p>
            <a:pPr indent="0" lvl="0" marL="0" rtl="0" algn="l">
              <a:spcBef>
                <a:spcPts val="0"/>
              </a:spcBef>
              <a:spcAft>
                <a:spcPts val="0"/>
              </a:spcAft>
              <a:buNone/>
            </a:pPr>
            <a:r>
              <a:rPr lang="en-MY" sz="1800">
                <a:solidFill>
                  <a:schemeClr val="dk1"/>
                </a:solidFill>
              </a:rPr>
              <a:t>                            </a:t>
            </a:r>
            <a:r>
              <a:rPr lang="en-MY" sz="1800" u="sng">
                <a:solidFill>
                  <a:schemeClr val="hlink"/>
                </a:solidFill>
                <a:hlinkClick r:id="rId9"/>
              </a:rPr>
              <a:t>https://sites.psu.edu/drlauraguertin/</a:t>
            </a:r>
            <a:endParaRPr sz="1800">
              <a:solidFill>
                <a:schemeClr val="dk1"/>
              </a:solidFill>
            </a:endParaRPr>
          </a:p>
          <a:p>
            <a:pPr indent="0" lvl="0" marL="0" rtl="0" algn="l">
              <a:spcBef>
                <a:spcPts val="0"/>
              </a:spcBef>
              <a:spcAft>
                <a:spcPts val="0"/>
              </a:spcAft>
              <a:buClr>
                <a:schemeClr val="dk1"/>
              </a:buClr>
              <a:buSzPts val="1100"/>
              <a:buFont typeface="Arial"/>
              <a:buNone/>
            </a:pPr>
            <a:r>
              <a:rPr lang="en-MY" sz="1800">
                <a:solidFill>
                  <a:schemeClr val="dk1"/>
                </a:solidFill>
              </a:rPr>
              <a:t>                            </a:t>
            </a:r>
            <a:r>
              <a:rPr lang="en-MY" sz="1800" u="sng">
                <a:solidFill>
                  <a:schemeClr val="hlink"/>
                </a:solidFill>
                <a:hlinkClick r:id="rId10"/>
              </a:rPr>
              <a:t>https://rebeccalynntaylor.wordpress.com/</a:t>
            </a:r>
            <a:endParaRPr sz="1800">
              <a:solidFill>
                <a:schemeClr val="dk1"/>
              </a:solidFill>
            </a:endParaRPr>
          </a:p>
          <a:p>
            <a:pPr indent="0" lvl="0" marL="0" rtl="0" algn="l">
              <a:spcBef>
                <a:spcPts val="0"/>
              </a:spcBef>
              <a:spcAft>
                <a:spcPts val="0"/>
              </a:spcAft>
              <a:buClr>
                <a:schemeClr val="dk1"/>
              </a:buClr>
              <a:buSzPts val="1100"/>
              <a:buFont typeface="Arial"/>
              <a:buNone/>
            </a:pPr>
            <a:r>
              <a:rPr lang="en-MY" sz="1800">
                <a:solidFill>
                  <a:schemeClr val="dk1"/>
                </a:solidFill>
              </a:rPr>
              <a:t>                            </a:t>
            </a:r>
            <a:r>
              <a:rPr lang="en-MY" sz="1800" u="sng">
                <a:solidFill>
                  <a:schemeClr val="hlink"/>
                </a:solidFill>
                <a:hlinkClick r:id="rId11"/>
              </a:rPr>
              <a:t>https://stjohns.digication.com/alyssajlee11/Teaching_Philosophy</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MY" sz="1800">
                <a:solidFill>
                  <a:schemeClr val="dk1"/>
                </a:solidFill>
              </a:rPr>
              <a:t>Engineering: </a:t>
            </a:r>
            <a:r>
              <a:rPr lang="en-MY" sz="1800" u="sng">
                <a:solidFill>
                  <a:schemeClr val="hlink"/>
                </a:solidFill>
                <a:hlinkClick r:id="rId12"/>
              </a:rPr>
              <a:t>https://map08g.wixsite.com/eportfolio</a:t>
            </a:r>
            <a:endParaRPr sz="1800">
              <a:solidFill>
                <a:schemeClr val="dk1"/>
              </a:solidFill>
            </a:endParaRPr>
          </a:p>
          <a:p>
            <a:pPr indent="0" lvl="0" marL="0" rtl="0" algn="l">
              <a:spcBef>
                <a:spcPts val="0"/>
              </a:spcBef>
              <a:spcAft>
                <a:spcPts val="0"/>
              </a:spcAft>
              <a:buClr>
                <a:schemeClr val="dk1"/>
              </a:buClr>
              <a:buSzPts val="1100"/>
              <a:buFont typeface="Arial"/>
              <a:buNone/>
            </a:pPr>
            <a:r>
              <a:rPr lang="en-MY" sz="1800">
                <a:solidFill>
                  <a:schemeClr val="dk1"/>
                </a:solidFill>
              </a:rPr>
              <a:t>                            </a:t>
            </a:r>
            <a:r>
              <a:rPr lang="en-MY" sz="1800" u="sng">
                <a:solidFill>
                  <a:schemeClr val="hlink"/>
                </a:solidFill>
                <a:hlinkClick r:id="rId13"/>
              </a:rPr>
              <a:t>https://ead0012.wixsite.com/elizabethdevore</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MY" sz="1800">
                <a:solidFill>
                  <a:schemeClr val="dk1"/>
                </a:solidFill>
              </a:rPr>
              <a:t>Hospitality  : </a:t>
            </a:r>
            <a:r>
              <a:rPr lang="en-MY" sz="1800" u="sng">
                <a:solidFill>
                  <a:schemeClr val="hlink"/>
                </a:solidFill>
                <a:hlinkClick r:id="rId14"/>
              </a:rPr>
              <a:t>https://patiencemarsh.wixsite.com/portfolio</a:t>
            </a:r>
            <a:endParaRPr sz="18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pic>
        <p:nvPicPr>
          <p:cNvPr id="160" name="Google Shape;160;g34ba26c7e9c_1_12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1" name="Google Shape;161;g34ba26c7e9c_1_1228"/>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62" name="Google Shape;162;g34ba26c7e9c_1_1228"/>
          <p:cNvSpPr txBox="1"/>
          <p:nvPr/>
        </p:nvSpPr>
        <p:spPr>
          <a:xfrm>
            <a:off x="255325" y="1073525"/>
            <a:ext cx="7952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Teachers’ Tech</a:t>
            </a:r>
            <a:endParaRPr sz="1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Build a FREE Website with Google Sites</a:t>
            </a:r>
            <a:endParaRPr sz="1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Jamie Keet</a:t>
            </a:r>
            <a:endParaRPr sz="18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solidFill>
                <a:schemeClr val="dk2"/>
              </a:solidFill>
              <a:latin typeface="Poppins"/>
              <a:ea typeface="Poppins"/>
              <a:cs typeface="Poppins"/>
              <a:sym typeface="Poppins"/>
            </a:endParaRPr>
          </a:p>
        </p:txBody>
      </p:sp>
      <p:pic>
        <p:nvPicPr>
          <p:cNvPr descr="Learn how to use Google Sites. Want to build a FREE website for your business?  Google Sites is your answer! This step-by-step tutorial shows you how to create a website from scratch using Google Sites.  We'll cover everything from customizing your header and adding a logo to organizing pages, creating an image gallery, and even embedding a Google Form.&#10;&#10;Demo Website: https://www.pooch-house.com/&#10;&#10;I purchased domain at: https://www.godaddy.com/&#10;&#10;Check out these other tutorials with Google Apps&#10;&#10;Learn about Google Drive: https://youtu.be/zmEf3vfcFPU&#10;Learn about Google Docs: https://youtu.be/U2ISJJQ1URw&#10;Learn about Google Slides: https://youtu.be/zLsDqVHUzyw&#10;Learn about Google Forms: https://youtu.be/AhpX0-cb07w&#10;Learn about Google Calendar: https://youtu.be/JN6dLXStwTg&#10;&#10;0:00 Introduction&#10;0:48 Access and create a Google Sites&#10;2:21 Customizing web page header&#10;4:34 Adding a logo and favicon to your Google Site&#10;5:48 Previewing your Google Site&#10;6:17 Publishing your website&#10;7:23 Adding text and images to your webpages&#10;10:30 Adding external links to images and text&#10;11:16 Customizing content blocks in Google Sites&#10;13:12 Republishing a Google Site&#10;14:24 Adding and organizing pages to your website&#10;16:00 Customizing navigation on Google Sites&#10;16:43 Adding an image gallery to your to a page&#10;18:07 Adding videos to a webpage&#10;20:25 Adding a Google Form to a Webpage&#10;21:33 Placing social media links on your website&#10;23:04 Start a website from a template in Google Sites&#10;24:33 Add collaborators to your Google Site&#10;24:57 Setting up a custom domain in a Google Site&#10;&#10;Google Sites Information&#10;&#10;Google Sites automatically provides SSL (Secure Sockets Layer) certificates for all websites created on the platform. This means that your Google Site is secured with HTTPS by default, without any additional setup or cost required&#10;&#10;Google Sites does not have any stated bandwidth limits. However, there are some important considerations regarding its usage and potential limitations:&#10;Google Drive Integration: Google Sites are hosted using Google Drive, which means they are essentially treated as Drive files1.&#10;API Limitations: While not directly related to bandwidth, Google Drive API has usage quotas that could potentially affect high-traffic sites. These quotas include:&#10;12,000 queries per 60 seconds&#10;12,000 queries per 60 seconds per user1&#10;Reliability: Google Sites offers 99.9% uptime with no specified bandwidth limits" id="163" name="Google Shape;163;g34ba26c7e9c_1_1228" title="Build a FREE Website with Google Sites">
            <a:hlinkClick r:id="rId5"/>
          </p:cNvPr>
          <p:cNvPicPr preferRelativeResize="0"/>
          <p:nvPr/>
        </p:nvPicPr>
        <p:blipFill>
          <a:blip r:embed="rId6">
            <a:alphaModFix/>
          </a:blip>
          <a:stretch>
            <a:fillRect/>
          </a:stretch>
        </p:blipFill>
        <p:spPr>
          <a:xfrm>
            <a:off x="1833700" y="2190600"/>
            <a:ext cx="4795650" cy="2697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