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ExtraBold"/>
      <p:bold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5" roundtripDataSignature="AMtx7mg9nPj/IoWVJt+gZf5c/rNPhUxU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regular.fntdata"/><Relationship Id="rId30" Type="http://schemas.openxmlformats.org/officeDocument/2006/relationships/font" Target="fonts/PoppinsExtraBold-boldItalic.fntdata"/><Relationship Id="rId11" Type="http://schemas.openxmlformats.org/officeDocument/2006/relationships/slide" Target="slides/slide6.xml"/><Relationship Id="rId33" Type="http://schemas.openxmlformats.org/officeDocument/2006/relationships/font" Target="fonts/CenturyGothic-italic.fntdata"/><Relationship Id="rId10" Type="http://schemas.openxmlformats.org/officeDocument/2006/relationships/slide" Target="slides/slide5.xml"/><Relationship Id="rId32" Type="http://schemas.openxmlformats.org/officeDocument/2006/relationships/font" Target="fonts/CenturyGothic-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5d7892d33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65d7892d33_1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365d7892d33_1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5d7892d33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65d7892d33_1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65d7892d33_1_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6dd5066de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36dd5066d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dd5066de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36dd5066de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dd5066dec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36dd5066de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6dd5066dec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6dd5066dec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ec7521a7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34ec7521a7b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g34ec7521a7b_0_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65d7892d33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65d7892d33_0_9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365d7892d33_0_9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65d7892d33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65d7892d33_0_1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365d7892d33_0_1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5d7892d33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65d7892d33_0_1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65d7892d33_0_1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5d7892d33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365d7892d33_0_1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365d7892d33_0_1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5d7892d33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365d7892d33_0_1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365d7892d33_0_13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65d7892d33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65d7892d33_0_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65d7892d33_0_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5d7892d3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65d7892d33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365d7892d33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7.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hyperlink" Target="https://libguides.usc.edu/APA7t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creativecommons.org/licenses/by-nc-sa/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93975" y="874550"/>
            <a:ext cx="3134700" cy="2511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400">
                <a:solidFill>
                  <a:schemeClr val="lt1"/>
                </a:solidFill>
                <a:latin typeface="Poppins ExtraBold"/>
                <a:ea typeface="Poppins ExtraBold"/>
                <a:cs typeface="Poppins ExtraBold"/>
                <a:sym typeface="Poppins ExtraBold"/>
              </a:rPr>
              <a:t>Developing Research Proposal</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2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800" u="none" cap="none" strike="noStrike">
                <a:solidFill>
                  <a:schemeClr val="lt1"/>
                </a:solidFill>
                <a:latin typeface="Poppins"/>
                <a:ea typeface="Poppins"/>
                <a:cs typeface="Poppins"/>
                <a:sym typeface="Poppins"/>
              </a:rPr>
              <a:t>Authors:</a:t>
            </a:r>
            <a:endParaRPr b="0" i="0" sz="1800" u="none" cap="none" strike="noStrike">
              <a:solidFill>
                <a:schemeClr val="lt1"/>
              </a:solidFill>
              <a:latin typeface="Poppins"/>
              <a:ea typeface="Poppins"/>
              <a:cs typeface="Poppins"/>
              <a:sym typeface="Poppins"/>
            </a:endParaRPr>
          </a:p>
          <a:p>
            <a:pPr indent="-330200" lvl="0" marL="457200" marR="0"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Loke Siew Phaik</a:t>
            </a:r>
            <a:endParaRPr sz="1600">
              <a:solidFill>
                <a:srgbClr val="FFFFFF"/>
              </a:solidFill>
              <a:latin typeface="Poppins"/>
              <a:ea typeface="Poppins"/>
              <a:cs typeface="Poppins"/>
              <a:sym typeface="Poppins"/>
            </a:endParaRPr>
          </a:p>
          <a:p>
            <a:pPr indent="-330200" lvl="0" marL="457200" marR="0"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Gurdip Kaur</a:t>
            </a:r>
            <a:endParaRPr sz="1600">
              <a:solidFill>
                <a:srgbClr val="FFFFFF"/>
              </a:solidFill>
              <a:latin typeface="Poppins"/>
              <a:ea typeface="Poppins"/>
              <a:cs typeface="Poppins"/>
              <a:sym typeface="Poppins"/>
            </a:endParaRPr>
          </a:p>
          <a:p>
            <a:pPr indent="-330200" lvl="0" marL="457200" marR="0"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Tina Lim</a:t>
            </a:r>
            <a:endParaRPr sz="16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t/>
            </a:r>
            <a:endParaRPr sz="16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rPr lang="en-MY" sz="1600">
                <a:solidFill>
                  <a:srgbClr val="FFFFFF"/>
                </a:solidFill>
                <a:latin typeface="Poppins"/>
                <a:ea typeface="Poppins"/>
                <a:cs typeface="Poppins"/>
                <a:sym typeface="Poppins"/>
              </a:rPr>
              <a:t>Year: 2021</a:t>
            </a:r>
            <a:endParaRPr sz="16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txBox="1"/>
          <p:nvPr/>
        </p:nvSpPr>
        <p:spPr>
          <a:xfrm>
            <a:off x="4288000" y="41482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4" name="Google Shape;64;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5" name="Google Shape;65;p2"/>
          <p:cNvPicPr preferRelativeResize="0"/>
          <p:nvPr/>
        </p:nvPicPr>
        <p:blipFill rotWithShape="1">
          <a:blip r:embed="rId7">
            <a:alphaModFix/>
          </a:blip>
          <a:srcRect b="0" l="0" r="0" t="0"/>
          <a:stretch/>
        </p:blipFill>
        <p:spPr>
          <a:xfrm>
            <a:off x="355825" y="4349173"/>
            <a:ext cx="1662725" cy="581725"/>
          </a:xfrm>
          <a:prstGeom prst="rect">
            <a:avLst/>
          </a:prstGeom>
          <a:noFill/>
          <a:ln>
            <a:noFill/>
          </a:ln>
        </p:spPr>
      </p:pic>
      <p:pic>
        <p:nvPicPr>
          <p:cNvPr id="66" name="Google Shape;66;p2"/>
          <p:cNvPicPr preferRelativeResize="0"/>
          <p:nvPr/>
        </p:nvPicPr>
        <p:blipFill>
          <a:blip r:embed="rId8">
            <a:alphaModFix/>
          </a:blip>
          <a:stretch>
            <a:fillRect/>
          </a:stretch>
        </p:blipFill>
        <p:spPr>
          <a:xfrm>
            <a:off x="4288000" y="461675"/>
            <a:ext cx="3686538" cy="36865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pic>
        <p:nvPicPr>
          <p:cNvPr id="138" name="Google Shape;138;g365d7892d33_1_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9" name="Google Shape;139;g365d7892d33_1_7"/>
          <p:cNvSpPr txBox="1"/>
          <p:nvPr/>
        </p:nvSpPr>
        <p:spPr>
          <a:xfrm>
            <a:off x="576950" y="1031850"/>
            <a:ext cx="34305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REFERENCES</a:t>
            </a:r>
            <a:endParaRPr b="1"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APA style 7th edition</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References vs Bibliography</a:t>
            </a:r>
            <a:endParaRPr sz="2200">
              <a:solidFill>
                <a:schemeClr val="dk1"/>
              </a:solidFill>
              <a:latin typeface="Poppins"/>
              <a:ea typeface="Poppins"/>
              <a:cs typeface="Poppins"/>
              <a:sym typeface="Poppins"/>
            </a:endParaRPr>
          </a:p>
          <a:p>
            <a:pPr indent="0" lvl="0" marL="0" rtl="0" algn="l">
              <a:spcBef>
                <a:spcPts val="1000"/>
              </a:spcBef>
              <a:spcAft>
                <a:spcPts val="1000"/>
              </a:spcAft>
              <a:buNone/>
            </a:pPr>
            <a:r>
              <a:t/>
            </a:r>
            <a:endParaRPr sz="2200">
              <a:solidFill>
                <a:schemeClr val="dk1"/>
              </a:solidFill>
              <a:latin typeface="Poppins"/>
              <a:ea typeface="Poppins"/>
              <a:cs typeface="Poppins"/>
              <a:sym typeface="Poppins"/>
            </a:endParaRPr>
          </a:p>
        </p:txBody>
      </p:sp>
      <p:sp>
        <p:nvSpPr>
          <p:cNvPr id="140" name="Google Shape;140;g365d7892d33_1_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800">
                <a:solidFill>
                  <a:schemeClr val="lt1"/>
                </a:solidFill>
                <a:latin typeface="Poppins"/>
                <a:ea typeface="Poppins"/>
                <a:cs typeface="Poppins"/>
                <a:sym typeface="Poppins"/>
              </a:rPr>
              <a:t>APPENDICES</a:t>
            </a:r>
            <a:endParaRPr b="1" i="0" sz="2800" u="none" cap="none" strike="noStrike">
              <a:solidFill>
                <a:schemeClr val="lt1"/>
              </a:solidFill>
              <a:latin typeface="Poppins"/>
              <a:ea typeface="Poppins"/>
              <a:cs typeface="Poppins"/>
              <a:sym typeface="Poppins"/>
            </a:endParaRPr>
          </a:p>
        </p:txBody>
      </p:sp>
      <p:pic>
        <p:nvPicPr>
          <p:cNvPr id="141" name="Google Shape;141;g365d7892d33_1_7"/>
          <p:cNvPicPr preferRelativeResize="0"/>
          <p:nvPr/>
        </p:nvPicPr>
        <p:blipFill>
          <a:blip r:embed="rId5">
            <a:alphaModFix/>
          </a:blip>
          <a:stretch>
            <a:fillRect/>
          </a:stretch>
        </p:blipFill>
        <p:spPr>
          <a:xfrm>
            <a:off x="3898000" y="1636426"/>
            <a:ext cx="5096701" cy="2856482"/>
          </a:xfrm>
          <a:prstGeom prst="rect">
            <a:avLst/>
          </a:prstGeom>
          <a:noFill/>
          <a:ln>
            <a:noFill/>
          </a:ln>
        </p:spPr>
      </p:pic>
      <p:sp>
        <p:nvSpPr>
          <p:cNvPr id="142" name="Google Shape;142;g365d7892d33_1_7"/>
          <p:cNvSpPr/>
          <p:nvPr/>
        </p:nvSpPr>
        <p:spPr>
          <a:xfrm>
            <a:off x="3898000" y="1044225"/>
            <a:ext cx="5096700" cy="5160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MY" sz="1800">
                <a:latin typeface="Poppins"/>
                <a:ea typeface="Poppins"/>
                <a:cs typeface="Poppins"/>
                <a:sym typeface="Poppins"/>
              </a:rPr>
              <a:t>Can you identify the errors in the list here?</a:t>
            </a:r>
            <a:endParaRPr sz="1800">
              <a:latin typeface="Poppins"/>
              <a:ea typeface="Poppins"/>
              <a:cs typeface="Poppins"/>
              <a:sym typeface="Poppins"/>
            </a:endParaRPr>
          </a:p>
        </p:txBody>
      </p:sp>
      <p:sp>
        <p:nvSpPr>
          <p:cNvPr id="143" name="Google Shape;143;g365d7892d33_1_7"/>
          <p:cNvSpPr txBox="1"/>
          <p:nvPr/>
        </p:nvSpPr>
        <p:spPr>
          <a:xfrm>
            <a:off x="3898000" y="4700550"/>
            <a:ext cx="50967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MY" sz="1800">
                <a:solidFill>
                  <a:schemeClr val="dk2"/>
                </a:solidFill>
              </a:rPr>
              <a:t>Reference: </a:t>
            </a:r>
            <a:r>
              <a:rPr i="1" lang="en-MY" sz="1800" u="sng">
                <a:solidFill>
                  <a:schemeClr val="hlink"/>
                </a:solidFill>
                <a:hlinkClick r:id="rId6"/>
              </a:rPr>
              <a:t>https://libguides.usc.edu/APA7th</a:t>
            </a:r>
            <a:endParaRPr i="1"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pic>
        <p:nvPicPr>
          <p:cNvPr id="149" name="Google Shape;149;g365d7892d33_1_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0" name="Google Shape;150;g365d7892d33_1_14"/>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400">
                <a:solidFill>
                  <a:schemeClr val="dk1"/>
                </a:solidFill>
                <a:latin typeface="Poppins"/>
                <a:ea typeface="Poppins"/>
                <a:cs typeface="Poppins"/>
                <a:sym typeface="Poppins"/>
              </a:rPr>
              <a:t>IMPORTANT NOTE !</a:t>
            </a:r>
            <a:endParaRPr b="1" sz="2400">
              <a:solidFill>
                <a:schemeClr val="dk1"/>
              </a:solidFill>
              <a:latin typeface="Poppins"/>
              <a:ea typeface="Poppins"/>
              <a:cs typeface="Poppins"/>
              <a:sym typeface="Poppins"/>
            </a:endParaRPr>
          </a:p>
          <a:p>
            <a:pPr indent="0" lvl="0" marL="0" rtl="0" algn="l">
              <a:spcBef>
                <a:spcPts val="1000"/>
              </a:spcBef>
              <a:spcAft>
                <a:spcPts val="0"/>
              </a:spcAft>
              <a:buNone/>
            </a:pPr>
            <a:r>
              <a:t/>
            </a:r>
            <a:endParaRPr b="1" sz="2400">
              <a:solidFill>
                <a:schemeClr val="dk1"/>
              </a:solidFill>
              <a:latin typeface="Poppins"/>
              <a:ea typeface="Poppins"/>
              <a:cs typeface="Poppins"/>
              <a:sym typeface="Poppins"/>
            </a:endParaRPr>
          </a:p>
          <a:p>
            <a:pPr indent="0" lvl="0" marL="0" rtl="0" algn="l">
              <a:spcBef>
                <a:spcPts val="1000"/>
              </a:spcBef>
              <a:spcAft>
                <a:spcPts val="1000"/>
              </a:spcAft>
              <a:buNone/>
            </a:pPr>
            <a:r>
              <a:rPr lang="en-MY" sz="2200">
                <a:solidFill>
                  <a:schemeClr val="dk1"/>
                </a:solidFill>
                <a:latin typeface="Poppins"/>
                <a:ea typeface="Poppins"/>
                <a:cs typeface="Poppins"/>
                <a:sym typeface="Poppins"/>
              </a:rPr>
              <a:t>Always refer to Actual Required Format for the Conference / Journal that you wish to submit to.</a:t>
            </a:r>
            <a:endParaRPr sz="2200">
              <a:solidFill>
                <a:schemeClr val="dk1"/>
              </a:solidFill>
              <a:latin typeface="Poppins"/>
              <a:ea typeface="Poppins"/>
              <a:cs typeface="Poppins"/>
              <a:sym typeface="Poppins"/>
            </a:endParaRPr>
          </a:p>
        </p:txBody>
      </p:sp>
      <p:sp>
        <p:nvSpPr>
          <p:cNvPr id="151" name="Google Shape;151;g365d7892d33_1_1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800" u="none" cap="none" strike="noStrike">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36dd5066dec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57" name="Google Shape;157;g36dd5066dec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58" name="Google Shape;158;g36dd5066dec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59" name="Google Shape;159;g36dd5066dec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60" name="Google Shape;160;g36dd5066dec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g36dd5066dec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66" name="Google Shape;166;g36dd5066dec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167" name="Google Shape;167;g36dd5066dec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68" name="Google Shape;168;g36dd5066dec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69" name="Google Shape;169;g36dd5066dec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70" name="Google Shape;170;g36dd5066dec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Developing Research Proposal</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Loke Siew Phaik, Gurdip Kaur, Tina Lim</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g36dd5066dec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76" name="Google Shape;176;g36dd5066dec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177" name="Google Shape;177;g36dd5066dec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78" name="Google Shape;178;g36dd5066dec_0_17"/>
          <p:cNvSpPr txBox="1"/>
          <p:nvPr/>
        </p:nvSpPr>
        <p:spPr>
          <a:xfrm>
            <a:off x="3646950" y="570525"/>
            <a:ext cx="53883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Developing Research Proposal</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Loke </a:t>
            </a:r>
            <a:r>
              <a:rPr lang="en-MY" sz="1800">
                <a:solidFill>
                  <a:schemeClr val="dk1"/>
                </a:solidFill>
                <a:latin typeface="Poppins"/>
                <a:ea typeface="Poppins"/>
                <a:cs typeface="Poppins"/>
                <a:sym typeface="Poppins"/>
              </a:rPr>
              <a:t>Siew Phaik </a:t>
            </a:r>
            <a:r>
              <a:rPr lang="en-MY" sz="1800">
                <a:solidFill>
                  <a:schemeClr val="dk1"/>
                </a:solidFill>
                <a:latin typeface="Poppins"/>
                <a:ea typeface="Poppins"/>
                <a:cs typeface="Poppins"/>
                <a:sym typeface="Poppins"/>
              </a:rPr>
              <a:t>, Gurdip Kaur, Tina Lim</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179" name="Google Shape;179;g36dd5066dec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80" name="Google Shape;180;g36dd5066dec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36dd5066dec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86" name="Google Shape;186;g36dd5066dec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187" name="Google Shape;187;g36dd5066dec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88" name="Google Shape;188;g36dd5066dec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89" name="Google Shape;189;g36dd5066dec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190" name="Google Shape;190;g36dd5066dec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91" name="Google Shape;191;g36dd5066dec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pic>
        <p:nvPicPr>
          <p:cNvPr id="72" name="Google Shape;72;g34ec7521a7b_0_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3" name="Google Shape;73;g34ec7521a7b_0_2"/>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MY" sz="2200">
                <a:solidFill>
                  <a:schemeClr val="dk1"/>
                </a:solidFill>
                <a:latin typeface="Poppins"/>
                <a:ea typeface="Poppins"/>
                <a:cs typeface="Poppins"/>
                <a:sym typeface="Poppins"/>
              </a:rPr>
              <a:t>INTRODUCTION</a:t>
            </a:r>
            <a:endParaRPr b="1" sz="22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b="1"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Provides the background information</a:t>
            </a: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Purpose is to establish a framework for the research</a:t>
            </a:r>
            <a:endParaRPr sz="2200">
              <a:solidFill>
                <a:schemeClr val="dk1"/>
              </a:solidFill>
              <a:latin typeface="Poppins"/>
              <a:ea typeface="Poppins"/>
              <a:cs typeface="Poppins"/>
              <a:sym typeface="Poppins"/>
            </a:endParaRPr>
          </a:p>
          <a:p>
            <a:pPr indent="0" lvl="0" marL="457200" rtl="0" algn="r">
              <a:spcBef>
                <a:spcPts val="0"/>
              </a:spcBef>
              <a:spcAft>
                <a:spcPts val="0"/>
              </a:spcAft>
              <a:buNone/>
            </a:pPr>
            <a:r>
              <a:rPr lang="en-MY" sz="2200">
                <a:solidFill>
                  <a:schemeClr val="dk1"/>
                </a:solidFill>
                <a:latin typeface="Poppins"/>
                <a:ea typeface="Poppins"/>
                <a:cs typeface="Poppins"/>
                <a:sym typeface="Poppins"/>
              </a:rPr>
              <a:t>(Wilkinson, 1991)</a:t>
            </a:r>
            <a:endParaRPr sz="2200">
              <a:solidFill>
                <a:schemeClr val="dk1"/>
              </a:solidFill>
              <a:latin typeface="Poppins"/>
              <a:ea typeface="Poppins"/>
              <a:cs typeface="Poppins"/>
              <a:sym typeface="Poppins"/>
            </a:endParaRPr>
          </a:p>
        </p:txBody>
      </p:sp>
      <p:sp>
        <p:nvSpPr>
          <p:cNvPr id="74" name="Google Shape;74;g34ec7521a7b_0_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800">
                <a:solidFill>
                  <a:schemeClr val="lt1"/>
                </a:solidFill>
                <a:latin typeface="Poppins"/>
                <a:ea typeface="Poppins"/>
                <a:cs typeface="Poppins"/>
                <a:sym typeface="Poppins"/>
              </a:rPr>
              <a:t>WHAT?</a:t>
            </a:r>
            <a:endParaRPr b="1" i="0" sz="2800" u="none" cap="none" strike="noStrike">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pic>
        <p:nvPicPr>
          <p:cNvPr id="80" name="Google Shape;80;g365d7892d33_0_9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1" name="Google Shape;81;g365d7892d33_0_90"/>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PROBLEM STATEMENT</a:t>
            </a:r>
            <a:endParaRPr b="1" sz="2200">
              <a:solidFill>
                <a:schemeClr val="dk1"/>
              </a:solidFill>
              <a:latin typeface="Poppins"/>
              <a:ea typeface="Poppins"/>
              <a:cs typeface="Poppins"/>
              <a:sym typeface="Poppins"/>
            </a:endParaRPr>
          </a:p>
          <a:p>
            <a:pPr indent="0" lvl="0" marL="0" rtl="0" algn="l">
              <a:spcBef>
                <a:spcPts val="0"/>
              </a:spcBef>
              <a:spcAft>
                <a:spcPts val="0"/>
              </a:spcAft>
              <a:buNone/>
            </a:pPr>
            <a:r>
              <a:t/>
            </a:r>
            <a:endParaRPr b="1" sz="2200">
              <a:solidFill>
                <a:schemeClr val="dk1"/>
              </a:solidFill>
              <a:latin typeface="Poppins"/>
              <a:ea typeface="Poppins"/>
              <a:cs typeface="Poppins"/>
              <a:sym typeface="Poppins"/>
            </a:endParaRPr>
          </a:p>
          <a:p>
            <a:pPr indent="0" lvl="0" marL="0" rtl="0" algn="l">
              <a:spcBef>
                <a:spcPts val="0"/>
              </a:spcBef>
              <a:spcAft>
                <a:spcPts val="0"/>
              </a:spcAft>
              <a:buNone/>
            </a:pPr>
            <a:r>
              <a:rPr lang="en-MY" sz="2200">
                <a:solidFill>
                  <a:schemeClr val="dk1"/>
                </a:solidFill>
                <a:latin typeface="Poppins"/>
                <a:ea typeface="Poppins"/>
                <a:cs typeface="Poppins"/>
                <a:sym typeface="Poppins"/>
              </a:rPr>
              <a:t>“A problem might be defined as the issue that exists in the literature, theory, or practice that leads to a need for the study” (Creswell, 1994, p. 50).</a:t>
            </a:r>
            <a:endParaRPr sz="2200">
              <a:solidFill>
                <a:schemeClr val="dk1"/>
              </a:solidFill>
              <a:latin typeface="Poppins"/>
              <a:ea typeface="Poppins"/>
              <a:cs typeface="Poppins"/>
              <a:sym typeface="Poppins"/>
            </a:endParaRPr>
          </a:p>
          <a:p>
            <a:pPr indent="0" lvl="0" marL="0" rtl="0" algn="l">
              <a:spcBef>
                <a:spcPts val="0"/>
              </a:spcBef>
              <a:spcAft>
                <a:spcPts val="0"/>
              </a:spcAft>
              <a:buNone/>
            </a:pPr>
            <a:r>
              <a:t/>
            </a:r>
            <a:endParaRPr sz="2200">
              <a:solidFill>
                <a:schemeClr val="dk1"/>
              </a:solidFill>
              <a:latin typeface="Poppins"/>
              <a:ea typeface="Poppins"/>
              <a:cs typeface="Poppins"/>
              <a:sym typeface="Poppins"/>
            </a:endParaRPr>
          </a:p>
          <a:p>
            <a:pPr indent="0" lvl="0" marL="0" rtl="0" algn="l">
              <a:spcBef>
                <a:spcPts val="0"/>
              </a:spcBef>
              <a:spcAft>
                <a:spcPts val="0"/>
              </a:spcAft>
              <a:buNone/>
            </a:pPr>
            <a:r>
              <a:rPr lang="en-MY" sz="2200">
                <a:solidFill>
                  <a:schemeClr val="dk1"/>
                </a:solidFill>
                <a:latin typeface="Poppins"/>
                <a:ea typeface="Poppins"/>
                <a:cs typeface="Poppins"/>
                <a:sym typeface="Poppins"/>
              </a:rPr>
              <a:t>i.e. Identifying a gap</a:t>
            </a:r>
            <a:endParaRPr sz="2200">
              <a:solidFill>
                <a:schemeClr val="dk1"/>
              </a:solidFill>
              <a:latin typeface="Poppins"/>
              <a:ea typeface="Poppins"/>
              <a:cs typeface="Poppins"/>
              <a:sym typeface="Poppins"/>
            </a:endParaRPr>
          </a:p>
        </p:txBody>
      </p:sp>
      <p:sp>
        <p:nvSpPr>
          <p:cNvPr id="82" name="Google Shape;82;g365d7892d33_0_9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800">
                <a:solidFill>
                  <a:schemeClr val="lt1"/>
                </a:solidFill>
                <a:latin typeface="Poppins"/>
                <a:ea typeface="Poppins"/>
                <a:cs typeface="Poppins"/>
                <a:sym typeface="Poppins"/>
              </a:rPr>
              <a:t>WHY?</a:t>
            </a:r>
            <a:endParaRPr b="1" i="0" sz="2800" u="none" cap="none" strike="noStrike">
              <a:solidFill>
                <a:schemeClr val="lt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id="88" name="Google Shape;88;g365d7892d33_0_11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9" name="Google Shape;89;g365d7892d33_0_111"/>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RESEARCH QUESTIONS &amp; OBJECTIVES</a:t>
            </a:r>
            <a:endParaRPr b="1" sz="2200">
              <a:solidFill>
                <a:schemeClr val="dk1"/>
              </a:solidFill>
              <a:latin typeface="Poppins"/>
              <a:ea typeface="Poppins"/>
              <a:cs typeface="Poppins"/>
              <a:sym typeface="Poppins"/>
            </a:endParaRPr>
          </a:p>
          <a:p>
            <a:pPr indent="0" lvl="0" marL="0" rtl="0" algn="l">
              <a:spcBef>
                <a:spcPts val="0"/>
              </a:spcBef>
              <a:spcAft>
                <a:spcPts val="0"/>
              </a:spcAft>
              <a:buNone/>
            </a:pPr>
            <a:r>
              <a:t/>
            </a:r>
            <a:endParaRPr b="1"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Relevant</a:t>
            </a: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Clear</a:t>
            </a: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Precise</a:t>
            </a: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Researchable</a:t>
            </a:r>
            <a:endParaRPr sz="2200">
              <a:solidFill>
                <a:schemeClr val="dk1"/>
              </a:solidFill>
              <a:latin typeface="Poppins"/>
              <a:ea typeface="Poppins"/>
              <a:cs typeface="Poppins"/>
              <a:sym typeface="Poppins"/>
            </a:endParaRPr>
          </a:p>
          <a:p>
            <a:pPr indent="0" lvl="0" marL="0" rtl="0" algn="l">
              <a:spcBef>
                <a:spcPts val="0"/>
              </a:spcBef>
              <a:spcAft>
                <a:spcPts val="0"/>
              </a:spcAft>
              <a:buNone/>
            </a:pPr>
            <a:r>
              <a:t/>
            </a:r>
            <a:endParaRPr sz="2200">
              <a:solidFill>
                <a:schemeClr val="dk1"/>
              </a:solidFill>
              <a:latin typeface="Poppins"/>
              <a:ea typeface="Poppins"/>
              <a:cs typeface="Poppins"/>
              <a:sym typeface="Poppins"/>
            </a:endParaRPr>
          </a:p>
          <a:p>
            <a:pPr indent="0" lvl="0" marL="0" rtl="0" algn="l">
              <a:spcBef>
                <a:spcPts val="0"/>
              </a:spcBef>
              <a:spcAft>
                <a:spcPts val="0"/>
              </a:spcAft>
              <a:buNone/>
            </a:pPr>
            <a:r>
              <a:rPr lang="en-MY" sz="2200">
                <a:solidFill>
                  <a:schemeClr val="dk1"/>
                </a:solidFill>
                <a:latin typeface="Poppins"/>
                <a:ea typeface="Poppins"/>
                <a:cs typeface="Poppins"/>
                <a:sym typeface="Poppins"/>
              </a:rPr>
              <a:t>If study involves inferential stats, state the hypotheses</a:t>
            </a:r>
            <a:endParaRPr sz="2200">
              <a:solidFill>
                <a:schemeClr val="dk1"/>
              </a:solidFill>
              <a:latin typeface="Poppins"/>
              <a:ea typeface="Poppins"/>
              <a:cs typeface="Poppins"/>
              <a:sym typeface="Poppins"/>
            </a:endParaRPr>
          </a:p>
        </p:txBody>
      </p:sp>
      <p:sp>
        <p:nvSpPr>
          <p:cNvPr id="90" name="Google Shape;90;g365d7892d33_0_11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800" u="none" cap="none" strike="noStrike">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id="96" name="Google Shape;96;g365d7892d33_0_1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7" name="Google Shape;97;g365d7892d33_0_118"/>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LITERATURE REVIEW</a:t>
            </a:r>
            <a:endParaRPr b="1" sz="2200">
              <a:solidFill>
                <a:schemeClr val="dk1"/>
              </a:solidFill>
              <a:latin typeface="Poppins"/>
              <a:ea typeface="Poppins"/>
              <a:cs typeface="Poppins"/>
              <a:sym typeface="Poppins"/>
            </a:endParaRPr>
          </a:p>
          <a:p>
            <a:pPr indent="0" lvl="0" marL="0" rtl="0" algn="l">
              <a:spcBef>
                <a:spcPts val="0"/>
              </a:spcBef>
              <a:spcAft>
                <a:spcPts val="0"/>
              </a:spcAft>
              <a:buNone/>
            </a:pPr>
            <a:r>
              <a:t/>
            </a:r>
            <a:endParaRPr b="1" sz="2200">
              <a:solidFill>
                <a:schemeClr val="dk1"/>
              </a:solidFill>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Results of other studies that are closely related to the study being reported</a:t>
            </a:r>
            <a:endParaRPr sz="2000">
              <a:solidFill>
                <a:schemeClr val="dk1"/>
              </a:solidFill>
              <a:latin typeface="Poppins"/>
              <a:ea typeface="Poppins"/>
              <a:cs typeface="Poppins"/>
              <a:sym typeface="Poppins"/>
            </a:endParaRPr>
          </a:p>
          <a:p>
            <a:pPr indent="-355600" lvl="0" marL="457200" rtl="0" algn="l">
              <a:spcBef>
                <a:spcPts val="1000"/>
              </a:spcBef>
              <a:spcAft>
                <a:spcPts val="0"/>
              </a:spcAft>
              <a:buClr>
                <a:srgbClr val="0097A7"/>
              </a:buClr>
              <a:buSzPts val="2000"/>
              <a:buFont typeface="Poppins"/>
              <a:buChar char="●"/>
            </a:pPr>
            <a:r>
              <a:rPr lang="en-MY" sz="2000">
                <a:solidFill>
                  <a:srgbClr val="0097A7"/>
                </a:solidFill>
                <a:latin typeface="Poppins"/>
                <a:ea typeface="Poppins"/>
                <a:cs typeface="Poppins"/>
                <a:sym typeface="Poppins"/>
              </a:rPr>
              <a:t>Relates to the larger, ongoing dialogue in the literature about a topic, filling in gaps and extending prior studies</a:t>
            </a:r>
            <a:endParaRPr sz="2000">
              <a:solidFill>
                <a:srgbClr val="0097A7"/>
              </a:solidFill>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Provides a framework for establishing the importance of the study</a:t>
            </a:r>
            <a:endParaRPr sz="2000">
              <a:solidFill>
                <a:schemeClr val="dk1"/>
              </a:solidFill>
              <a:latin typeface="Poppins"/>
              <a:ea typeface="Poppins"/>
              <a:cs typeface="Poppins"/>
              <a:sym typeface="Poppins"/>
            </a:endParaRPr>
          </a:p>
          <a:p>
            <a:pPr indent="-355600" lvl="0" marL="457200" rtl="0" algn="l">
              <a:spcBef>
                <a:spcPts val="1000"/>
              </a:spcBef>
              <a:spcAft>
                <a:spcPts val="1000"/>
              </a:spcAft>
              <a:buClr>
                <a:srgbClr val="0097A7"/>
              </a:buClr>
              <a:buSzPts val="2000"/>
              <a:buFont typeface="Poppins"/>
              <a:buChar char="●"/>
            </a:pPr>
            <a:r>
              <a:rPr lang="en-MY" sz="2000">
                <a:solidFill>
                  <a:srgbClr val="0097A7"/>
                </a:solidFill>
                <a:latin typeface="Poppins"/>
                <a:ea typeface="Poppins"/>
                <a:cs typeface="Poppins"/>
                <a:sym typeface="Poppins"/>
              </a:rPr>
              <a:t>“Frames” the problem earlier identified</a:t>
            </a:r>
            <a:endParaRPr b="1" sz="2000">
              <a:solidFill>
                <a:srgbClr val="0097A7"/>
              </a:solidFill>
              <a:latin typeface="Poppins"/>
              <a:ea typeface="Poppins"/>
              <a:cs typeface="Poppins"/>
              <a:sym typeface="Poppins"/>
            </a:endParaRPr>
          </a:p>
        </p:txBody>
      </p:sp>
      <p:sp>
        <p:nvSpPr>
          <p:cNvPr id="98" name="Google Shape;98;g365d7892d33_0_11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800" u="none" cap="none" strike="noStrike">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pic>
        <p:nvPicPr>
          <p:cNvPr id="104" name="Google Shape;104;g365d7892d33_0_12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5" name="Google Shape;105;g365d7892d33_0_125"/>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The 5 C’s of writing a literature review:</a:t>
            </a:r>
            <a:br>
              <a:rPr b="1" lang="en-MY" sz="2200">
                <a:solidFill>
                  <a:schemeClr val="dk1"/>
                </a:solidFill>
                <a:latin typeface="Poppins"/>
                <a:ea typeface="Poppins"/>
                <a:cs typeface="Poppins"/>
                <a:sym typeface="Poppins"/>
              </a:rPr>
            </a:br>
            <a:endParaRPr b="1"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Cite</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Compare</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Contrast</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Critique</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Connect</a:t>
            </a:r>
            <a:endParaRPr sz="2200">
              <a:solidFill>
                <a:schemeClr val="dk1"/>
              </a:solidFill>
              <a:latin typeface="Poppins"/>
              <a:ea typeface="Poppins"/>
              <a:cs typeface="Poppins"/>
              <a:sym typeface="Poppins"/>
            </a:endParaRPr>
          </a:p>
        </p:txBody>
      </p:sp>
      <p:sp>
        <p:nvSpPr>
          <p:cNvPr id="106" name="Google Shape;106;g365d7892d33_0_12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800" u="none" cap="none" strike="noStrike">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pic>
        <p:nvPicPr>
          <p:cNvPr id="112" name="Google Shape;112;g365d7892d33_0_13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3" name="Google Shape;113;g365d7892d33_0_132"/>
          <p:cNvSpPr txBox="1"/>
          <p:nvPr/>
        </p:nvSpPr>
        <p:spPr>
          <a:xfrm>
            <a:off x="499475" y="1110000"/>
            <a:ext cx="52902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MY" sz="2200">
                <a:solidFill>
                  <a:schemeClr val="dk1"/>
                </a:solidFill>
                <a:latin typeface="Poppins"/>
                <a:ea typeface="Poppins"/>
                <a:cs typeface="Poppins"/>
                <a:sym typeface="Poppins"/>
              </a:rPr>
              <a:t>SIGNIFICANCE OF STUDY</a:t>
            </a:r>
            <a:endParaRPr b="1" sz="2200">
              <a:solidFill>
                <a:schemeClr val="dk1"/>
              </a:solidFill>
              <a:latin typeface="Poppins"/>
              <a:ea typeface="Poppins"/>
              <a:cs typeface="Poppins"/>
              <a:sym typeface="Poppins"/>
            </a:endParaRPr>
          </a:p>
          <a:p>
            <a:pPr indent="0" lvl="0" marL="457200" rtl="0" algn="l">
              <a:spcBef>
                <a:spcPts val="0"/>
              </a:spcBef>
              <a:spcAft>
                <a:spcPts val="0"/>
              </a:spcAft>
              <a:buNone/>
            </a:pPr>
            <a:r>
              <a:t/>
            </a: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How will your research refine, revise, or extend existing knowledge?</a:t>
            </a:r>
            <a:endParaRPr sz="2200">
              <a:solidFill>
                <a:schemeClr val="dk1"/>
              </a:solidFill>
              <a:latin typeface="Poppins"/>
              <a:ea typeface="Poppins"/>
              <a:cs typeface="Poppins"/>
              <a:sym typeface="Poppins"/>
            </a:endParaRPr>
          </a:p>
          <a:p>
            <a:pPr indent="0" lvl="0" marL="457200" rtl="0" algn="l">
              <a:spcBef>
                <a:spcPts val="0"/>
              </a:spcBef>
              <a:spcAft>
                <a:spcPts val="0"/>
              </a:spcAft>
              <a:buNone/>
            </a:pPr>
            <a:r>
              <a:t/>
            </a: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How will the findings contribute to resolving educational problems/ influence educational policy decisions?</a:t>
            </a:r>
            <a:endParaRPr sz="2200">
              <a:solidFill>
                <a:schemeClr val="dk1"/>
              </a:solidFill>
              <a:latin typeface="Poppins"/>
              <a:ea typeface="Poppins"/>
              <a:cs typeface="Poppins"/>
              <a:sym typeface="Poppins"/>
            </a:endParaRPr>
          </a:p>
        </p:txBody>
      </p:sp>
      <p:sp>
        <p:nvSpPr>
          <p:cNvPr id="114" name="Google Shape;114;g365d7892d33_0_13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800">
                <a:solidFill>
                  <a:schemeClr val="lt1"/>
                </a:solidFill>
                <a:latin typeface="Poppins"/>
                <a:ea typeface="Poppins"/>
                <a:cs typeface="Poppins"/>
                <a:sym typeface="Poppins"/>
              </a:rPr>
              <a:t>WHY?</a:t>
            </a:r>
            <a:endParaRPr b="1" i="0" sz="2800" u="none" cap="none" strike="noStrike">
              <a:solidFill>
                <a:schemeClr val="lt1"/>
              </a:solidFill>
              <a:latin typeface="Poppins"/>
              <a:ea typeface="Poppins"/>
              <a:cs typeface="Poppins"/>
              <a:sym typeface="Poppins"/>
            </a:endParaRPr>
          </a:p>
        </p:txBody>
      </p:sp>
      <p:pic>
        <p:nvPicPr>
          <p:cNvPr id="115" name="Google Shape;115;g365d7892d33_0_132"/>
          <p:cNvPicPr preferRelativeResize="0"/>
          <p:nvPr/>
        </p:nvPicPr>
        <p:blipFill>
          <a:blip r:embed="rId5">
            <a:alphaModFix/>
          </a:blip>
          <a:stretch>
            <a:fillRect/>
          </a:stretch>
        </p:blipFill>
        <p:spPr>
          <a:xfrm>
            <a:off x="6093150" y="1499850"/>
            <a:ext cx="2689950" cy="2689950"/>
          </a:xfrm>
          <a:prstGeom prst="rect">
            <a:avLst/>
          </a:prstGeom>
          <a:noFill/>
          <a:ln>
            <a:noFill/>
          </a:ln>
        </p:spPr>
      </p:pic>
      <p:sp>
        <p:nvSpPr>
          <p:cNvPr id="116" name="Google Shape;116;g365d7892d33_0_132"/>
          <p:cNvSpPr txBox="1"/>
          <p:nvPr/>
        </p:nvSpPr>
        <p:spPr>
          <a:xfrm>
            <a:off x="6093150" y="425763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pic>
        <p:nvPicPr>
          <p:cNvPr id="122" name="Google Shape;122;g365d7892d33_0_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3" name="Google Shape;123;g365d7892d33_0_167"/>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METHODOLOGY</a:t>
            </a:r>
            <a:endParaRPr b="1"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AutoNum type="arabicParenR"/>
            </a:pPr>
            <a:r>
              <a:rPr b="1" lang="en-MY" sz="2200">
                <a:solidFill>
                  <a:schemeClr val="dk1"/>
                </a:solidFill>
                <a:latin typeface="Poppins"/>
                <a:ea typeface="Poppins"/>
                <a:cs typeface="Poppins"/>
                <a:sym typeface="Poppins"/>
              </a:rPr>
              <a:t>Instrument</a:t>
            </a:r>
            <a:endParaRPr b="1" sz="2200">
              <a:solidFill>
                <a:schemeClr val="dk1"/>
              </a:solidFill>
              <a:latin typeface="Poppins"/>
              <a:ea typeface="Poppins"/>
              <a:cs typeface="Poppins"/>
              <a:sym typeface="Poppins"/>
            </a:endParaRPr>
          </a:p>
          <a:p>
            <a:pPr indent="0" lvl="0" marL="457200" rtl="0" algn="l">
              <a:spcBef>
                <a:spcPts val="1000"/>
              </a:spcBef>
              <a:spcAft>
                <a:spcPts val="0"/>
              </a:spcAft>
              <a:buNone/>
            </a:pPr>
            <a:r>
              <a:rPr lang="en-MY" sz="2200">
                <a:solidFill>
                  <a:schemeClr val="dk1"/>
                </a:solidFill>
                <a:latin typeface="Poppins"/>
                <a:ea typeface="Poppins"/>
                <a:cs typeface="Poppins"/>
                <a:sym typeface="Poppins"/>
              </a:rPr>
              <a:t>Example: surveys, interview protocols,</a:t>
            </a:r>
            <a:endParaRPr sz="2200">
              <a:solidFill>
                <a:schemeClr val="dk1"/>
              </a:solidFill>
              <a:latin typeface="Poppins"/>
              <a:ea typeface="Poppins"/>
              <a:cs typeface="Poppins"/>
              <a:sym typeface="Poppins"/>
            </a:endParaRPr>
          </a:p>
          <a:p>
            <a:pPr indent="0" lvl="0" marL="457200" rtl="0" algn="l">
              <a:spcBef>
                <a:spcPts val="1000"/>
              </a:spcBef>
              <a:spcAft>
                <a:spcPts val="0"/>
              </a:spcAft>
              <a:buNone/>
            </a:pPr>
            <a:r>
              <a:rPr lang="en-MY" sz="2200">
                <a:solidFill>
                  <a:schemeClr val="dk1"/>
                </a:solidFill>
                <a:latin typeface="Poppins"/>
                <a:ea typeface="Poppins"/>
                <a:cs typeface="Poppins"/>
                <a:sym typeface="Poppins"/>
              </a:rPr>
              <a:t>observation grids</a:t>
            </a:r>
            <a:endParaRPr sz="2200">
              <a:solidFill>
                <a:schemeClr val="dk1"/>
              </a:solidFill>
              <a:latin typeface="Poppins"/>
              <a:ea typeface="Poppins"/>
              <a:cs typeface="Poppins"/>
              <a:sym typeface="Poppins"/>
            </a:endParaRPr>
          </a:p>
          <a:p>
            <a:pPr indent="0" lvl="0" marL="457200" rtl="0" algn="l">
              <a:spcBef>
                <a:spcPts val="1000"/>
              </a:spcBef>
              <a:spcAft>
                <a:spcPts val="0"/>
              </a:spcAft>
              <a:buNone/>
            </a:pPr>
            <a:r>
              <a:rPr lang="en-MY" sz="2200">
                <a:solidFill>
                  <a:schemeClr val="dk1"/>
                </a:solidFill>
                <a:latin typeface="Poppins"/>
                <a:ea typeface="Poppins"/>
                <a:cs typeface="Poppins"/>
                <a:sym typeface="Poppins"/>
              </a:rPr>
              <a:t>Include as Appendix</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AutoNum type="arabicParenR"/>
            </a:pPr>
            <a:r>
              <a:rPr b="1" lang="en-MY" sz="2200">
                <a:solidFill>
                  <a:schemeClr val="dk1"/>
                </a:solidFill>
                <a:latin typeface="Poppins"/>
                <a:ea typeface="Poppins"/>
                <a:cs typeface="Poppins"/>
                <a:sym typeface="Poppins"/>
              </a:rPr>
              <a:t>Participants</a:t>
            </a:r>
            <a:endParaRPr b="1" sz="2200">
              <a:solidFill>
                <a:schemeClr val="dk1"/>
              </a:solidFill>
              <a:latin typeface="Poppins"/>
              <a:ea typeface="Poppins"/>
              <a:cs typeface="Poppins"/>
              <a:sym typeface="Poppins"/>
            </a:endParaRPr>
          </a:p>
          <a:p>
            <a:pPr indent="0" lvl="0" marL="457200" rtl="0" algn="l">
              <a:spcBef>
                <a:spcPts val="1000"/>
              </a:spcBef>
              <a:spcAft>
                <a:spcPts val="0"/>
              </a:spcAft>
              <a:buNone/>
            </a:pPr>
            <a:r>
              <a:rPr lang="en-MY" sz="2200">
                <a:solidFill>
                  <a:schemeClr val="dk1"/>
                </a:solidFill>
                <a:latin typeface="Poppins"/>
                <a:ea typeface="Poppins"/>
                <a:cs typeface="Poppins"/>
                <a:sym typeface="Poppins"/>
              </a:rPr>
              <a:t>Population and Type of Sampling</a:t>
            </a:r>
            <a:endParaRPr sz="2200">
              <a:solidFill>
                <a:schemeClr val="dk1"/>
              </a:solidFill>
              <a:latin typeface="Poppins"/>
              <a:ea typeface="Poppins"/>
              <a:cs typeface="Poppins"/>
              <a:sym typeface="Poppins"/>
            </a:endParaRPr>
          </a:p>
          <a:p>
            <a:pPr indent="0" lvl="0" marL="457200" rtl="0" algn="l">
              <a:spcBef>
                <a:spcPts val="1000"/>
              </a:spcBef>
              <a:spcAft>
                <a:spcPts val="0"/>
              </a:spcAft>
              <a:buNone/>
            </a:pPr>
            <a:r>
              <a:t/>
            </a:r>
            <a:endParaRPr sz="2200">
              <a:solidFill>
                <a:schemeClr val="dk1"/>
              </a:solidFill>
              <a:latin typeface="Poppins"/>
              <a:ea typeface="Poppins"/>
              <a:cs typeface="Poppins"/>
              <a:sym typeface="Poppins"/>
            </a:endParaRPr>
          </a:p>
          <a:p>
            <a:pPr indent="0" lvl="0" marL="0" rtl="0" algn="l">
              <a:spcBef>
                <a:spcPts val="1000"/>
              </a:spcBef>
              <a:spcAft>
                <a:spcPts val="0"/>
              </a:spcAft>
              <a:buNone/>
            </a:pPr>
            <a:r>
              <a:t/>
            </a:r>
            <a:endParaRPr sz="2200">
              <a:solidFill>
                <a:schemeClr val="dk1"/>
              </a:solidFill>
              <a:latin typeface="Poppins"/>
              <a:ea typeface="Poppins"/>
              <a:cs typeface="Poppins"/>
              <a:sym typeface="Poppins"/>
            </a:endParaRPr>
          </a:p>
          <a:p>
            <a:pPr indent="0" lvl="0" marL="457200" rtl="0" algn="l">
              <a:spcBef>
                <a:spcPts val="1000"/>
              </a:spcBef>
              <a:spcAft>
                <a:spcPts val="1000"/>
              </a:spcAft>
              <a:buNone/>
            </a:pPr>
            <a:r>
              <a:t/>
            </a:r>
            <a:endParaRPr b="1" sz="22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g365d7892d33_1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0" name="Google Shape;130;g365d7892d33_1_0"/>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t/>
            </a:r>
            <a:endParaRPr sz="2200">
              <a:solidFill>
                <a:schemeClr val="dk1"/>
              </a:solidFill>
              <a:latin typeface="Poppins"/>
              <a:ea typeface="Poppins"/>
              <a:cs typeface="Poppins"/>
              <a:sym typeface="Poppins"/>
            </a:endParaRPr>
          </a:p>
        </p:txBody>
      </p:sp>
      <p:sp>
        <p:nvSpPr>
          <p:cNvPr id="131" name="Google Shape;131;g365d7892d33_1_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800" u="none" cap="none" strike="noStrike">
              <a:solidFill>
                <a:schemeClr val="lt1"/>
              </a:solidFill>
              <a:latin typeface="Poppins"/>
              <a:ea typeface="Poppins"/>
              <a:cs typeface="Poppins"/>
              <a:sym typeface="Poppins"/>
            </a:endParaRPr>
          </a:p>
        </p:txBody>
      </p:sp>
      <p:sp>
        <p:nvSpPr>
          <p:cNvPr id="132" name="Google Shape;132;g365d7892d33_1_0"/>
          <p:cNvSpPr txBox="1"/>
          <p:nvPr/>
        </p:nvSpPr>
        <p:spPr>
          <a:xfrm>
            <a:off x="859050" y="1031850"/>
            <a:ext cx="8198100" cy="3079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Poppins"/>
              <a:buAutoNum type="arabicParenR" startAt="3"/>
            </a:pPr>
            <a:r>
              <a:rPr b="1" lang="en-MY" sz="2200">
                <a:solidFill>
                  <a:schemeClr val="dk1"/>
                </a:solidFill>
                <a:latin typeface="Poppins"/>
                <a:ea typeface="Poppins"/>
                <a:cs typeface="Poppins"/>
                <a:sym typeface="Poppins"/>
              </a:rPr>
              <a:t>Data Collection</a:t>
            </a:r>
            <a:endParaRPr b="1" sz="2200">
              <a:solidFill>
                <a:schemeClr val="dk1"/>
              </a:solidFill>
              <a:latin typeface="Poppins"/>
              <a:ea typeface="Poppins"/>
              <a:cs typeface="Poppins"/>
              <a:sym typeface="Poppins"/>
            </a:endParaRPr>
          </a:p>
          <a:p>
            <a:pPr indent="0" lvl="0" marL="457200" rtl="0" algn="l">
              <a:spcBef>
                <a:spcPts val="1000"/>
              </a:spcBef>
              <a:spcAft>
                <a:spcPts val="0"/>
              </a:spcAft>
              <a:buNone/>
            </a:pPr>
            <a:r>
              <a:rPr lang="en-MY" sz="2200">
                <a:solidFill>
                  <a:schemeClr val="dk1"/>
                </a:solidFill>
                <a:latin typeface="Poppins"/>
                <a:ea typeface="Poppins"/>
                <a:cs typeface="Poppins"/>
                <a:sym typeface="Poppins"/>
              </a:rPr>
              <a:t>- </a:t>
            </a:r>
            <a:r>
              <a:rPr lang="en-MY" sz="2200">
                <a:solidFill>
                  <a:schemeClr val="dk1"/>
                </a:solidFill>
                <a:latin typeface="Poppins"/>
                <a:ea typeface="Poppins"/>
                <a:cs typeface="Poppins"/>
                <a:sym typeface="Poppins"/>
              </a:rPr>
              <a:t>Administration of survey, interview procedure etc.</a:t>
            </a:r>
            <a:endParaRPr sz="2200">
              <a:solidFill>
                <a:schemeClr val="dk1"/>
              </a:solidFill>
              <a:latin typeface="Poppins"/>
              <a:ea typeface="Poppins"/>
              <a:cs typeface="Poppins"/>
              <a:sym typeface="Poppins"/>
            </a:endParaRPr>
          </a:p>
          <a:p>
            <a:pPr indent="0" lvl="0" marL="457200" rtl="0" algn="l">
              <a:spcBef>
                <a:spcPts val="0"/>
              </a:spcBef>
              <a:spcAft>
                <a:spcPts val="0"/>
              </a:spcAft>
              <a:buNone/>
            </a:pPr>
            <a:r>
              <a:rPr lang="en-MY" sz="2200">
                <a:solidFill>
                  <a:schemeClr val="dk1"/>
                </a:solidFill>
                <a:latin typeface="Poppins"/>
                <a:ea typeface="Poppins"/>
                <a:cs typeface="Poppins"/>
                <a:sym typeface="Poppins"/>
              </a:rPr>
              <a:t>- Timeline</a:t>
            </a:r>
            <a:br>
              <a:rPr lang="en-MY" sz="2200">
                <a:solidFill>
                  <a:schemeClr val="dk1"/>
                </a:solidFill>
                <a:latin typeface="Poppins"/>
                <a:ea typeface="Poppins"/>
                <a:cs typeface="Poppins"/>
                <a:sym typeface="Poppins"/>
              </a:rPr>
            </a:b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AutoNum type="arabicParenR" startAt="3"/>
            </a:pPr>
            <a:r>
              <a:rPr b="1" lang="en-MY" sz="2200">
                <a:solidFill>
                  <a:schemeClr val="dk1"/>
                </a:solidFill>
                <a:latin typeface="Poppins"/>
                <a:ea typeface="Poppins"/>
                <a:cs typeface="Poppins"/>
                <a:sym typeface="Poppins"/>
              </a:rPr>
              <a:t>Data Collection</a:t>
            </a:r>
            <a:endParaRPr b="1" sz="2200">
              <a:solidFill>
                <a:schemeClr val="dk1"/>
              </a:solidFill>
              <a:latin typeface="Poppins"/>
              <a:ea typeface="Poppins"/>
              <a:cs typeface="Poppins"/>
              <a:sym typeface="Poppins"/>
            </a:endParaRPr>
          </a:p>
          <a:p>
            <a:pPr indent="0" lvl="0" marL="457200" rtl="0" algn="l">
              <a:spcBef>
                <a:spcPts val="1000"/>
              </a:spcBef>
              <a:spcAft>
                <a:spcPts val="0"/>
              </a:spcAft>
              <a:buNone/>
            </a:pPr>
            <a:r>
              <a:rPr lang="en-MY" sz="2200">
                <a:solidFill>
                  <a:schemeClr val="dk1"/>
                </a:solidFill>
                <a:latin typeface="Poppins"/>
                <a:ea typeface="Poppins"/>
                <a:cs typeface="Poppins"/>
                <a:sym typeface="Poppins"/>
              </a:rPr>
              <a:t>- Quantitative/ Qualitative</a:t>
            </a:r>
            <a:endParaRPr sz="2200">
              <a:solidFill>
                <a:schemeClr val="dk1"/>
              </a:solidFill>
              <a:latin typeface="Poppins"/>
              <a:ea typeface="Poppins"/>
              <a:cs typeface="Poppins"/>
              <a:sym typeface="Poppins"/>
            </a:endParaRPr>
          </a:p>
          <a:p>
            <a:pPr indent="0" lvl="0" marL="457200" rtl="0" algn="l">
              <a:spcBef>
                <a:spcPts val="0"/>
              </a:spcBef>
              <a:spcAft>
                <a:spcPts val="0"/>
              </a:spcAft>
              <a:buNone/>
            </a:pPr>
            <a:r>
              <a:rPr lang="en-MY" sz="2200">
                <a:solidFill>
                  <a:schemeClr val="dk1"/>
                </a:solidFill>
                <a:latin typeface="Poppins"/>
                <a:ea typeface="Poppins"/>
                <a:cs typeface="Poppins"/>
                <a:sym typeface="Poppins"/>
              </a:rPr>
              <a:t>- Descriptive or inferential statistics</a:t>
            </a:r>
            <a:endParaRPr sz="2200">
              <a:solidFill>
                <a:schemeClr val="dk1"/>
              </a:solidFill>
              <a:latin typeface="Poppins"/>
              <a:ea typeface="Poppins"/>
              <a:cs typeface="Poppins"/>
              <a:sym typeface="Poppins"/>
            </a:endParaRPr>
          </a:p>
          <a:p>
            <a:pPr indent="0" lvl="0" marL="457200" rtl="0" algn="l">
              <a:spcBef>
                <a:spcPts val="0"/>
              </a:spcBef>
              <a:spcAft>
                <a:spcPts val="0"/>
              </a:spcAft>
              <a:buNone/>
            </a:pPr>
            <a:r>
              <a:rPr lang="en-MY" sz="2200">
                <a:solidFill>
                  <a:schemeClr val="dk1"/>
                </a:solidFill>
                <a:latin typeface="Poppins"/>
                <a:ea typeface="Poppins"/>
                <a:cs typeface="Poppins"/>
                <a:sym typeface="Poppins"/>
              </a:rPr>
              <a:t>- Analytic tools e.g. SPSS</a:t>
            </a:r>
            <a:endParaRPr sz="2200">
              <a:solidFill>
                <a:schemeClr val="dk1"/>
              </a:solidFill>
              <a:latin typeface="Poppins"/>
              <a:ea typeface="Poppins"/>
              <a:cs typeface="Poppins"/>
              <a:sym typeface="Poppins"/>
            </a:endParaRPr>
          </a:p>
          <a:p>
            <a:pPr indent="0" lvl="0" marL="457200" rtl="0" algn="l">
              <a:spcBef>
                <a:spcPts val="0"/>
              </a:spcBef>
              <a:spcAft>
                <a:spcPts val="0"/>
              </a:spcAft>
              <a:buNone/>
            </a:pPr>
            <a:r>
              <a:t/>
            </a:r>
            <a:endParaRPr sz="2200">
              <a:solidFill>
                <a:schemeClr val="dk1"/>
              </a:solidFill>
              <a:latin typeface="Poppins"/>
              <a:ea typeface="Poppins"/>
              <a:cs typeface="Poppins"/>
              <a:sym typeface="Poppins"/>
            </a:endParaRPr>
          </a:p>
          <a:p>
            <a:pPr indent="0" lvl="0" marL="0" rtl="0" algn="l">
              <a:spcBef>
                <a:spcPts val="1000"/>
              </a:spcBef>
              <a:spcAft>
                <a:spcPts val="0"/>
              </a:spcAft>
              <a:buNone/>
            </a:pPr>
            <a:r>
              <a:t/>
            </a:r>
            <a:endParaRPr sz="2200">
              <a:solidFill>
                <a:schemeClr val="dk1"/>
              </a:solidFill>
              <a:latin typeface="Poppins"/>
              <a:ea typeface="Poppins"/>
              <a:cs typeface="Poppins"/>
              <a:sym typeface="Poppins"/>
            </a:endParaRPr>
          </a:p>
          <a:p>
            <a:pPr indent="0" lvl="0" marL="457200" rtl="0" algn="l">
              <a:spcBef>
                <a:spcPts val="1000"/>
              </a:spcBef>
              <a:spcAft>
                <a:spcPts val="1000"/>
              </a:spcAft>
              <a:buNone/>
            </a:pPr>
            <a:r>
              <a:t/>
            </a:r>
            <a:endParaRPr b="1" sz="2200">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