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ExtraBold"/>
      <p:bold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gzliJST7FzI6M2P8azyjQPVYCS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ExtraBold-bold.fntdata"/><Relationship Id="rId30" Type="http://schemas.openxmlformats.org/officeDocument/2006/relationships/font" Target="fonts/PoppinsLight-boldItalic.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PoppinsExtraBold-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fb8342ad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4fb8342ad1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4fb8342ad1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fb8342ad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4fb8342ad1_0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34fb8342ad1_0_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fb8342ad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34fb8342ad1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4fb8342ad1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dd57177e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6dd57177e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dd57177e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6dd57177e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dd57177e4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36dd57177e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dd57177e4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6dd57177e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f727efc1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4f727efc13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34f727efc13_0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f727efc1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4f727efc13_0_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4f727efc13_0_1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60af9bec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660af9bec5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660af9bec5_0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image" Target="../media/image13.jpg"/><Relationship Id="rId7" Type="http://schemas.openxmlformats.org/officeDocument/2006/relationships/hyperlink" Target="https://creativecommons.org/licenses/by-nc-sa/4.0/" TargetMode="External"/><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hyperlink" Target="https://www.academia.edu/29724139/OUMM2103_Keusahawan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inee.org/sites/default/files/resources/Creating%20Learning%20Materials%20for%20Open%20and%20Distance%20Learning-%20A%20Handbook%20for%20Authors%20and%20Instructional%20Designer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99025" y="767100"/>
            <a:ext cx="3223800" cy="284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400">
                <a:solidFill>
                  <a:schemeClr val="lt1"/>
                </a:solidFill>
                <a:latin typeface="Poppins ExtraBold"/>
                <a:ea typeface="Poppins ExtraBold"/>
                <a:cs typeface="Poppins ExtraBold"/>
                <a:sym typeface="Poppins ExtraBold"/>
              </a:rPr>
              <a:t>Developing Open &amp; Distance Learning Self Instructional Materials</a:t>
            </a:r>
            <a:endParaRPr sz="2400">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2400"/>
              <a:buFont typeface="Arial"/>
              <a:buNone/>
            </a:pPr>
            <a:r>
              <a:t/>
            </a:r>
            <a:endParaRPr sz="2400">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800" u="none" cap="none" strike="noStrike">
                <a:solidFill>
                  <a:schemeClr val="lt1"/>
                </a:solidFill>
                <a:latin typeface="Poppins"/>
                <a:ea typeface="Poppins"/>
                <a:cs typeface="Poppins"/>
                <a:sym typeface="Poppins"/>
              </a:rPr>
              <a:t>Author:</a:t>
            </a:r>
            <a:endParaRPr b="0" i="0" sz="18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1800" u="none" cap="none" strike="noStrike">
                <a:solidFill>
                  <a:schemeClr val="lt1"/>
                </a:solidFill>
                <a:latin typeface="Poppins"/>
                <a:ea typeface="Poppins"/>
                <a:cs typeface="Poppins"/>
                <a:sym typeface="Poppins"/>
              </a:rPr>
              <a:t>Tina Lim</a:t>
            </a:r>
            <a:endParaRPr b="0" i="0" sz="18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18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1800">
                <a:solidFill>
                  <a:schemeClr val="lt1"/>
                </a:solidFill>
                <a:latin typeface="Poppins"/>
                <a:ea typeface="Poppins"/>
                <a:cs typeface="Poppins"/>
                <a:sym typeface="Poppins"/>
              </a:rPr>
              <a:t>Year: 2021</a:t>
            </a:r>
            <a:endParaRPr sz="18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3344700" y="41398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5"/>
              </a:rPr>
              <a:t>Freepik</a:t>
            </a:r>
            <a:endParaRPr b="0" i="0" sz="1200" u="none" cap="none" strike="noStrike">
              <a:solidFill>
                <a:schemeClr val="dk2"/>
              </a:solidFill>
              <a:latin typeface="Poppins"/>
              <a:ea typeface="Poppins"/>
              <a:cs typeface="Poppins"/>
              <a:sym typeface="Poppins"/>
            </a:endParaRPr>
          </a:p>
        </p:txBody>
      </p:sp>
      <p:pic>
        <p:nvPicPr>
          <p:cNvPr id="65" name="Google Shape;65;p2" title="5218255.jpg"/>
          <p:cNvPicPr preferRelativeResize="0"/>
          <p:nvPr/>
        </p:nvPicPr>
        <p:blipFill>
          <a:blip r:embed="rId6">
            <a:alphaModFix/>
          </a:blip>
          <a:stretch>
            <a:fillRect/>
          </a:stretch>
        </p:blipFill>
        <p:spPr>
          <a:xfrm>
            <a:off x="3322650" y="0"/>
            <a:ext cx="5817324" cy="4139850"/>
          </a:xfrm>
          <a:prstGeom prst="rect">
            <a:avLst/>
          </a:prstGeom>
          <a:noFill/>
          <a:ln>
            <a:noFill/>
          </a:ln>
        </p:spPr>
      </p:pic>
      <p:sp>
        <p:nvSpPr>
          <p:cNvPr id="66" name="Google Shape;66;p2"/>
          <p:cNvSpPr txBox="1"/>
          <p:nvPr/>
        </p:nvSpPr>
        <p:spPr>
          <a:xfrm>
            <a:off x="1262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7" name="Google Shape;67;p2"/>
          <p:cNvPicPr preferRelativeResize="0"/>
          <p:nvPr/>
        </p:nvPicPr>
        <p:blipFill>
          <a:blip r:embed="rId8">
            <a:alphaModFix/>
          </a:blip>
          <a:stretch>
            <a:fillRect/>
          </a:stretch>
        </p:blipFill>
        <p:spPr>
          <a:xfrm>
            <a:off x="2034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pic>
        <p:nvPicPr>
          <p:cNvPr id="136" name="Google Shape;136;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7" name="Google Shape;137;g34ba26c7e9c_1_1202"/>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GUIDELINES</a:t>
            </a:r>
            <a:endParaRPr b="1" i="0" sz="2600" u="none" cap="none" strike="noStrike">
              <a:solidFill>
                <a:schemeClr val="lt1"/>
              </a:solidFill>
              <a:latin typeface="Poppins"/>
              <a:ea typeface="Poppins"/>
              <a:cs typeface="Poppins"/>
              <a:sym typeface="Poppins"/>
            </a:endParaRPr>
          </a:p>
        </p:txBody>
      </p:sp>
      <p:sp>
        <p:nvSpPr>
          <p:cNvPr id="138" name="Google Shape;138;g34ba26c7e9c_1_1202"/>
          <p:cNvSpPr txBox="1"/>
          <p:nvPr/>
        </p:nvSpPr>
        <p:spPr>
          <a:xfrm>
            <a:off x="431700" y="1386200"/>
            <a:ext cx="8280600" cy="37248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MY" sz="2000">
                <a:solidFill>
                  <a:schemeClr val="dk1"/>
                </a:solidFill>
              </a:rPr>
              <a:t>Pitch the content provided at the appropriate level</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Write instructions and explanations in a conversational tone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Use the correct level of headings for each section</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List the Unit/ Topic Learning Outcomes at the beginning of each unit/ topic</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Ensure alignment between the LOs, the activities and the assessments</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g34fb8342ad1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5" name="Google Shape;145;g34fb8342ad1_0_0"/>
          <p:cNvSpPr txBox="1"/>
          <p:nvPr/>
        </p:nvSpPr>
        <p:spPr>
          <a:xfrm>
            <a:off x="431700" y="1315775"/>
            <a:ext cx="8280600" cy="36171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MY" sz="2000">
                <a:solidFill>
                  <a:schemeClr val="dk1"/>
                </a:solidFill>
              </a:rPr>
              <a:t>Provide an advance organiser at the beginning of each unit/ topic</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Vary instructional strategies/ resources</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Give clear instructions on the expected output of an activity</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Vary the types of output required of students</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Include self-check activities (e.g. short auto- graded quizzes) in each unit/ topic</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pic>
        <p:nvPicPr>
          <p:cNvPr id="151" name="Google Shape;151;g34fb8342ad1_0_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2" name="Google Shape;152;g34fb8342ad1_0_8"/>
          <p:cNvSpPr txBox="1"/>
          <p:nvPr/>
        </p:nvSpPr>
        <p:spPr>
          <a:xfrm>
            <a:off x="431700" y="1315775"/>
            <a:ext cx="8280600" cy="32631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MY" sz="2000">
                <a:solidFill>
                  <a:schemeClr val="dk1"/>
                </a:solidFill>
              </a:rPr>
              <a:t>Ensure that the stimuli for discussions in the asynchronous forums require students to apply, analyse and evaluate, rather than mere recall (where students may Google and find answers)</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Provide a caption for uploaded video and audio files, with indication of approximate duration/ file size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Highlight key points for students to look out when viewing videos. Include a related activity/ required output where possible</a:t>
            </a:r>
            <a:endParaRPr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pic>
        <p:nvPicPr>
          <p:cNvPr id="158" name="Google Shape;158;g34fb8342ad1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9" name="Google Shape;159;g34fb8342ad1_0_15"/>
          <p:cNvSpPr txBox="1"/>
          <p:nvPr/>
        </p:nvSpPr>
        <p:spPr>
          <a:xfrm>
            <a:off x="431700" y="1315775"/>
            <a:ext cx="8516100" cy="37248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MY" sz="2000">
                <a:solidFill>
                  <a:schemeClr val="dk1"/>
                </a:solidFill>
              </a:rPr>
              <a:t>Ensure that the online resources provided are from reputable sources</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Consistently use a prescribed citation and referencing style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Provide a summary at the end of each unit/ topic (The format for the summary may differ for different units/ topics (e.g. table, mind map, </a:t>
            </a:r>
            <a:r>
              <a:rPr lang="en-MY" sz="2000">
                <a:solidFill>
                  <a:schemeClr val="dk1"/>
                </a:solidFill>
              </a:rPr>
              <a:t>infographic</a:t>
            </a:r>
            <a:r>
              <a:rPr lang="en-MY" sz="2000">
                <a:solidFill>
                  <a:schemeClr val="dk1"/>
                </a:solidFill>
              </a:rPr>
              <a:t>)</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When SIM is completed, conduct similarity check using Turnitin (have authors submit the detailed report)</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g36dd57177e4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65" name="Google Shape;165;g36dd57177e4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66" name="Google Shape;166;g36dd57177e4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67" name="Google Shape;167;g36dd57177e4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68" name="Google Shape;168;g36dd57177e4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36dd57177e4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74" name="Google Shape;174;g36dd57177e4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175" name="Google Shape;175;g36dd57177e4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76" name="Google Shape;176;g36dd57177e4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77" name="Google Shape;177;g36dd57177e4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78" name="Google Shape;178;g36dd57177e4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Developing Open &amp; Distance Learning Self Instructional Materials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36dd57177e4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84" name="Google Shape;184;g36dd57177e4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185" name="Google Shape;185;g36dd57177e4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86" name="Google Shape;186;g36dd57177e4_0_17"/>
          <p:cNvSpPr txBox="1"/>
          <p:nvPr/>
        </p:nvSpPr>
        <p:spPr>
          <a:xfrm>
            <a:off x="3646950" y="570525"/>
            <a:ext cx="53883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Developing Open &amp; Distance Learning Self Instructional Materials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187" name="Google Shape;187;g36dd57177e4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88" name="Google Shape;188;g36dd57177e4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36dd57177e4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4" name="Google Shape;194;g36dd57177e4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195" name="Google Shape;195;g36dd57177e4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96" name="Google Shape;196;g36dd57177e4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97" name="Google Shape;197;g36dd57177e4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198" name="Google Shape;198;g36dd57177e4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99" name="Google Shape;199;g36dd57177e4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00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MQA Requirements</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100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Sample ODL SIM from OUM</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100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Developing Learning Materials for ODL</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100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Guidelines</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MQA REQUIREMENT</a:t>
            </a:r>
            <a:endParaRPr b="1" i="0" sz="2600" u="none" cap="none" strike="noStrike">
              <a:solidFill>
                <a:schemeClr val="lt1"/>
              </a:solidFill>
              <a:latin typeface="Poppins"/>
              <a:ea typeface="Poppins"/>
              <a:cs typeface="Poppins"/>
              <a:sym typeface="Poppins"/>
            </a:endParaRPr>
          </a:p>
        </p:txBody>
      </p:sp>
      <p:sp>
        <p:nvSpPr>
          <p:cNvPr id="83" name="Google Shape;83;g34ba173c4b2_3_67"/>
          <p:cNvSpPr txBox="1"/>
          <p:nvPr/>
        </p:nvSpPr>
        <p:spPr>
          <a:xfrm>
            <a:off x="253800" y="1182925"/>
            <a:ext cx="8890200" cy="36633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Char char="●"/>
            </a:pPr>
            <a:r>
              <a:rPr lang="en-MY" sz="2000">
                <a:solidFill>
                  <a:schemeClr val="dk1"/>
                </a:solidFill>
              </a:rPr>
              <a:t>Not more than </a:t>
            </a:r>
            <a:r>
              <a:rPr b="1" lang="en-MY" sz="2000">
                <a:solidFill>
                  <a:schemeClr val="dk1"/>
                </a:solidFill>
              </a:rPr>
              <a:t>30%</a:t>
            </a:r>
            <a:r>
              <a:rPr lang="en-MY" sz="2000">
                <a:solidFill>
                  <a:schemeClr val="dk1"/>
                </a:solidFill>
              </a:rPr>
              <a:t> of programmes may be offered via the ODL mode for conventional universities</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More than </a:t>
            </a:r>
            <a:r>
              <a:rPr b="1" lang="en-MY" sz="2000">
                <a:solidFill>
                  <a:schemeClr val="dk1"/>
                </a:solidFill>
              </a:rPr>
              <a:t>60% </a:t>
            </a:r>
            <a:r>
              <a:rPr lang="en-MY" sz="2000">
                <a:solidFill>
                  <a:schemeClr val="dk1"/>
                </a:solidFill>
              </a:rPr>
              <a:t>of courses in programme in ODL mode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At least </a:t>
            </a:r>
            <a:r>
              <a:rPr b="1" lang="en-MY" sz="2000">
                <a:solidFill>
                  <a:schemeClr val="dk1"/>
                </a:solidFill>
              </a:rPr>
              <a:t>80% </a:t>
            </a:r>
            <a:r>
              <a:rPr lang="en-MY" sz="2000">
                <a:solidFill>
                  <a:schemeClr val="dk1"/>
                </a:solidFill>
              </a:rPr>
              <a:t>of SLT are online for courses in ODL mode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LMS available</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MY" sz="2000">
                <a:solidFill>
                  <a:schemeClr val="dk1"/>
                </a:solidFill>
              </a:rPr>
              <a:t>Specific unit responsible for working with faculty to</a:t>
            </a:r>
            <a:endParaRPr sz="2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MY" sz="2000">
                <a:solidFill>
                  <a:schemeClr val="dk1"/>
                </a:solidFill>
              </a:rPr>
              <a:t>      develop SIM</a:t>
            </a:r>
            <a:endParaRPr sz="2000">
              <a:solidFill>
                <a:schemeClr val="dk1"/>
              </a:solidFill>
            </a:endParaRPr>
          </a:p>
          <a:p>
            <a:pPr indent="0" lvl="0" marL="0" rtl="0" algn="l">
              <a:spcBef>
                <a:spcPts val="0"/>
              </a:spcBef>
              <a:spcAft>
                <a:spcPts val="0"/>
              </a:spcAft>
              <a:buNone/>
            </a:pPr>
            <a:r>
              <a:t/>
            </a:r>
            <a:endParaRPr sz="16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g34f727efc13_0_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0" name="Google Shape;90;g34f727efc13_0_3"/>
          <p:cNvSpPr txBox="1"/>
          <p:nvPr/>
        </p:nvSpPr>
        <p:spPr>
          <a:xfrm>
            <a:off x="208450" y="1104800"/>
            <a:ext cx="84423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en-MY" sz="2000">
                <a:solidFill>
                  <a:schemeClr val="dk1"/>
                </a:solidFill>
              </a:rPr>
              <a:t>When applying for Provisional Accreditation, SIM for all courses in the first semester must be ready</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MY" sz="2000">
                <a:solidFill>
                  <a:schemeClr val="dk1"/>
                </a:solidFill>
              </a:rPr>
              <a:t>After receiving PA from MQA and approval from MOHE to conduct the programme, all SIMs for the first year of study must be ready by the end of the first semester</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MY" sz="2000">
                <a:solidFill>
                  <a:schemeClr val="dk1"/>
                </a:solidFill>
              </a:rPr>
              <a:t>When applying for FA, SIM for ALL courses in ODL mode in the programme must be ready</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MY" sz="2000">
                <a:solidFill>
                  <a:schemeClr val="dk1"/>
                </a:solidFill>
              </a:rPr>
              <a:t>SIM for courses where students have obtained credit transfer need to be developed</a:t>
            </a:r>
            <a:endParaRPr sz="2000">
              <a:solidFill>
                <a:schemeClr val="dk1"/>
              </a:solidFill>
            </a:endParaRPr>
          </a:p>
          <a:p>
            <a:pPr indent="0" lvl="0" marL="457200" rtl="0" algn="l">
              <a:lnSpc>
                <a:spcPct val="115000"/>
              </a:lnSpc>
              <a:spcBef>
                <a:spcPts val="0"/>
              </a:spcBef>
              <a:spcAft>
                <a:spcPts val="0"/>
              </a:spcAft>
              <a:buNone/>
            </a:pPr>
            <a:r>
              <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g34f727efc13_0_1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7" name="Google Shape;97;g34f727efc13_0_1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SAMPLE ODL SIM FROM OUM</a:t>
            </a:r>
            <a:endParaRPr b="1" i="0" sz="2600" u="none" cap="none" strike="noStrike">
              <a:solidFill>
                <a:schemeClr val="lt1"/>
              </a:solidFill>
              <a:latin typeface="Poppins"/>
              <a:ea typeface="Poppins"/>
              <a:cs typeface="Poppins"/>
              <a:sym typeface="Poppins"/>
            </a:endParaRPr>
          </a:p>
        </p:txBody>
      </p:sp>
      <p:sp>
        <p:nvSpPr>
          <p:cNvPr id="98" name="Google Shape;98;g34f727efc13_0_13"/>
          <p:cNvSpPr txBox="1"/>
          <p:nvPr/>
        </p:nvSpPr>
        <p:spPr>
          <a:xfrm>
            <a:off x="161550" y="1792675"/>
            <a:ext cx="8999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MY" sz="2200" u="sng">
                <a:solidFill>
                  <a:schemeClr val="hlink"/>
                </a:solidFill>
                <a:hlinkClick r:id="rId5"/>
              </a:rPr>
              <a:t>https://www.academia.edu/29724139/OUMM2103_Keusahawanan</a:t>
            </a:r>
            <a:endParaRPr b="1" sz="2200">
              <a:solidFill>
                <a:schemeClr val="dk1"/>
              </a:solidFill>
            </a:endParaRPr>
          </a:p>
          <a:p>
            <a:pPr indent="0" lvl="0" marL="0" rtl="0" algn="l">
              <a:spcBef>
                <a:spcPts val="0"/>
              </a:spcBef>
              <a:spcAft>
                <a:spcPts val="0"/>
              </a:spcAft>
              <a:buNone/>
            </a:pPr>
            <a:r>
              <a:t/>
            </a:r>
            <a:endParaRPr b="1" sz="1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pic>
        <p:nvPicPr>
          <p:cNvPr id="104" name="Google Shape;104;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5" name="Google Shape;105;g34ba26c7e9c_1_8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DEVELOPING LEARNING MATERIALS FOR ODL</a:t>
            </a:r>
            <a:endParaRPr b="1" i="0" sz="2600" u="none" cap="none" strike="noStrike">
              <a:solidFill>
                <a:schemeClr val="lt1"/>
              </a:solidFill>
              <a:latin typeface="Poppins"/>
              <a:ea typeface="Poppins"/>
              <a:cs typeface="Poppins"/>
              <a:sym typeface="Poppins"/>
            </a:endParaRPr>
          </a:p>
        </p:txBody>
      </p:sp>
      <p:pic>
        <p:nvPicPr>
          <p:cNvPr id="106" name="Google Shape;106;g34ba26c7e9c_1_883"/>
          <p:cNvPicPr preferRelativeResize="0"/>
          <p:nvPr/>
        </p:nvPicPr>
        <p:blipFill>
          <a:blip r:embed="rId5">
            <a:alphaModFix/>
          </a:blip>
          <a:stretch>
            <a:fillRect/>
          </a:stretch>
        </p:blipFill>
        <p:spPr>
          <a:xfrm>
            <a:off x="576950" y="1012190"/>
            <a:ext cx="3522680" cy="4131310"/>
          </a:xfrm>
          <a:prstGeom prst="rect">
            <a:avLst/>
          </a:prstGeom>
          <a:noFill/>
          <a:ln>
            <a:noFill/>
          </a:ln>
        </p:spPr>
      </p:pic>
      <p:sp>
        <p:nvSpPr>
          <p:cNvPr id="107" name="Google Shape;107;g34ba26c7e9c_1_883"/>
          <p:cNvSpPr txBox="1"/>
          <p:nvPr/>
        </p:nvSpPr>
        <p:spPr>
          <a:xfrm>
            <a:off x="4453800" y="1683225"/>
            <a:ext cx="4690200" cy="15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u="sng">
                <a:solidFill>
                  <a:schemeClr val="hlink"/>
                </a:solidFill>
                <a:hlinkClick r:id="rId6"/>
              </a:rPr>
              <a:t>CREATING LEARNING MATERIALS FOR OPEN AND DISTANCE LEARNING: A Handbook for Authors and Instructional Designers</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660af9bec5_0_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114" name="Google Shape;114;g3660af9bec5_0_1"/>
          <p:cNvPicPr preferRelativeResize="0"/>
          <p:nvPr/>
        </p:nvPicPr>
        <p:blipFill>
          <a:blip r:embed="rId5">
            <a:alphaModFix/>
          </a:blip>
          <a:stretch>
            <a:fillRect/>
          </a:stretch>
        </p:blipFill>
        <p:spPr>
          <a:xfrm>
            <a:off x="464021" y="1101625"/>
            <a:ext cx="8215951" cy="364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pic>
        <p:nvPicPr>
          <p:cNvPr id="120" name="Google Shape;120;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1" name="Google Shape;121;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22" name="Google Shape;122;g34ba26c7e9c_1_983"/>
          <p:cNvSpPr txBox="1"/>
          <p:nvPr/>
        </p:nvSpPr>
        <p:spPr>
          <a:xfrm>
            <a:off x="500275" y="1188175"/>
            <a:ext cx="818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000">
                <a:solidFill>
                  <a:schemeClr val="dk1"/>
                </a:solidFill>
              </a:rPr>
              <a:t>Differences between ODL materials and traditional textbook (p.12)</a:t>
            </a:r>
            <a:endParaRPr b="1" sz="2000">
              <a:solidFill>
                <a:schemeClr val="dk1"/>
              </a:solidFill>
            </a:endParaRPr>
          </a:p>
        </p:txBody>
      </p:sp>
      <p:sp>
        <p:nvSpPr>
          <p:cNvPr id="123" name="Google Shape;123;g34ba26c7e9c_1_983"/>
          <p:cNvSpPr txBox="1"/>
          <p:nvPr/>
        </p:nvSpPr>
        <p:spPr>
          <a:xfrm>
            <a:off x="576950" y="1833000"/>
            <a:ext cx="74640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Char char="❖"/>
            </a:pPr>
            <a:r>
              <a:rPr lang="en-MY" sz="2000"/>
              <a:t>the wide range of learning devices</a:t>
            </a:r>
            <a:endParaRPr sz="2000"/>
          </a:p>
          <a:p>
            <a:pPr indent="-355600" lvl="0" marL="457200" rtl="0" algn="l">
              <a:lnSpc>
                <a:spcPct val="115000"/>
              </a:lnSpc>
              <a:spcBef>
                <a:spcPts val="0"/>
              </a:spcBef>
              <a:spcAft>
                <a:spcPts val="0"/>
              </a:spcAft>
              <a:buSzPts val="2000"/>
              <a:buChar char="❖"/>
            </a:pPr>
            <a:r>
              <a:rPr lang="en-MY" sz="2000"/>
              <a:t>the relatively low proportion of text</a:t>
            </a:r>
            <a:endParaRPr sz="2000"/>
          </a:p>
          <a:p>
            <a:pPr indent="-355600" lvl="0" marL="457200" rtl="0" algn="l">
              <a:lnSpc>
                <a:spcPct val="115000"/>
              </a:lnSpc>
              <a:spcBef>
                <a:spcPts val="0"/>
              </a:spcBef>
              <a:spcAft>
                <a:spcPts val="0"/>
              </a:spcAft>
              <a:buSzPts val="2000"/>
              <a:buChar char="❖"/>
            </a:pPr>
            <a:r>
              <a:rPr lang="en-MY" sz="2000"/>
              <a:t>the space that is often provided for learners to write their answers in, and</a:t>
            </a:r>
            <a:endParaRPr sz="2000"/>
          </a:p>
          <a:p>
            <a:pPr indent="-355600" lvl="0" marL="457200" rtl="0" algn="l">
              <a:lnSpc>
                <a:spcPct val="115000"/>
              </a:lnSpc>
              <a:spcBef>
                <a:spcPts val="0"/>
              </a:spcBef>
              <a:spcAft>
                <a:spcPts val="0"/>
              </a:spcAft>
              <a:buSzPts val="2000"/>
              <a:buChar char="❖"/>
            </a:pPr>
            <a:r>
              <a:rPr lang="en-MY" sz="2000"/>
              <a:t>the ‘generous’ layout overall</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0" name="Google Shape;130;g34ba26c7e9c_1_1167"/>
          <p:cNvSpPr txBox="1"/>
          <p:nvPr/>
        </p:nvSpPr>
        <p:spPr>
          <a:xfrm>
            <a:off x="411675" y="1089150"/>
            <a:ext cx="8004600" cy="38790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rPr b="1" lang="en-MY" sz="2000">
                <a:solidFill>
                  <a:schemeClr val="dk1"/>
                </a:solidFill>
              </a:rPr>
              <a:t>Embedded Devices (p. 13)</a:t>
            </a:r>
            <a:endParaRPr b="1" sz="2000">
              <a:solidFill>
                <a:schemeClr val="dk1"/>
              </a:solidFill>
            </a:endParaRPr>
          </a:p>
          <a:p>
            <a:pPr indent="0" lvl="0" marL="457200" marR="0" rtl="0" algn="l">
              <a:lnSpc>
                <a:spcPct val="100000"/>
              </a:lnSpc>
              <a:spcBef>
                <a:spcPts val="0"/>
              </a:spcBef>
              <a:spcAft>
                <a:spcPts val="0"/>
              </a:spcAft>
              <a:buNone/>
            </a:pPr>
            <a:r>
              <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learning objectives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tests of prior knowledge</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advance organisers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activities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feedback to activities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examples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self-tests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summaries and lists of key points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study tips</a:t>
            </a:r>
            <a:endParaRPr sz="2000">
              <a:solidFill>
                <a:schemeClr val="dk1"/>
              </a:solidFill>
            </a:endParaRPr>
          </a:p>
          <a:p>
            <a:pPr indent="-355600" lvl="0" marL="914400" rtl="0" algn="l">
              <a:spcBef>
                <a:spcPts val="0"/>
              </a:spcBef>
              <a:spcAft>
                <a:spcPts val="0"/>
              </a:spcAft>
              <a:buClr>
                <a:schemeClr val="dk1"/>
              </a:buClr>
              <a:buSzPts val="2000"/>
              <a:buChar char="❖"/>
            </a:pPr>
            <a:r>
              <a:rPr lang="en-MY" sz="2000">
                <a:solidFill>
                  <a:schemeClr val="dk1"/>
                </a:solidFill>
              </a:rPr>
              <a:t>hypertext links (in electronic materials)</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