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Lst>
  <p:sldSz cy="5143500" cx="9144000"/>
  <p:notesSz cx="6858000" cy="9144000"/>
  <p:embeddedFontLst>
    <p:embeddedFont>
      <p:font typeface="Poppins"/>
      <p:regular r:id="rId32"/>
      <p:bold r:id="rId33"/>
      <p:italic r:id="rId34"/>
      <p:boldItalic r:id="rId35"/>
    </p:embeddedFont>
    <p:embeddedFont>
      <p:font typeface="Poppins Light"/>
      <p:regular r:id="rId36"/>
      <p:bold r:id="rId37"/>
      <p:italic r:id="rId38"/>
      <p:boldItalic r:id="rId39"/>
    </p:embeddedFont>
    <p:embeddedFont>
      <p:font typeface="Poppins ExtraBold"/>
      <p:bold r:id="rId40"/>
      <p:boldItalic r:id="rId41"/>
    </p:embeddedFont>
    <p:embeddedFont>
      <p:font typeface="Century Gothic"/>
      <p:regular r:id="rId42"/>
      <p:bold r:id="rId43"/>
      <p:italic r:id="rId44"/>
      <p:boldItalic r:id="rId4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GoogleSlidesCustomDataVersion2">
      <go:slidesCustomData xmlns:go="http://customooxmlschemas.google.com/" r:id="rId46" roundtripDataSignature="AMtx7mg06txyA1ITlnNcbSNB2kA/zjttX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D8EF2C9F-9F8B-4D57-B03D-4E43B6DC6D3A}">
  <a:tblStyle styleId="{D8EF2C9F-9F8B-4D57-B03D-4E43B6DC6D3A}"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PoppinsExtraBold-bold.fntdata"/><Relationship Id="rId20" Type="http://schemas.openxmlformats.org/officeDocument/2006/relationships/slide" Target="slides/slide14.xml"/><Relationship Id="rId42" Type="http://schemas.openxmlformats.org/officeDocument/2006/relationships/font" Target="fonts/CenturyGothic-regular.fntdata"/><Relationship Id="rId41" Type="http://schemas.openxmlformats.org/officeDocument/2006/relationships/font" Target="fonts/PoppinsExtraBold-boldItalic.fntdata"/><Relationship Id="rId22" Type="http://schemas.openxmlformats.org/officeDocument/2006/relationships/slide" Target="slides/slide16.xml"/><Relationship Id="rId44" Type="http://schemas.openxmlformats.org/officeDocument/2006/relationships/font" Target="fonts/CenturyGothic-italic.fntdata"/><Relationship Id="rId21" Type="http://schemas.openxmlformats.org/officeDocument/2006/relationships/slide" Target="slides/slide15.xml"/><Relationship Id="rId43" Type="http://schemas.openxmlformats.org/officeDocument/2006/relationships/font" Target="fonts/CenturyGothic-bold.fntdata"/><Relationship Id="rId24" Type="http://schemas.openxmlformats.org/officeDocument/2006/relationships/slide" Target="slides/slide18.xml"/><Relationship Id="rId46" Type="http://customschemas.google.com/relationships/presentationmetadata" Target="metadata"/><Relationship Id="rId23" Type="http://schemas.openxmlformats.org/officeDocument/2006/relationships/slide" Target="slides/slide17.xml"/><Relationship Id="rId45" Type="http://schemas.openxmlformats.org/officeDocument/2006/relationships/font" Target="fonts/CenturyGothic-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font" Target="fonts/Poppins-bold.fntdata"/><Relationship Id="rId10" Type="http://schemas.openxmlformats.org/officeDocument/2006/relationships/slide" Target="slides/slide4.xml"/><Relationship Id="rId32" Type="http://schemas.openxmlformats.org/officeDocument/2006/relationships/font" Target="fonts/Poppins-regular.fntdata"/><Relationship Id="rId13" Type="http://schemas.openxmlformats.org/officeDocument/2006/relationships/slide" Target="slides/slide7.xml"/><Relationship Id="rId35" Type="http://schemas.openxmlformats.org/officeDocument/2006/relationships/font" Target="fonts/Poppins-boldItalic.fntdata"/><Relationship Id="rId12" Type="http://schemas.openxmlformats.org/officeDocument/2006/relationships/slide" Target="slides/slide6.xml"/><Relationship Id="rId34" Type="http://schemas.openxmlformats.org/officeDocument/2006/relationships/font" Target="fonts/Poppins-italic.fntdata"/><Relationship Id="rId15" Type="http://schemas.openxmlformats.org/officeDocument/2006/relationships/slide" Target="slides/slide9.xml"/><Relationship Id="rId37" Type="http://schemas.openxmlformats.org/officeDocument/2006/relationships/font" Target="fonts/PoppinsLight-bold.fntdata"/><Relationship Id="rId14" Type="http://schemas.openxmlformats.org/officeDocument/2006/relationships/slide" Target="slides/slide8.xml"/><Relationship Id="rId36" Type="http://schemas.openxmlformats.org/officeDocument/2006/relationships/font" Target="fonts/PoppinsLight-regular.fntdata"/><Relationship Id="rId17" Type="http://schemas.openxmlformats.org/officeDocument/2006/relationships/slide" Target="slides/slide11.xml"/><Relationship Id="rId39" Type="http://schemas.openxmlformats.org/officeDocument/2006/relationships/font" Target="fonts/PoppinsLight-boldItalic.fntdata"/><Relationship Id="rId16" Type="http://schemas.openxmlformats.org/officeDocument/2006/relationships/slide" Target="slides/slide10.xml"/><Relationship Id="rId38" Type="http://schemas.openxmlformats.org/officeDocument/2006/relationships/font" Target="fonts/PoppinsLight-italic.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opentextbc.ca/adaptopentextbook/chapter/adaptation-statement/" TargetMode="External"/><Relationship Id="rId3" Type="http://schemas.openxmlformats.org/officeDocument/2006/relationships/hyperlink" Target="https://guides.skylinecollege.edu/c.php?g=1176803&amp;p=8601457" TargetMode="External"/><Relationship Id="rId4" Type="http://schemas.openxmlformats.org/officeDocument/2006/relationships/hyperlink" Target="https://nmoer.pressbooks.pub/facultyguide/chapter/adaptation-statement/" TargetMode="Externa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8" name="Google Shape;58;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355307d680b_2_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1" name="Google Shape;161;g355307d680b_2_44: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62" name="Google Shape;162;g355307d680b_2_44: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MY"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34ba26c7e9c_1_98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1" name="Google Shape;171;g34ba26c7e9c_1_983: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72" name="Google Shape;172;g34ba26c7e9c_1_983: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MY"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355307d680b_2_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3" name="Google Shape;193;g355307d680b_2_9: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94" name="Google Shape;194;g355307d680b_2_9: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MY"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g35d4007718b_0_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1" name="Google Shape;201;g35d4007718b_0_8: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02" name="Google Shape;202;g35d4007718b_0_8: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MY"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34ba26c7e9c_1_120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9" name="Google Shape;209;g34ba26c7e9c_1_1202: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10" name="Google Shape;210;g34ba26c7e9c_1_1202: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MY"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34ba26c7e9c_1_120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0" name="Google Shape;220;g34ba26c7e9c_1_1209: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21" name="Google Shape;221;g34ba26c7e9c_1_1209: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MY"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g355307d680b_2_5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9" name="Google Shape;229;g355307d680b_2_54: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30" name="Google Shape;230;g355307d680b_2_54: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MY"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g34ba26c7e9c_1_12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9" name="Google Shape;239;g34ba26c7e9c_1_1228: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40" name="Google Shape;240;g34ba26c7e9c_1_1228: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MY"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g34ba26c7e9c_1_12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7" name="Google Shape;247;g34ba26c7e9c_1_1236: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48" name="Google Shape;248;g34ba26c7e9c_1_1236: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MY"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g35d4007718b_0_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5" name="Google Shape;255;g35d4007718b_0_23: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56" name="Google Shape;256;g35d4007718b_0_23: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MY"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0" name="Google Shape;70;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g355307d680b_2_6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3" name="Google Shape;263;g355307d680b_2_64: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64" name="Google Shape;264;g355307d680b_2_64: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MY"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g355307d680b_2_8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2" name="Google Shape;272;g355307d680b_2_82: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73" name="Google Shape;273;g355307d680b_2_82: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MY"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g36dd488b96c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1" name="Google Shape;281;g36dd488b96c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g36dd488b96c_0_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0" name="Google Shape;290;g36dd488b96c_0_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g36dd488b96c_0_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0" name="Google Shape;300;g36dd488b96c_0_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MY" u="sng">
                <a:solidFill>
                  <a:schemeClr val="hlink"/>
                </a:solidFill>
                <a:hlinkClick r:id="rId2"/>
              </a:rPr>
              <a:t>https://opentextbc.ca/adaptopentextbook/chapter/adaptation-statement/</a:t>
            </a:r>
            <a:endParaRPr/>
          </a:p>
          <a:p>
            <a:pPr indent="0" lvl="0" marL="0" rtl="0" algn="l">
              <a:lnSpc>
                <a:spcPct val="100000"/>
              </a:lnSpc>
              <a:spcBef>
                <a:spcPts val="0"/>
              </a:spcBef>
              <a:spcAft>
                <a:spcPts val="0"/>
              </a:spcAft>
              <a:buSzPts val="1100"/>
              <a:buNone/>
            </a:pPr>
            <a:r>
              <a:rPr lang="en-MY" u="sng">
                <a:solidFill>
                  <a:schemeClr val="hlink"/>
                </a:solidFill>
                <a:hlinkClick r:id="rId3"/>
              </a:rPr>
              <a:t>https://guides.skylinecollege.edu/c.php?g=1176803&amp;p=8601457</a:t>
            </a:r>
            <a:endParaRPr/>
          </a:p>
          <a:p>
            <a:pPr indent="0" lvl="0" marL="0" rtl="0" algn="l">
              <a:lnSpc>
                <a:spcPct val="100000"/>
              </a:lnSpc>
              <a:spcBef>
                <a:spcPts val="0"/>
              </a:spcBef>
              <a:spcAft>
                <a:spcPts val="0"/>
              </a:spcAft>
              <a:buSzPts val="1100"/>
              <a:buNone/>
            </a:pPr>
            <a:r>
              <a:rPr lang="en-MY" u="sng">
                <a:solidFill>
                  <a:schemeClr val="hlink"/>
                </a:solidFill>
                <a:hlinkClick r:id="rId4"/>
              </a:rPr>
              <a:t>https://nmoer.pressbooks.pub/facultyguide/chapter/adaptation-statement/</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g36dd488b96c_0_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0" name="Google Shape;310;g36dd488b96c_0_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34ba173c4b2_3_6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8" name="Google Shape;78;g34ba173c4b2_3_67: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9" name="Google Shape;79;g34ba173c4b2_3_67: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MY"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34ba26c7e9c_1_88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7" name="Google Shape;97;g34ba26c7e9c_1_883: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8" name="Google Shape;98;g34ba26c7e9c_1_883: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MY"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355307d680b_2_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0" name="Google Shape;120;g355307d680b_2_18: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1" name="Google Shape;121;g355307d680b_2_18: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MY"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34ba26c7e9c_1_116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7" name="Google Shape;127;g34ba26c7e9c_1_1167: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8" name="Google Shape;128;g34ba26c7e9c_1_1167: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MY"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35d4007718b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5" name="Google Shape;135;g35d4007718b_0_0: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6" name="Google Shape;136;g35d4007718b_0_0: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MY"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35d4007718b_0_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3" name="Google Shape;143;g35d4007718b_0_15: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4" name="Google Shape;144;g35d4007718b_0_15: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MY"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34ba26c7e9c_1_12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2" name="Google Shape;152;g34ba26c7e9c_1_1219: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3" name="Google Shape;153;g34ba26c7e9c_1_1219: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MY"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9" name="Shape 9"/>
        <p:cNvGrpSpPr/>
        <p:nvPr/>
      </p:nvGrpSpPr>
      <p:grpSpPr>
        <a:xfrm>
          <a:off x="0" y="0"/>
          <a:ext cx="0" cy="0"/>
          <a:chOff x="0" y="0"/>
          <a:chExt cx="0" cy="0"/>
        </a:xfrm>
      </p:grpSpPr>
      <p:sp>
        <p:nvSpPr>
          <p:cNvPr id="10" name="Google Shape;10;p9"/>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1" name="Google Shape;11;p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MY"/>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3" name="Shape 43"/>
        <p:cNvGrpSpPr/>
        <p:nvPr/>
      </p:nvGrpSpPr>
      <p:grpSpPr>
        <a:xfrm>
          <a:off x="0" y="0"/>
          <a:ext cx="0" cy="0"/>
          <a:chOff x="0" y="0"/>
          <a:chExt cx="0" cy="0"/>
        </a:xfrm>
      </p:grpSpPr>
      <p:sp>
        <p:nvSpPr>
          <p:cNvPr id="44" name="Google Shape;44;p17"/>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 name="Google Shape;45;p17"/>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46" name="Google Shape;46;p17"/>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7" name="Google Shape;47;p17"/>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48" name="Google Shape;48;p1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MY"/>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9" name="Shape 49"/>
        <p:cNvGrpSpPr/>
        <p:nvPr/>
      </p:nvGrpSpPr>
      <p:grpSpPr>
        <a:xfrm>
          <a:off x="0" y="0"/>
          <a:ext cx="0" cy="0"/>
          <a:chOff x="0" y="0"/>
          <a:chExt cx="0" cy="0"/>
        </a:xfrm>
      </p:grpSpPr>
      <p:sp>
        <p:nvSpPr>
          <p:cNvPr id="50" name="Google Shape;50;p18"/>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800"/>
              <a:buNone/>
              <a:defRPr/>
            </a:lvl1pPr>
          </a:lstStyle>
          <a:p/>
        </p:txBody>
      </p:sp>
      <p:sp>
        <p:nvSpPr>
          <p:cNvPr id="51" name="Google Shape;51;p1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MY"/>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2" name="Shape 52"/>
        <p:cNvGrpSpPr/>
        <p:nvPr/>
      </p:nvGrpSpPr>
      <p:grpSpPr>
        <a:xfrm>
          <a:off x="0" y="0"/>
          <a:ext cx="0" cy="0"/>
          <a:chOff x="0" y="0"/>
          <a:chExt cx="0" cy="0"/>
        </a:xfrm>
      </p:grpSpPr>
      <p:sp>
        <p:nvSpPr>
          <p:cNvPr id="53" name="Google Shape;53;p19"/>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54" name="Google Shape;54;p19"/>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55" name="Google Shape;55;p1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MY"/>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 name="Shape 12"/>
        <p:cNvGrpSpPr/>
        <p:nvPr/>
      </p:nvGrpSpPr>
      <p:grpSpPr>
        <a:xfrm>
          <a:off x="0" y="0"/>
          <a:ext cx="0" cy="0"/>
          <a:chOff x="0" y="0"/>
          <a:chExt cx="0" cy="0"/>
        </a:xfrm>
      </p:grpSpPr>
      <p:sp>
        <p:nvSpPr>
          <p:cNvPr id="13" name="Google Shape;13;p1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MY"/>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4" name="Shape 14"/>
        <p:cNvGrpSpPr/>
        <p:nvPr/>
      </p:nvGrpSpPr>
      <p:grpSpPr>
        <a:xfrm>
          <a:off x="0" y="0"/>
          <a:ext cx="0" cy="0"/>
          <a:chOff x="0" y="0"/>
          <a:chExt cx="0" cy="0"/>
        </a:xfrm>
      </p:grpSpPr>
      <p:sp>
        <p:nvSpPr>
          <p:cNvPr id="15" name="Google Shape;15;p8"/>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6" name="Google Shape;16;p8"/>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7" name="Google Shape;17;p8"/>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9pPr>
          </a:lstStyle>
          <a:p/>
        </p:txBody>
      </p:sp>
      <p:sp>
        <p:nvSpPr>
          <p:cNvPr id="18" name="Google Shape;18;p8"/>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marR="0" rtl="0" algn="ctr">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9pPr>
          </a:lstStyle>
          <a:p/>
        </p:txBody>
      </p:sp>
      <p:sp>
        <p:nvSpPr>
          <p:cNvPr id="19" name="Google Shape;19;p8"/>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MY"/>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0" name="Shape 20"/>
        <p:cNvGrpSpPr/>
        <p:nvPr/>
      </p:nvGrpSpPr>
      <p:grpSpPr>
        <a:xfrm>
          <a:off x="0" y="0"/>
          <a:ext cx="0" cy="0"/>
          <a:chOff x="0" y="0"/>
          <a:chExt cx="0" cy="0"/>
        </a:xfrm>
      </p:grpSpPr>
      <p:sp>
        <p:nvSpPr>
          <p:cNvPr id="21" name="Google Shape;21;p11"/>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22" name="Google Shape;22;p11"/>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23" name="Google Shape;23;p1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MY"/>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4" name="Shape 24"/>
        <p:cNvGrpSpPr/>
        <p:nvPr/>
      </p:nvGrpSpPr>
      <p:grpSpPr>
        <a:xfrm>
          <a:off x="0" y="0"/>
          <a:ext cx="0" cy="0"/>
          <a:chOff x="0" y="0"/>
          <a:chExt cx="0" cy="0"/>
        </a:xfrm>
      </p:grpSpPr>
      <p:sp>
        <p:nvSpPr>
          <p:cNvPr id="25" name="Google Shape;25;p1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6" name="Google Shape;26;p12"/>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27" name="Google Shape;27;p1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MY"/>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8" name="Shape 28"/>
        <p:cNvGrpSpPr/>
        <p:nvPr/>
      </p:nvGrpSpPr>
      <p:grpSpPr>
        <a:xfrm>
          <a:off x="0" y="0"/>
          <a:ext cx="0" cy="0"/>
          <a:chOff x="0" y="0"/>
          <a:chExt cx="0" cy="0"/>
        </a:xfrm>
      </p:grpSpPr>
      <p:sp>
        <p:nvSpPr>
          <p:cNvPr id="29" name="Google Shape;29;p1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0" name="Google Shape;30;p13"/>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1" name="Google Shape;31;p13"/>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2" name="Google Shape;32;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MY"/>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3" name="Shape 33"/>
        <p:cNvGrpSpPr/>
        <p:nvPr/>
      </p:nvGrpSpPr>
      <p:grpSpPr>
        <a:xfrm>
          <a:off x="0" y="0"/>
          <a:ext cx="0" cy="0"/>
          <a:chOff x="0" y="0"/>
          <a:chExt cx="0" cy="0"/>
        </a:xfrm>
      </p:grpSpPr>
      <p:sp>
        <p:nvSpPr>
          <p:cNvPr id="34" name="Google Shape;34;p1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5" name="Google Shape;35;p1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MY"/>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6" name="Shape 36"/>
        <p:cNvGrpSpPr/>
        <p:nvPr/>
      </p:nvGrpSpPr>
      <p:grpSpPr>
        <a:xfrm>
          <a:off x="0" y="0"/>
          <a:ext cx="0" cy="0"/>
          <a:chOff x="0" y="0"/>
          <a:chExt cx="0" cy="0"/>
        </a:xfrm>
      </p:grpSpPr>
      <p:sp>
        <p:nvSpPr>
          <p:cNvPr id="37" name="Google Shape;37;p15"/>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8" name="Google Shape;38;p15"/>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9" name="Google Shape;39;p1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MY"/>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40" name="Shape 40"/>
        <p:cNvGrpSpPr/>
        <p:nvPr/>
      </p:nvGrpSpPr>
      <p:grpSpPr>
        <a:xfrm>
          <a:off x="0" y="0"/>
          <a:ext cx="0" cy="0"/>
          <a:chOff x="0" y="0"/>
          <a:chExt cx="0" cy="0"/>
        </a:xfrm>
      </p:grpSpPr>
      <p:sp>
        <p:nvSpPr>
          <p:cNvPr id="41" name="Google Shape;41;p16"/>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42" name="Google Shape;42;p1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MY"/>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MY"/>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hyperlink" Target="https://creativecommons.org/licenses/by-nc-sa/4.0/" TargetMode="External"/><Relationship Id="rId7" Type="http://schemas.openxmlformats.org/officeDocument/2006/relationships/hyperlink" Target="http://www.freepik.com/" TargetMode="External"/><Relationship Id="rId8"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4.jp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4.jp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4.jp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4.jp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4.jpg"/><Relationship Id="rId4" Type="http://schemas.openxmlformats.org/officeDocument/2006/relationships/image" Target="../media/image6.png"/><Relationship Id="rId5" Type="http://schemas.openxmlformats.org/officeDocument/2006/relationships/image" Target="../media/image12.png"/><Relationship Id="rId6"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4.jp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4.jp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4.jpg"/><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4.jpg"/><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4.jp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4.jpg"/><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4.jpg"/><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1.png"/><Relationship Id="rId4" Type="http://schemas.openxmlformats.org/officeDocument/2006/relationships/image" Target="../media/image6.png"/><Relationship Id="rId5" Type="http://schemas.openxmlformats.org/officeDocument/2006/relationships/hyperlink" Target="https://creativecommons.org/licenses/by-nc-sa/4.0/"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1.png"/><Relationship Id="rId4" Type="http://schemas.openxmlformats.org/officeDocument/2006/relationships/image" Target="../media/image6.png"/><Relationship Id="rId5" Type="http://schemas.openxmlformats.org/officeDocument/2006/relationships/image" Target="../media/image11.png"/><Relationship Id="rId6" Type="http://schemas.openxmlformats.org/officeDocument/2006/relationships/hyperlink" Target="https://qiu.edu.my/oer" TargetMode="External"/><Relationship Id="rId7" Type="http://schemas.openxmlformats.org/officeDocument/2006/relationships/hyperlink" Target="https://creativecommons.org/licenses/by-nc-sa/4.0/"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1.png"/><Relationship Id="rId4" Type="http://schemas.openxmlformats.org/officeDocument/2006/relationships/image" Target="../media/image6.png"/><Relationship Id="rId5" Type="http://schemas.openxmlformats.org/officeDocument/2006/relationships/hyperlink" Target="https://qiu.edu.my/oer" TargetMode="External"/><Relationship Id="rId6" Type="http://schemas.openxmlformats.org/officeDocument/2006/relationships/hyperlink" Target="https://creativecommons.org/licenses/by-nc-sa/4.0/" TargetMode="External"/><Relationship Id="rId7" Type="http://schemas.openxmlformats.org/officeDocument/2006/relationships/image" Target="../media/image1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1.png"/><Relationship Id="rId4" Type="http://schemas.openxmlformats.org/officeDocument/2006/relationships/image" Target="../media/image6.png"/><Relationship Id="rId5" Type="http://schemas.openxmlformats.org/officeDocument/2006/relationships/image" Target="../media/image11.png"/><Relationship Id="rId6" Type="http://schemas.openxmlformats.org/officeDocument/2006/relationships/hyperlink" Target="mailto:aad@qiu.edu.my"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jp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jp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4.jp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4.jp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4.jp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4.jp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4.jp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pic>
        <p:nvPicPr>
          <p:cNvPr id="60" name="Google Shape;60;p2"/>
          <p:cNvPicPr preferRelativeResize="0"/>
          <p:nvPr/>
        </p:nvPicPr>
        <p:blipFill rotWithShape="1">
          <a:blip r:embed="rId3">
            <a:alphaModFix/>
          </a:blip>
          <a:srcRect b="0" l="0" r="0" t="0"/>
          <a:stretch/>
        </p:blipFill>
        <p:spPr>
          <a:xfrm>
            <a:off x="0" y="0"/>
            <a:ext cx="3322650" cy="5143500"/>
          </a:xfrm>
          <a:prstGeom prst="rect">
            <a:avLst/>
          </a:prstGeom>
          <a:noFill/>
          <a:ln>
            <a:noFill/>
          </a:ln>
        </p:spPr>
      </p:pic>
      <p:sp>
        <p:nvSpPr>
          <p:cNvPr id="61" name="Google Shape;61;p2"/>
          <p:cNvSpPr txBox="1"/>
          <p:nvPr/>
        </p:nvSpPr>
        <p:spPr>
          <a:xfrm>
            <a:off x="278650" y="843300"/>
            <a:ext cx="2868900" cy="26505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0"/>
              </a:spcBef>
              <a:spcAft>
                <a:spcPts val="0"/>
              </a:spcAft>
              <a:buClr>
                <a:schemeClr val="dk1"/>
              </a:buClr>
              <a:buSzPts val="2400"/>
              <a:buFont typeface="Arial"/>
              <a:buNone/>
            </a:pPr>
            <a:r>
              <a:rPr lang="en-MY" sz="2600">
                <a:solidFill>
                  <a:schemeClr val="lt1"/>
                </a:solidFill>
                <a:latin typeface="Poppins ExtraBold"/>
                <a:ea typeface="Poppins ExtraBold"/>
                <a:cs typeface="Poppins ExtraBold"/>
                <a:sym typeface="Poppins ExtraBold"/>
              </a:rPr>
              <a:t>Developing Assignment Briefs</a:t>
            </a:r>
            <a:endParaRPr b="0" i="0" sz="2600" u="none" cap="none" strike="noStrike">
              <a:solidFill>
                <a:schemeClr val="lt1"/>
              </a:solidFill>
              <a:latin typeface="Poppins ExtraBold"/>
              <a:ea typeface="Poppins ExtraBold"/>
              <a:cs typeface="Poppins ExtraBold"/>
              <a:sym typeface="Poppins ExtraBold"/>
            </a:endParaRPr>
          </a:p>
          <a:p>
            <a:pPr indent="0" lvl="0" marL="0" marR="0" rtl="0" algn="l">
              <a:lnSpc>
                <a:spcPct val="90000"/>
              </a:lnSpc>
              <a:spcBef>
                <a:spcPts val="0"/>
              </a:spcBef>
              <a:spcAft>
                <a:spcPts val="0"/>
              </a:spcAft>
              <a:buClr>
                <a:schemeClr val="dk1"/>
              </a:buClr>
              <a:buSzPts val="1100"/>
              <a:buFont typeface="Arial"/>
              <a:buNone/>
            </a:pPr>
            <a:r>
              <a:t/>
            </a:r>
            <a:endParaRPr sz="2000">
              <a:solidFill>
                <a:schemeClr val="lt1"/>
              </a:solidFill>
              <a:latin typeface="Poppins"/>
              <a:ea typeface="Poppins"/>
              <a:cs typeface="Poppins"/>
              <a:sym typeface="Poppins"/>
            </a:endParaRPr>
          </a:p>
          <a:p>
            <a:pPr indent="0" lvl="0" marL="0" marR="0" rtl="0" algn="l">
              <a:lnSpc>
                <a:spcPct val="90000"/>
              </a:lnSpc>
              <a:spcBef>
                <a:spcPts val="0"/>
              </a:spcBef>
              <a:spcAft>
                <a:spcPts val="0"/>
              </a:spcAft>
              <a:buClr>
                <a:schemeClr val="dk1"/>
              </a:buClr>
              <a:buSzPts val="1100"/>
              <a:buFont typeface="Arial"/>
              <a:buNone/>
            </a:pPr>
            <a:r>
              <a:rPr lang="en-MY" sz="2000">
                <a:solidFill>
                  <a:schemeClr val="lt1"/>
                </a:solidFill>
                <a:latin typeface="Poppins"/>
                <a:ea typeface="Poppins"/>
                <a:cs typeface="Poppins"/>
                <a:sym typeface="Poppins"/>
              </a:rPr>
              <a:t>A</a:t>
            </a:r>
            <a:r>
              <a:rPr i="0" lang="en-MY" sz="2000" u="none" cap="none" strike="noStrike">
                <a:solidFill>
                  <a:schemeClr val="lt1"/>
                </a:solidFill>
                <a:latin typeface="Poppins"/>
                <a:ea typeface="Poppins"/>
                <a:cs typeface="Poppins"/>
                <a:sym typeface="Poppins"/>
              </a:rPr>
              <a:t>uthor:</a:t>
            </a:r>
            <a:endParaRPr sz="2000">
              <a:solidFill>
                <a:schemeClr val="lt1"/>
              </a:solidFill>
              <a:latin typeface="Poppins"/>
              <a:ea typeface="Poppins"/>
              <a:cs typeface="Poppins"/>
              <a:sym typeface="Poppins"/>
            </a:endParaRPr>
          </a:p>
          <a:p>
            <a:pPr indent="0" lvl="0" marL="0" marR="0" rtl="0" algn="l">
              <a:lnSpc>
                <a:spcPct val="90000"/>
              </a:lnSpc>
              <a:spcBef>
                <a:spcPts val="0"/>
              </a:spcBef>
              <a:spcAft>
                <a:spcPts val="0"/>
              </a:spcAft>
              <a:buClr>
                <a:schemeClr val="dk1"/>
              </a:buClr>
              <a:buSzPts val="1100"/>
              <a:buFont typeface="Arial"/>
              <a:buNone/>
            </a:pPr>
            <a:r>
              <a:rPr lang="en-MY" sz="2000">
                <a:solidFill>
                  <a:schemeClr val="lt1"/>
                </a:solidFill>
                <a:latin typeface="Poppins"/>
                <a:ea typeface="Poppins"/>
                <a:cs typeface="Poppins"/>
                <a:sym typeface="Poppins"/>
              </a:rPr>
              <a:t>Tina Lim</a:t>
            </a:r>
            <a:endParaRPr sz="2000">
              <a:solidFill>
                <a:schemeClr val="lt1"/>
              </a:solidFill>
              <a:latin typeface="Poppins"/>
              <a:ea typeface="Poppins"/>
              <a:cs typeface="Poppins"/>
              <a:sym typeface="Poppins"/>
            </a:endParaRPr>
          </a:p>
          <a:p>
            <a:pPr indent="0" lvl="0" marL="0" marR="0" rtl="0" algn="l">
              <a:lnSpc>
                <a:spcPct val="90000"/>
              </a:lnSpc>
              <a:spcBef>
                <a:spcPts val="0"/>
              </a:spcBef>
              <a:spcAft>
                <a:spcPts val="0"/>
              </a:spcAft>
              <a:buClr>
                <a:schemeClr val="dk1"/>
              </a:buClr>
              <a:buSzPts val="1100"/>
              <a:buFont typeface="Arial"/>
              <a:buNone/>
            </a:pPr>
            <a:r>
              <a:t/>
            </a:r>
            <a:endParaRPr sz="2000">
              <a:solidFill>
                <a:schemeClr val="lt1"/>
              </a:solidFill>
              <a:latin typeface="Poppins"/>
              <a:ea typeface="Poppins"/>
              <a:cs typeface="Poppins"/>
              <a:sym typeface="Poppins"/>
            </a:endParaRPr>
          </a:p>
          <a:p>
            <a:pPr indent="0" lvl="0" marL="0" marR="0" rtl="0" algn="l">
              <a:lnSpc>
                <a:spcPct val="90000"/>
              </a:lnSpc>
              <a:spcBef>
                <a:spcPts val="0"/>
              </a:spcBef>
              <a:spcAft>
                <a:spcPts val="0"/>
              </a:spcAft>
              <a:buClr>
                <a:schemeClr val="dk1"/>
              </a:buClr>
              <a:buSzPts val="1100"/>
              <a:buFont typeface="Arial"/>
              <a:buNone/>
            </a:pPr>
            <a:r>
              <a:rPr lang="en-MY" sz="2000">
                <a:solidFill>
                  <a:schemeClr val="lt1"/>
                </a:solidFill>
                <a:latin typeface="Poppins"/>
                <a:ea typeface="Poppins"/>
                <a:cs typeface="Poppins"/>
                <a:sym typeface="Poppins"/>
              </a:rPr>
              <a:t>Year: 2021</a:t>
            </a:r>
            <a:endParaRPr sz="2000">
              <a:solidFill>
                <a:schemeClr val="lt1"/>
              </a:solidFill>
              <a:latin typeface="Poppins"/>
              <a:ea typeface="Poppins"/>
              <a:cs typeface="Poppins"/>
              <a:sym typeface="Poppins"/>
            </a:endParaRPr>
          </a:p>
        </p:txBody>
      </p:sp>
      <p:pic>
        <p:nvPicPr>
          <p:cNvPr id="62" name="Google Shape;62;p2"/>
          <p:cNvPicPr preferRelativeResize="0"/>
          <p:nvPr/>
        </p:nvPicPr>
        <p:blipFill rotWithShape="1">
          <a:blip r:embed="rId4">
            <a:alphaModFix/>
          </a:blip>
          <a:srcRect b="0" l="0" r="0" t="0"/>
          <a:stretch/>
        </p:blipFill>
        <p:spPr>
          <a:xfrm>
            <a:off x="315468" y="350184"/>
            <a:ext cx="2326988" cy="357206"/>
          </a:xfrm>
          <a:prstGeom prst="rect">
            <a:avLst/>
          </a:prstGeom>
          <a:noFill/>
          <a:ln>
            <a:noFill/>
          </a:ln>
        </p:spPr>
      </p:pic>
      <p:sp>
        <p:nvSpPr>
          <p:cNvPr id="63" name="Google Shape;63;p2"/>
          <p:cNvSpPr/>
          <p:nvPr/>
        </p:nvSpPr>
        <p:spPr>
          <a:xfrm>
            <a:off x="3624475" y="151150"/>
            <a:ext cx="5034000" cy="2304300"/>
          </a:xfrm>
          <a:prstGeom prst="rect">
            <a:avLst/>
          </a:prstGeom>
          <a:noFill/>
          <a:ln>
            <a:noFill/>
          </a:ln>
        </p:spPr>
        <p:txBody>
          <a:bodyPr anchorCtr="0" anchor="t" bIns="45700" lIns="91425" spcFirstLastPara="1" rIns="91425" wrap="square" tIns="45700">
            <a:noAutofit/>
          </a:bodyPr>
          <a:lstStyle/>
          <a:p>
            <a:pPr indent="0" lvl="0" marL="0" marR="0" rtl="0" algn="l">
              <a:lnSpc>
                <a:spcPct val="87272"/>
              </a:lnSpc>
              <a:spcBef>
                <a:spcPts val="0"/>
              </a:spcBef>
              <a:spcAft>
                <a:spcPts val="0"/>
              </a:spcAft>
              <a:buClr>
                <a:schemeClr val="dk1"/>
              </a:buClr>
              <a:buSzPts val="1100"/>
              <a:buFont typeface="Arial"/>
              <a:buNone/>
            </a:pPr>
            <a:r>
              <a:t/>
            </a:r>
            <a:endParaRPr b="0" i="0" sz="1600" u="none" cap="none" strike="noStrike">
              <a:solidFill>
                <a:schemeClr val="dk1"/>
              </a:solidFill>
              <a:latin typeface="Poppins Light"/>
              <a:ea typeface="Poppins Light"/>
              <a:cs typeface="Poppins Light"/>
              <a:sym typeface="Poppins Light"/>
            </a:endParaRPr>
          </a:p>
          <a:p>
            <a:pPr indent="0" lvl="0" marL="457200" marR="0" rtl="0" algn="l">
              <a:lnSpc>
                <a:spcPct val="87272"/>
              </a:lnSpc>
              <a:spcBef>
                <a:spcPts val="0"/>
              </a:spcBef>
              <a:spcAft>
                <a:spcPts val="0"/>
              </a:spcAft>
              <a:buClr>
                <a:schemeClr val="dk1"/>
              </a:buClr>
              <a:buSzPts val="1100"/>
              <a:buFont typeface="Arial"/>
              <a:buNone/>
            </a:pPr>
            <a:r>
              <a:t/>
            </a:r>
            <a:endParaRPr b="0" i="0" sz="1600" u="none" cap="none" strike="noStrike">
              <a:solidFill>
                <a:schemeClr val="dk1"/>
              </a:solidFill>
              <a:latin typeface="Poppins Light"/>
              <a:ea typeface="Poppins Light"/>
              <a:cs typeface="Poppins Light"/>
              <a:sym typeface="Poppins Light"/>
            </a:endParaRPr>
          </a:p>
          <a:p>
            <a:pPr indent="0" lvl="0" marL="457200" marR="0" rtl="0" algn="l">
              <a:lnSpc>
                <a:spcPct val="87272"/>
              </a:lnSpc>
              <a:spcBef>
                <a:spcPts val="0"/>
              </a:spcBef>
              <a:spcAft>
                <a:spcPts val="0"/>
              </a:spcAft>
              <a:buClr>
                <a:srgbClr val="000000"/>
              </a:buClr>
              <a:buSzPts val="1600"/>
              <a:buFont typeface="Arial"/>
              <a:buNone/>
            </a:pPr>
            <a:r>
              <a:t/>
            </a:r>
            <a:endParaRPr b="0" i="0" sz="1600" u="none" cap="none" strike="noStrike">
              <a:solidFill>
                <a:schemeClr val="dk1"/>
              </a:solidFill>
              <a:latin typeface="Poppins Light"/>
              <a:ea typeface="Poppins Light"/>
              <a:cs typeface="Poppins Light"/>
              <a:sym typeface="Poppins Light"/>
            </a:endParaRPr>
          </a:p>
        </p:txBody>
      </p:sp>
      <p:pic>
        <p:nvPicPr>
          <p:cNvPr id="64" name="Google Shape;64;p2"/>
          <p:cNvPicPr preferRelativeResize="0"/>
          <p:nvPr/>
        </p:nvPicPr>
        <p:blipFill>
          <a:blip r:embed="rId5">
            <a:alphaModFix/>
          </a:blip>
          <a:stretch>
            <a:fillRect/>
          </a:stretch>
        </p:blipFill>
        <p:spPr>
          <a:xfrm>
            <a:off x="4006600" y="-12"/>
            <a:ext cx="4487326" cy="4487326"/>
          </a:xfrm>
          <a:prstGeom prst="rect">
            <a:avLst/>
          </a:prstGeom>
          <a:noFill/>
          <a:ln>
            <a:noFill/>
          </a:ln>
        </p:spPr>
      </p:pic>
      <p:sp>
        <p:nvSpPr>
          <p:cNvPr id="65" name="Google Shape;65;p2"/>
          <p:cNvSpPr txBox="1"/>
          <p:nvPr/>
        </p:nvSpPr>
        <p:spPr>
          <a:xfrm>
            <a:off x="278650" y="3991863"/>
            <a:ext cx="3322500" cy="357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MY" u="sng">
                <a:solidFill>
                  <a:schemeClr val="lt1"/>
                </a:solidFill>
                <a:latin typeface="Poppins"/>
                <a:ea typeface="Poppins"/>
                <a:cs typeface="Poppins"/>
                <a:sym typeface="Poppins"/>
                <a:hlinkClick r:id="rId6">
                  <a:extLst>
                    <a:ext uri="{A12FA001-AC4F-418D-AE19-62706E023703}">
                      <ahyp:hlinkClr val="tx"/>
                    </a:ext>
                  </a:extLst>
                </a:hlinkClick>
              </a:rPr>
              <a:t>CC BY-NC-SA 4.0</a:t>
            </a:r>
            <a:endParaRPr>
              <a:solidFill>
                <a:schemeClr val="lt1"/>
              </a:solidFill>
              <a:latin typeface="Poppins"/>
              <a:ea typeface="Poppins"/>
              <a:cs typeface="Poppins"/>
              <a:sym typeface="Poppins"/>
            </a:endParaRPr>
          </a:p>
        </p:txBody>
      </p:sp>
      <p:sp>
        <p:nvSpPr>
          <p:cNvPr id="66" name="Google Shape;66;p2"/>
          <p:cNvSpPr txBox="1"/>
          <p:nvPr/>
        </p:nvSpPr>
        <p:spPr>
          <a:xfrm>
            <a:off x="4367025" y="4199163"/>
            <a:ext cx="2454600" cy="453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MY" sz="1200">
                <a:solidFill>
                  <a:schemeClr val="dk2"/>
                </a:solidFill>
                <a:latin typeface="Poppins"/>
                <a:ea typeface="Poppins"/>
                <a:cs typeface="Poppins"/>
                <a:sym typeface="Poppins"/>
              </a:rPr>
              <a:t>Designed by </a:t>
            </a:r>
            <a:r>
              <a:rPr lang="en-MY" sz="1200" u="sng">
                <a:solidFill>
                  <a:schemeClr val="hlink"/>
                </a:solidFill>
                <a:latin typeface="Poppins"/>
                <a:ea typeface="Poppins"/>
                <a:cs typeface="Poppins"/>
                <a:sym typeface="Poppins"/>
                <a:hlinkClick r:id="rId7"/>
              </a:rPr>
              <a:t>Freepik</a:t>
            </a:r>
            <a:endParaRPr sz="1200">
              <a:solidFill>
                <a:schemeClr val="dk2"/>
              </a:solidFill>
              <a:latin typeface="Poppins"/>
              <a:ea typeface="Poppins"/>
              <a:cs typeface="Poppins"/>
              <a:sym typeface="Poppins"/>
            </a:endParaRPr>
          </a:p>
        </p:txBody>
      </p:sp>
      <p:pic>
        <p:nvPicPr>
          <p:cNvPr id="67" name="Google Shape;67;p2"/>
          <p:cNvPicPr preferRelativeResize="0"/>
          <p:nvPr/>
        </p:nvPicPr>
        <p:blipFill>
          <a:blip r:embed="rId8">
            <a:alphaModFix/>
          </a:blip>
          <a:stretch>
            <a:fillRect/>
          </a:stretch>
        </p:blipFill>
        <p:spPr>
          <a:xfrm>
            <a:off x="355825" y="4349173"/>
            <a:ext cx="1662725" cy="5817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63" name="Shape 163"/>
        <p:cNvGrpSpPr/>
        <p:nvPr/>
      </p:nvGrpSpPr>
      <p:grpSpPr>
        <a:xfrm>
          <a:off x="0" y="0"/>
          <a:ext cx="0" cy="0"/>
          <a:chOff x="0" y="0"/>
          <a:chExt cx="0" cy="0"/>
        </a:xfrm>
      </p:grpSpPr>
      <p:pic>
        <p:nvPicPr>
          <p:cNvPr id="164" name="Google Shape;164;g355307d680b_2_44"/>
          <p:cNvPicPr preferRelativeResize="0"/>
          <p:nvPr/>
        </p:nvPicPr>
        <p:blipFill rotWithShape="1">
          <a:blip r:embed="rId4">
            <a:alphaModFix/>
          </a:blip>
          <a:srcRect b="0" l="0" r="0" t="0"/>
          <a:stretch/>
        </p:blipFill>
        <p:spPr>
          <a:xfrm>
            <a:off x="576956" y="350184"/>
            <a:ext cx="2326988" cy="357206"/>
          </a:xfrm>
          <a:prstGeom prst="rect">
            <a:avLst/>
          </a:prstGeom>
          <a:noFill/>
          <a:ln>
            <a:noFill/>
          </a:ln>
        </p:spPr>
      </p:pic>
      <p:sp>
        <p:nvSpPr>
          <p:cNvPr id="165" name="Google Shape;165;g355307d680b_2_44"/>
          <p:cNvSpPr txBox="1"/>
          <p:nvPr/>
        </p:nvSpPr>
        <p:spPr>
          <a:xfrm>
            <a:off x="3647875" y="0"/>
            <a:ext cx="5135100" cy="933600"/>
          </a:xfrm>
          <a:prstGeom prst="rect">
            <a:avLst/>
          </a:prstGeom>
          <a:noFill/>
          <a:ln>
            <a:noFill/>
          </a:ln>
        </p:spPr>
        <p:txBody>
          <a:bodyPr anchorCtr="0" anchor="ctr" bIns="68575" lIns="68575" spcFirstLastPara="1" rIns="68575" wrap="square" tIns="68575">
            <a:normAutofit/>
          </a:bodyPr>
          <a:lstStyle/>
          <a:p>
            <a:pPr indent="0" lvl="0" marL="0" marR="0" rtl="0" algn="r">
              <a:lnSpc>
                <a:spcPct val="90000"/>
              </a:lnSpc>
              <a:spcBef>
                <a:spcPts val="0"/>
              </a:spcBef>
              <a:spcAft>
                <a:spcPts val="0"/>
              </a:spcAft>
              <a:buClr>
                <a:srgbClr val="000000"/>
              </a:buClr>
              <a:buSzPts val="2300"/>
              <a:buFont typeface="Arial"/>
              <a:buNone/>
            </a:pPr>
            <a:r>
              <a:t/>
            </a:r>
            <a:endParaRPr b="1" i="0" sz="2600" u="none" cap="none" strike="noStrike">
              <a:solidFill>
                <a:schemeClr val="lt1"/>
              </a:solidFill>
              <a:latin typeface="Poppins"/>
              <a:ea typeface="Poppins"/>
              <a:cs typeface="Poppins"/>
              <a:sym typeface="Poppins"/>
            </a:endParaRPr>
          </a:p>
        </p:txBody>
      </p:sp>
      <p:sp>
        <p:nvSpPr>
          <p:cNvPr id="166" name="Google Shape;166;g355307d680b_2_44"/>
          <p:cNvSpPr txBox="1"/>
          <p:nvPr/>
        </p:nvSpPr>
        <p:spPr>
          <a:xfrm>
            <a:off x="442950" y="1292400"/>
            <a:ext cx="8004600" cy="492600"/>
          </a:xfrm>
          <a:prstGeom prst="rect">
            <a:avLst/>
          </a:prstGeom>
          <a:noFill/>
          <a:ln>
            <a:noFill/>
          </a:ln>
        </p:spPr>
        <p:txBody>
          <a:bodyPr anchorCtr="0" anchor="t" bIns="91425" lIns="91425" spcFirstLastPara="1" rIns="91425" wrap="square" tIns="91425">
            <a:spAutoFit/>
          </a:bodyPr>
          <a:lstStyle/>
          <a:p>
            <a:pPr indent="0" lvl="0" marL="457200" rtl="0" algn="l">
              <a:spcBef>
                <a:spcPts val="0"/>
              </a:spcBef>
              <a:spcAft>
                <a:spcPts val="0"/>
              </a:spcAft>
              <a:buNone/>
            </a:pPr>
            <a:r>
              <a:t/>
            </a:r>
            <a:endParaRPr sz="2000">
              <a:solidFill>
                <a:schemeClr val="dk2"/>
              </a:solidFill>
            </a:endParaRPr>
          </a:p>
        </p:txBody>
      </p:sp>
      <p:sp>
        <p:nvSpPr>
          <p:cNvPr id="167" name="Google Shape;167;g355307d680b_2_44"/>
          <p:cNvSpPr txBox="1"/>
          <p:nvPr/>
        </p:nvSpPr>
        <p:spPr>
          <a:xfrm>
            <a:off x="442950" y="1061825"/>
            <a:ext cx="8267700" cy="4915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MY" sz="2600">
                <a:solidFill>
                  <a:schemeClr val="dk1"/>
                </a:solidFill>
              </a:rPr>
              <a:t>For projects that require group or collaborative work:</a:t>
            </a:r>
            <a:endParaRPr sz="2600">
              <a:solidFill>
                <a:schemeClr val="dk1"/>
              </a:solidFill>
            </a:endParaRPr>
          </a:p>
          <a:p>
            <a:pPr indent="-393700" lvl="0" marL="457200" rtl="0" algn="l">
              <a:spcBef>
                <a:spcPts val="1000"/>
              </a:spcBef>
              <a:spcAft>
                <a:spcPts val="0"/>
              </a:spcAft>
              <a:buClr>
                <a:schemeClr val="dk1"/>
              </a:buClr>
              <a:buSzPts val="2600"/>
              <a:buChar char="●"/>
            </a:pPr>
            <a:r>
              <a:rPr lang="en-MY" sz="2600">
                <a:solidFill>
                  <a:schemeClr val="dk1"/>
                </a:solidFill>
              </a:rPr>
              <a:t>Guidelines should be given on how the students are to carry out the group or collaborative work </a:t>
            </a:r>
            <a:endParaRPr sz="2600">
              <a:solidFill>
                <a:schemeClr val="dk1"/>
              </a:solidFill>
            </a:endParaRPr>
          </a:p>
          <a:p>
            <a:pPr indent="0" lvl="0" marL="457200" rtl="0" algn="l">
              <a:spcBef>
                <a:spcPts val="1000"/>
              </a:spcBef>
              <a:spcAft>
                <a:spcPts val="0"/>
              </a:spcAft>
              <a:buNone/>
            </a:pPr>
            <a:r>
              <a:rPr lang="en-MY" sz="2600">
                <a:solidFill>
                  <a:srgbClr val="1155CC"/>
                </a:solidFill>
              </a:rPr>
              <a:t>(e.g. number of students per group)</a:t>
            </a:r>
            <a:endParaRPr sz="2600">
              <a:solidFill>
                <a:srgbClr val="1155CC"/>
              </a:solidFill>
            </a:endParaRPr>
          </a:p>
          <a:p>
            <a:pPr indent="-393700" lvl="0" marL="457200" rtl="0" algn="l">
              <a:spcBef>
                <a:spcPts val="1000"/>
              </a:spcBef>
              <a:spcAft>
                <a:spcPts val="0"/>
              </a:spcAft>
              <a:buClr>
                <a:schemeClr val="dk1"/>
              </a:buClr>
              <a:buSzPts val="2600"/>
              <a:buChar char="●"/>
            </a:pPr>
            <a:r>
              <a:rPr lang="en-MY" sz="2600">
                <a:solidFill>
                  <a:schemeClr val="dk1"/>
                </a:solidFill>
              </a:rPr>
              <a:t>The individual contribution of each student should be clearly identified and procedures should be implemented to ensure the reliability of the evidence that each student has attained the learning outcome.</a:t>
            </a:r>
            <a:endParaRPr sz="2600">
              <a:solidFill>
                <a:schemeClr val="dk1"/>
              </a:solidFill>
            </a:endParaRPr>
          </a:p>
          <a:p>
            <a:pPr indent="0" lvl="0" marL="990000" rtl="0" algn="l">
              <a:spcBef>
                <a:spcPts val="1000"/>
              </a:spcBef>
              <a:spcAft>
                <a:spcPts val="0"/>
              </a:spcAft>
              <a:buNone/>
            </a:pPr>
            <a:r>
              <a:t/>
            </a:r>
            <a:endParaRPr sz="2000">
              <a:solidFill>
                <a:schemeClr val="dk1"/>
              </a:solidFill>
            </a:endParaRPr>
          </a:p>
          <a:p>
            <a:pPr indent="0" lvl="0" marL="457200" rtl="0" algn="l">
              <a:spcBef>
                <a:spcPts val="0"/>
              </a:spcBef>
              <a:spcAft>
                <a:spcPts val="0"/>
              </a:spcAft>
              <a:buNone/>
            </a:pPr>
            <a:r>
              <a:t/>
            </a:r>
            <a:endParaRPr sz="2000">
              <a:solidFill>
                <a:schemeClr val="dk2"/>
              </a:solidFill>
            </a:endParaRPr>
          </a:p>
        </p:txBody>
      </p:sp>
      <p:sp>
        <p:nvSpPr>
          <p:cNvPr id="168" name="Google Shape;168;g355307d680b_2_44"/>
          <p:cNvSpPr txBox="1"/>
          <p:nvPr/>
        </p:nvSpPr>
        <p:spPr>
          <a:xfrm>
            <a:off x="3647875" y="0"/>
            <a:ext cx="5135100" cy="933600"/>
          </a:xfrm>
          <a:prstGeom prst="rect">
            <a:avLst/>
          </a:prstGeom>
          <a:noFill/>
          <a:ln>
            <a:noFill/>
          </a:ln>
        </p:spPr>
        <p:txBody>
          <a:bodyPr anchorCtr="0" anchor="ctr" bIns="68575" lIns="68575" spcFirstLastPara="1" rIns="68575" wrap="square" tIns="68575">
            <a:normAutofit/>
          </a:bodyPr>
          <a:lstStyle/>
          <a:p>
            <a:pPr indent="0" lvl="0" marL="0" marR="0" rtl="0" algn="r">
              <a:lnSpc>
                <a:spcPct val="90000"/>
              </a:lnSpc>
              <a:spcBef>
                <a:spcPts val="0"/>
              </a:spcBef>
              <a:spcAft>
                <a:spcPts val="0"/>
              </a:spcAft>
              <a:buClr>
                <a:srgbClr val="000000"/>
              </a:buClr>
              <a:buSzPts val="2300"/>
              <a:buFont typeface="Arial"/>
              <a:buNone/>
            </a:pPr>
            <a:r>
              <a:rPr b="1" lang="en-MY" sz="2300">
                <a:solidFill>
                  <a:schemeClr val="lt1"/>
                </a:solidFill>
                <a:latin typeface="Poppins"/>
                <a:ea typeface="Poppins"/>
                <a:cs typeface="Poppins"/>
                <a:sym typeface="Poppins"/>
              </a:rPr>
              <a:t>GROUP/ COLLABORATIVE ASSIGNMENTS</a:t>
            </a:r>
            <a:endParaRPr b="1" i="0" sz="2600" u="none" cap="none" strike="noStrike">
              <a:solidFill>
                <a:schemeClr val="lt1"/>
              </a:solidFill>
              <a:latin typeface="Poppins"/>
              <a:ea typeface="Poppins"/>
              <a:cs typeface="Poppins"/>
              <a:sym typeface="Poppins"/>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73" name="Shape 173"/>
        <p:cNvGrpSpPr/>
        <p:nvPr/>
      </p:nvGrpSpPr>
      <p:grpSpPr>
        <a:xfrm>
          <a:off x="0" y="0"/>
          <a:ext cx="0" cy="0"/>
          <a:chOff x="0" y="0"/>
          <a:chExt cx="0" cy="0"/>
        </a:xfrm>
      </p:grpSpPr>
      <p:grpSp>
        <p:nvGrpSpPr>
          <p:cNvPr id="174" name="Google Shape;174;g34ba26c7e9c_1_983"/>
          <p:cNvGrpSpPr/>
          <p:nvPr/>
        </p:nvGrpSpPr>
        <p:grpSpPr>
          <a:xfrm>
            <a:off x="3632253" y="3621777"/>
            <a:ext cx="4211225" cy="1080779"/>
            <a:chOff x="1431325" y="2473842"/>
            <a:chExt cx="6566700" cy="670500"/>
          </a:xfrm>
        </p:grpSpPr>
        <p:sp>
          <p:nvSpPr>
            <p:cNvPr id="175" name="Google Shape;175;g34ba26c7e9c_1_983"/>
            <p:cNvSpPr/>
            <p:nvPr/>
          </p:nvSpPr>
          <p:spPr>
            <a:xfrm rot="-5400000">
              <a:off x="4644475" y="-209208"/>
              <a:ext cx="670500" cy="6036600"/>
            </a:xfrm>
            <a:prstGeom prst="roundRect">
              <a:avLst>
                <a:gd fmla="val 50000" name="adj"/>
              </a:avLst>
            </a:prstGeom>
            <a:solidFill>
              <a:schemeClr val="lt1"/>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g34ba26c7e9c_1_983"/>
            <p:cNvSpPr/>
            <p:nvPr/>
          </p:nvSpPr>
          <p:spPr>
            <a:xfrm rot="-5400000">
              <a:off x="1751875" y="2153292"/>
              <a:ext cx="670500" cy="1311600"/>
            </a:xfrm>
            <a:prstGeom prst="roundRect">
              <a:avLst>
                <a:gd fmla="val 50000" name="adj"/>
              </a:avLst>
            </a:prstGeom>
            <a:solidFill>
              <a:srgbClr val="CC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g34ba26c7e9c_1_983"/>
            <p:cNvSpPr/>
            <p:nvPr/>
          </p:nvSpPr>
          <p:spPr>
            <a:xfrm>
              <a:off x="1499580" y="2547844"/>
              <a:ext cx="522300" cy="522300"/>
            </a:xfrm>
            <a:prstGeom prst="ellipse">
              <a:avLst/>
            </a:prstGeom>
            <a:solidFill>
              <a:schemeClr val="lt1"/>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8" name="Google Shape;178;g34ba26c7e9c_1_983"/>
          <p:cNvGrpSpPr/>
          <p:nvPr/>
        </p:nvGrpSpPr>
        <p:grpSpPr>
          <a:xfrm>
            <a:off x="2244778" y="2385952"/>
            <a:ext cx="4211225" cy="1080779"/>
            <a:chOff x="1431325" y="2473842"/>
            <a:chExt cx="6566700" cy="670500"/>
          </a:xfrm>
        </p:grpSpPr>
        <p:sp>
          <p:nvSpPr>
            <p:cNvPr id="179" name="Google Shape;179;g34ba26c7e9c_1_983"/>
            <p:cNvSpPr/>
            <p:nvPr/>
          </p:nvSpPr>
          <p:spPr>
            <a:xfrm rot="-5400000">
              <a:off x="4644475" y="-209208"/>
              <a:ext cx="670500" cy="6036600"/>
            </a:xfrm>
            <a:prstGeom prst="roundRect">
              <a:avLst>
                <a:gd fmla="val 50000" name="adj"/>
              </a:avLst>
            </a:prstGeom>
            <a:solidFill>
              <a:schemeClr val="lt1"/>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g34ba26c7e9c_1_983"/>
            <p:cNvSpPr/>
            <p:nvPr/>
          </p:nvSpPr>
          <p:spPr>
            <a:xfrm rot="-5400000">
              <a:off x="1751875" y="2153292"/>
              <a:ext cx="670500" cy="1311600"/>
            </a:xfrm>
            <a:prstGeom prst="roundRect">
              <a:avLst>
                <a:gd fmla="val 50000" name="adj"/>
              </a:avLst>
            </a:prstGeom>
            <a:solidFill>
              <a:srgbClr val="CC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g34ba26c7e9c_1_983"/>
            <p:cNvSpPr/>
            <p:nvPr/>
          </p:nvSpPr>
          <p:spPr>
            <a:xfrm>
              <a:off x="1499580" y="2547844"/>
              <a:ext cx="522300" cy="522300"/>
            </a:xfrm>
            <a:prstGeom prst="ellipse">
              <a:avLst/>
            </a:prstGeom>
            <a:solidFill>
              <a:schemeClr val="lt1"/>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182" name="Google Shape;182;g34ba26c7e9c_1_983"/>
          <p:cNvPicPr preferRelativeResize="0"/>
          <p:nvPr/>
        </p:nvPicPr>
        <p:blipFill rotWithShape="1">
          <a:blip r:embed="rId4">
            <a:alphaModFix/>
          </a:blip>
          <a:srcRect b="0" l="0" r="0" t="0"/>
          <a:stretch/>
        </p:blipFill>
        <p:spPr>
          <a:xfrm>
            <a:off x="576956" y="350184"/>
            <a:ext cx="2326988" cy="357206"/>
          </a:xfrm>
          <a:prstGeom prst="rect">
            <a:avLst/>
          </a:prstGeom>
          <a:noFill/>
          <a:ln>
            <a:noFill/>
          </a:ln>
        </p:spPr>
      </p:pic>
      <p:sp>
        <p:nvSpPr>
          <p:cNvPr id="183" name="Google Shape;183;g34ba26c7e9c_1_983"/>
          <p:cNvSpPr txBox="1"/>
          <p:nvPr/>
        </p:nvSpPr>
        <p:spPr>
          <a:xfrm>
            <a:off x="4572000" y="0"/>
            <a:ext cx="4211100" cy="933600"/>
          </a:xfrm>
          <a:prstGeom prst="rect">
            <a:avLst/>
          </a:prstGeom>
          <a:noFill/>
          <a:ln>
            <a:noFill/>
          </a:ln>
        </p:spPr>
        <p:txBody>
          <a:bodyPr anchorCtr="0" anchor="ctr" bIns="68575" lIns="68575" spcFirstLastPara="1" rIns="68575" wrap="square" tIns="68575">
            <a:normAutofit/>
          </a:bodyPr>
          <a:lstStyle/>
          <a:p>
            <a:pPr indent="0" lvl="0" marL="0" marR="0" rtl="0" algn="r">
              <a:lnSpc>
                <a:spcPct val="90000"/>
              </a:lnSpc>
              <a:spcBef>
                <a:spcPts val="0"/>
              </a:spcBef>
              <a:spcAft>
                <a:spcPts val="0"/>
              </a:spcAft>
              <a:buClr>
                <a:srgbClr val="000000"/>
              </a:buClr>
              <a:buSzPts val="2300"/>
              <a:buFont typeface="Arial"/>
              <a:buNone/>
            </a:pPr>
            <a:r>
              <a:t/>
            </a:r>
            <a:endParaRPr b="1" i="0" sz="2600" u="none" cap="none" strike="noStrike">
              <a:solidFill>
                <a:schemeClr val="lt1"/>
              </a:solidFill>
              <a:latin typeface="Poppins"/>
              <a:ea typeface="Poppins"/>
              <a:cs typeface="Poppins"/>
              <a:sym typeface="Poppins"/>
            </a:endParaRPr>
          </a:p>
        </p:txBody>
      </p:sp>
      <p:grpSp>
        <p:nvGrpSpPr>
          <p:cNvPr id="184" name="Google Shape;184;g34ba26c7e9c_1_983"/>
          <p:cNvGrpSpPr/>
          <p:nvPr/>
        </p:nvGrpSpPr>
        <p:grpSpPr>
          <a:xfrm>
            <a:off x="665553" y="1150115"/>
            <a:ext cx="4211225" cy="1080779"/>
            <a:chOff x="1431325" y="2473842"/>
            <a:chExt cx="6566700" cy="670500"/>
          </a:xfrm>
        </p:grpSpPr>
        <p:sp>
          <p:nvSpPr>
            <p:cNvPr id="185" name="Google Shape;185;g34ba26c7e9c_1_983"/>
            <p:cNvSpPr/>
            <p:nvPr/>
          </p:nvSpPr>
          <p:spPr>
            <a:xfrm rot="-5400000">
              <a:off x="4644475" y="-209208"/>
              <a:ext cx="670500" cy="6036600"/>
            </a:xfrm>
            <a:prstGeom prst="roundRect">
              <a:avLst>
                <a:gd fmla="val 50000" name="adj"/>
              </a:avLst>
            </a:prstGeom>
            <a:solidFill>
              <a:schemeClr val="lt1"/>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g34ba26c7e9c_1_983"/>
            <p:cNvSpPr/>
            <p:nvPr/>
          </p:nvSpPr>
          <p:spPr>
            <a:xfrm rot="-5400000">
              <a:off x="1751875" y="2153292"/>
              <a:ext cx="670500" cy="1311600"/>
            </a:xfrm>
            <a:prstGeom prst="roundRect">
              <a:avLst>
                <a:gd fmla="val 50000" name="adj"/>
              </a:avLst>
            </a:prstGeom>
            <a:solidFill>
              <a:srgbClr val="CC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g34ba26c7e9c_1_983"/>
            <p:cNvSpPr/>
            <p:nvPr/>
          </p:nvSpPr>
          <p:spPr>
            <a:xfrm>
              <a:off x="1499580" y="2547844"/>
              <a:ext cx="522300" cy="522300"/>
            </a:xfrm>
            <a:prstGeom prst="ellipse">
              <a:avLst/>
            </a:prstGeom>
            <a:solidFill>
              <a:schemeClr val="lt1"/>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88" name="Google Shape;188;g34ba26c7e9c_1_983"/>
          <p:cNvSpPr txBox="1"/>
          <p:nvPr/>
        </p:nvSpPr>
        <p:spPr>
          <a:xfrm>
            <a:off x="1783400" y="1359588"/>
            <a:ext cx="2206200" cy="661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MY" sz="3100">
                <a:solidFill>
                  <a:schemeClr val="dk1"/>
                </a:solidFill>
              </a:rPr>
              <a:t>The Task</a:t>
            </a:r>
            <a:endParaRPr sz="3100">
              <a:solidFill>
                <a:schemeClr val="dk1"/>
              </a:solidFill>
            </a:endParaRPr>
          </a:p>
        </p:txBody>
      </p:sp>
      <p:sp>
        <p:nvSpPr>
          <p:cNvPr id="189" name="Google Shape;189;g34ba26c7e9c_1_983"/>
          <p:cNvSpPr txBox="1"/>
          <p:nvPr/>
        </p:nvSpPr>
        <p:spPr>
          <a:xfrm>
            <a:off x="3327200" y="2595425"/>
            <a:ext cx="2206200" cy="661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MY" sz="3100">
                <a:solidFill>
                  <a:schemeClr val="dk1"/>
                </a:solidFill>
              </a:rPr>
              <a:t>The Design</a:t>
            </a:r>
            <a:endParaRPr sz="3100">
              <a:solidFill>
                <a:schemeClr val="dk1"/>
              </a:solidFill>
            </a:endParaRPr>
          </a:p>
        </p:txBody>
      </p:sp>
      <p:sp>
        <p:nvSpPr>
          <p:cNvPr id="190" name="Google Shape;190;g34ba26c7e9c_1_983"/>
          <p:cNvSpPr txBox="1"/>
          <p:nvPr/>
        </p:nvSpPr>
        <p:spPr>
          <a:xfrm>
            <a:off x="4436075" y="3831263"/>
            <a:ext cx="3407400" cy="661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MY" sz="3100">
                <a:solidFill>
                  <a:schemeClr val="dk1"/>
                </a:solidFill>
              </a:rPr>
              <a:t>The Enhancement</a:t>
            </a:r>
            <a:endParaRPr sz="3100">
              <a:solidFill>
                <a:schemeClr val="dk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95" name="Shape 195"/>
        <p:cNvGrpSpPr/>
        <p:nvPr/>
      </p:nvGrpSpPr>
      <p:grpSpPr>
        <a:xfrm>
          <a:off x="0" y="0"/>
          <a:ext cx="0" cy="0"/>
          <a:chOff x="0" y="0"/>
          <a:chExt cx="0" cy="0"/>
        </a:xfrm>
      </p:grpSpPr>
      <p:pic>
        <p:nvPicPr>
          <p:cNvPr id="196" name="Google Shape;196;g355307d680b_2_9"/>
          <p:cNvPicPr preferRelativeResize="0"/>
          <p:nvPr/>
        </p:nvPicPr>
        <p:blipFill rotWithShape="1">
          <a:blip r:embed="rId4">
            <a:alphaModFix/>
          </a:blip>
          <a:srcRect b="0" l="0" r="0" t="0"/>
          <a:stretch/>
        </p:blipFill>
        <p:spPr>
          <a:xfrm>
            <a:off x="576956" y="350184"/>
            <a:ext cx="2326988" cy="357206"/>
          </a:xfrm>
          <a:prstGeom prst="rect">
            <a:avLst/>
          </a:prstGeom>
          <a:noFill/>
          <a:ln>
            <a:noFill/>
          </a:ln>
        </p:spPr>
      </p:pic>
      <p:sp>
        <p:nvSpPr>
          <p:cNvPr id="197" name="Google Shape;197;g355307d680b_2_9"/>
          <p:cNvSpPr txBox="1"/>
          <p:nvPr/>
        </p:nvSpPr>
        <p:spPr>
          <a:xfrm>
            <a:off x="442950" y="1167325"/>
            <a:ext cx="8474100" cy="3570900"/>
          </a:xfrm>
          <a:prstGeom prst="rect">
            <a:avLst/>
          </a:prstGeom>
          <a:noFill/>
          <a:ln>
            <a:noFill/>
          </a:ln>
        </p:spPr>
        <p:txBody>
          <a:bodyPr anchorCtr="0" anchor="t" bIns="91425" lIns="91425" spcFirstLastPara="1" rIns="91425" wrap="square" tIns="91425">
            <a:spAutoFit/>
          </a:bodyPr>
          <a:lstStyle/>
          <a:p>
            <a:pPr indent="-387350" lvl="0" marL="457200" rtl="0" algn="l">
              <a:spcBef>
                <a:spcPts val="0"/>
              </a:spcBef>
              <a:spcAft>
                <a:spcPts val="0"/>
              </a:spcAft>
              <a:buClr>
                <a:schemeClr val="dk1"/>
              </a:buClr>
              <a:buSzPts val="2500"/>
              <a:buChar char="●"/>
            </a:pPr>
            <a:r>
              <a:rPr lang="en-MY" sz="2500">
                <a:solidFill>
                  <a:schemeClr val="dk1"/>
                </a:solidFill>
              </a:rPr>
              <a:t>State the related Learning Outcome(s)</a:t>
            </a:r>
            <a:endParaRPr sz="2500">
              <a:solidFill>
                <a:schemeClr val="dk1"/>
              </a:solidFill>
            </a:endParaRPr>
          </a:p>
          <a:p>
            <a:pPr indent="-387350" lvl="0" marL="457200" rtl="0" algn="l">
              <a:spcBef>
                <a:spcPts val="0"/>
              </a:spcBef>
              <a:spcAft>
                <a:spcPts val="0"/>
              </a:spcAft>
              <a:buClr>
                <a:schemeClr val="dk1"/>
              </a:buClr>
              <a:buSzPts val="2500"/>
              <a:buChar char="●"/>
            </a:pPr>
            <a:r>
              <a:rPr lang="en-MY" sz="2500">
                <a:solidFill>
                  <a:schemeClr val="dk1"/>
                </a:solidFill>
              </a:rPr>
              <a:t>State the assessment type/ output </a:t>
            </a:r>
            <a:endParaRPr sz="2500">
              <a:solidFill>
                <a:schemeClr val="dk1"/>
              </a:solidFill>
            </a:endParaRPr>
          </a:p>
          <a:p>
            <a:pPr indent="0" lvl="0" marL="457200" rtl="0" algn="l">
              <a:spcBef>
                <a:spcPts val="0"/>
              </a:spcBef>
              <a:spcAft>
                <a:spcPts val="0"/>
              </a:spcAft>
              <a:buNone/>
            </a:pPr>
            <a:r>
              <a:rPr lang="en-MY" sz="2500">
                <a:solidFill>
                  <a:srgbClr val="1155CC"/>
                </a:solidFill>
              </a:rPr>
              <a:t>(e.g. Report/ Lesson plan/ Critique)</a:t>
            </a:r>
            <a:endParaRPr sz="2500">
              <a:solidFill>
                <a:srgbClr val="1155CC"/>
              </a:solidFill>
            </a:endParaRPr>
          </a:p>
          <a:p>
            <a:pPr indent="-387350" lvl="0" marL="457200" rtl="0" algn="l">
              <a:spcBef>
                <a:spcPts val="0"/>
              </a:spcBef>
              <a:spcAft>
                <a:spcPts val="0"/>
              </a:spcAft>
              <a:buClr>
                <a:schemeClr val="dk1"/>
              </a:buClr>
              <a:buSzPts val="2500"/>
              <a:buChar char="●"/>
            </a:pPr>
            <a:r>
              <a:rPr lang="en-MY" sz="2500">
                <a:solidFill>
                  <a:schemeClr val="dk1"/>
                </a:solidFill>
              </a:rPr>
              <a:t>State the targeted audience </a:t>
            </a:r>
            <a:endParaRPr sz="2500">
              <a:solidFill>
                <a:schemeClr val="dk1"/>
              </a:solidFill>
            </a:endParaRPr>
          </a:p>
          <a:p>
            <a:pPr indent="0" lvl="0" marL="457200" rtl="0" algn="l">
              <a:spcBef>
                <a:spcPts val="0"/>
              </a:spcBef>
              <a:spcAft>
                <a:spcPts val="0"/>
              </a:spcAft>
              <a:buNone/>
            </a:pPr>
            <a:r>
              <a:rPr lang="en-MY" sz="2500">
                <a:solidFill>
                  <a:srgbClr val="1155CC"/>
                </a:solidFill>
              </a:rPr>
              <a:t>(e.g. Academic/ General public)</a:t>
            </a:r>
            <a:endParaRPr sz="2500">
              <a:solidFill>
                <a:srgbClr val="1155CC"/>
              </a:solidFill>
            </a:endParaRPr>
          </a:p>
          <a:p>
            <a:pPr indent="-387350" lvl="0" marL="457200" rtl="0" algn="l">
              <a:spcBef>
                <a:spcPts val="0"/>
              </a:spcBef>
              <a:spcAft>
                <a:spcPts val="0"/>
              </a:spcAft>
              <a:buClr>
                <a:schemeClr val="dk1"/>
              </a:buClr>
              <a:buSzPts val="2500"/>
              <a:buChar char="●"/>
            </a:pPr>
            <a:r>
              <a:rPr lang="en-MY" sz="2500">
                <a:solidFill>
                  <a:schemeClr val="dk1"/>
                </a:solidFill>
              </a:rPr>
              <a:t>State the role, if applicable </a:t>
            </a:r>
            <a:endParaRPr sz="2500">
              <a:solidFill>
                <a:schemeClr val="dk1"/>
              </a:solidFill>
            </a:endParaRPr>
          </a:p>
          <a:p>
            <a:pPr indent="0" lvl="0" marL="457200" rtl="0" algn="l">
              <a:spcBef>
                <a:spcPts val="0"/>
              </a:spcBef>
              <a:spcAft>
                <a:spcPts val="0"/>
              </a:spcAft>
              <a:buNone/>
            </a:pPr>
            <a:r>
              <a:rPr lang="en-MY" sz="2500">
                <a:solidFill>
                  <a:srgbClr val="1155CC"/>
                </a:solidFill>
              </a:rPr>
              <a:t>(e.g. You are a primary school teacher who has been asked to ...)</a:t>
            </a:r>
            <a:endParaRPr sz="2500">
              <a:solidFill>
                <a:srgbClr val="1155CC"/>
              </a:solidFill>
            </a:endParaRPr>
          </a:p>
          <a:p>
            <a:pPr indent="0" lvl="0" marL="457200" rtl="0" algn="l">
              <a:spcBef>
                <a:spcPts val="0"/>
              </a:spcBef>
              <a:spcAft>
                <a:spcPts val="0"/>
              </a:spcAft>
              <a:buNone/>
            </a:pPr>
            <a:r>
              <a:t/>
            </a:r>
            <a:endParaRPr sz="2000">
              <a:solidFill>
                <a:schemeClr val="dk2"/>
              </a:solidFill>
            </a:endParaRPr>
          </a:p>
        </p:txBody>
      </p:sp>
      <p:sp>
        <p:nvSpPr>
          <p:cNvPr id="198" name="Google Shape;198;g355307d680b_2_9"/>
          <p:cNvSpPr txBox="1"/>
          <p:nvPr/>
        </p:nvSpPr>
        <p:spPr>
          <a:xfrm>
            <a:off x="3913650" y="0"/>
            <a:ext cx="4869600" cy="933600"/>
          </a:xfrm>
          <a:prstGeom prst="rect">
            <a:avLst/>
          </a:prstGeom>
          <a:noFill/>
          <a:ln>
            <a:noFill/>
          </a:ln>
        </p:spPr>
        <p:txBody>
          <a:bodyPr anchorCtr="0" anchor="ctr" bIns="68575" lIns="68575" spcFirstLastPara="1" rIns="68575" wrap="square" tIns="68575">
            <a:normAutofit/>
          </a:bodyPr>
          <a:lstStyle/>
          <a:p>
            <a:pPr indent="0" lvl="0" marL="0" marR="0" rtl="0" algn="r">
              <a:lnSpc>
                <a:spcPct val="90000"/>
              </a:lnSpc>
              <a:spcBef>
                <a:spcPts val="0"/>
              </a:spcBef>
              <a:spcAft>
                <a:spcPts val="0"/>
              </a:spcAft>
              <a:buClr>
                <a:srgbClr val="000000"/>
              </a:buClr>
              <a:buSzPts val="2300"/>
              <a:buFont typeface="Arial"/>
              <a:buNone/>
            </a:pPr>
            <a:r>
              <a:rPr b="1" lang="en-MY" sz="2300">
                <a:solidFill>
                  <a:schemeClr val="lt1"/>
                </a:solidFill>
                <a:latin typeface="Poppins"/>
                <a:ea typeface="Poppins"/>
                <a:cs typeface="Poppins"/>
                <a:sym typeface="Poppins"/>
              </a:rPr>
              <a:t>THE ASSIGNMENT BRIEF</a:t>
            </a:r>
            <a:endParaRPr b="1" sz="2300">
              <a:solidFill>
                <a:schemeClr val="lt1"/>
              </a:solidFill>
              <a:latin typeface="Poppins"/>
              <a:ea typeface="Poppins"/>
              <a:cs typeface="Poppins"/>
              <a:sym typeface="Poppins"/>
            </a:endParaRPr>
          </a:p>
          <a:p>
            <a:pPr indent="-374650" lvl="0" marL="457200" marR="0" rtl="0" algn="r">
              <a:lnSpc>
                <a:spcPct val="90000"/>
              </a:lnSpc>
              <a:spcBef>
                <a:spcPts val="0"/>
              </a:spcBef>
              <a:spcAft>
                <a:spcPts val="0"/>
              </a:spcAft>
              <a:buClr>
                <a:schemeClr val="lt1"/>
              </a:buClr>
              <a:buSzPts val="2300"/>
              <a:buFont typeface="Poppins"/>
              <a:buChar char="-"/>
            </a:pPr>
            <a:r>
              <a:rPr b="1" lang="en-MY" sz="2300">
                <a:solidFill>
                  <a:schemeClr val="lt1"/>
                </a:solidFill>
                <a:latin typeface="Poppins"/>
                <a:ea typeface="Poppins"/>
                <a:cs typeface="Poppins"/>
                <a:sym typeface="Poppins"/>
              </a:rPr>
              <a:t>TASK </a:t>
            </a:r>
            <a:endParaRPr b="1" i="0" sz="2600" u="none" cap="none" strike="noStrike">
              <a:solidFill>
                <a:schemeClr val="lt1"/>
              </a:solidFill>
              <a:latin typeface="Poppins"/>
              <a:ea typeface="Poppins"/>
              <a:cs typeface="Poppins"/>
              <a:sym typeface="Poppins"/>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03" name="Shape 203"/>
        <p:cNvGrpSpPr/>
        <p:nvPr/>
      </p:nvGrpSpPr>
      <p:grpSpPr>
        <a:xfrm>
          <a:off x="0" y="0"/>
          <a:ext cx="0" cy="0"/>
          <a:chOff x="0" y="0"/>
          <a:chExt cx="0" cy="0"/>
        </a:xfrm>
      </p:grpSpPr>
      <p:pic>
        <p:nvPicPr>
          <p:cNvPr id="204" name="Google Shape;204;g35d4007718b_0_8"/>
          <p:cNvPicPr preferRelativeResize="0"/>
          <p:nvPr/>
        </p:nvPicPr>
        <p:blipFill rotWithShape="1">
          <a:blip r:embed="rId4">
            <a:alphaModFix/>
          </a:blip>
          <a:srcRect b="0" l="0" r="0" t="0"/>
          <a:stretch/>
        </p:blipFill>
        <p:spPr>
          <a:xfrm>
            <a:off x="576956" y="350184"/>
            <a:ext cx="2326988" cy="357206"/>
          </a:xfrm>
          <a:prstGeom prst="rect">
            <a:avLst/>
          </a:prstGeom>
          <a:noFill/>
          <a:ln>
            <a:noFill/>
          </a:ln>
        </p:spPr>
      </p:pic>
      <p:sp>
        <p:nvSpPr>
          <p:cNvPr id="205" name="Google Shape;205;g35d4007718b_0_8"/>
          <p:cNvSpPr txBox="1"/>
          <p:nvPr/>
        </p:nvSpPr>
        <p:spPr>
          <a:xfrm>
            <a:off x="442950" y="1167325"/>
            <a:ext cx="8474100" cy="2493600"/>
          </a:xfrm>
          <a:prstGeom prst="rect">
            <a:avLst/>
          </a:prstGeom>
          <a:noFill/>
          <a:ln>
            <a:noFill/>
          </a:ln>
        </p:spPr>
        <p:txBody>
          <a:bodyPr anchorCtr="0" anchor="t" bIns="91425" lIns="91425" spcFirstLastPara="1" rIns="91425" wrap="square" tIns="91425">
            <a:spAutoFit/>
          </a:bodyPr>
          <a:lstStyle/>
          <a:p>
            <a:pPr indent="-387350" lvl="0" marL="457200" rtl="0" algn="l">
              <a:spcBef>
                <a:spcPts val="0"/>
              </a:spcBef>
              <a:spcAft>
                <a:spcPts val="0"/>
              </a:spcAft>
              <a:buClr>
                <a:schemeClr val="dk1"/>
              </a:buClr>
              <a:buSzPts val="2500"/>
              <a:buChar char="●"/>
            </a:pPr>
            <a:r>
              <a:rPr lang="en-MY" sz="2500">
                <a:solidFill>
                  <a:schemeClr val="dk1"/>
                </a:solidFill>
              </a:rPr>
              <a:t>Set </a:t>
            </a:r>
            <a:r>
              <a:rPr b="1" lang="en-MY" sz="2500">
                <a:solidFill>
                  <a:schemeClr val="dk1"/>
                </a:solidFill>
              </a:rPr>
              <a:t>open-ended questions </a:t>
            </a:r>
            <a:r>
              <a:rPr lang="en-MY" sz="2500">
                <a:solidFill>
                  <a:schemeClr val="dk1"/>
                </a:solidFill>
              </a:rPr>
              <a:t>and those related to </a:t>
            </a:r>
            <a:r>
              <a:rPr b="1" lang="en-MY" sz="2500">
                <a:solidFill>
                  <a:schemeClr val="dk1"/>
                </a:solidFill>
              </a:rPr>
              <a:t>higher order thinking skills</a:t>
            </a:r>
            <a:r>
              <a:rPr lang="en-MY" sz="2500">
                <a:solidFill>
                  <a:schemeClr val="dk1"/>
                </a:solidFill>
              </a:rPr>
              <a:t>, where possible</a:t>
            </a:r>
            <a:endParaRPr sz="2500">
              <a:solidFill>
                <a:schemeClr val="dk1"/>
              </a:solidFill>
            </a:endParaRPr>
          </a:p>
          <a:p>
            <a:pPr indent="0" lvl="0" marL="457200" rtl="0" algn="l">
              <a:spcBef>
                <a:spcPts val="0"/>
              </a:spcBef>
              <a:spcAft>
                <a:spcPts val="0"/>
              </a:spcAft>
              <a:buNone/>
            </a:pPr>
            <a:r>
              <a:t/>
            </a:r>
            <a:endParaRPr sz="2500">
              <a:solidFill>
                <a:schemeClr val="dk1"/>
              </a:solidFill>
            </a:endParaRPr>
          </a:p>
          <a:p>
            <a:pPr indent="-387350" lvl="0" marL="457200" rtl="0" algn="l">
              <a:spcBef>
                <a:spcPts val="0"/>
              </a:spcBef>
              <a:spcAft>
                <a:spcPts val="0"/>
              </a:spcAft>
              <a:buClr>
                <a:schemeClr val="dk1"/>
              </a:buClr>
              <a:buSzPts val="2500"/>
              <a:buChar char="●"/>
            </a:pPr>
            <a:r>
              <a:rPr lang="en-MY" sz="2500">
                <a:solidFill>
                  <a:schemeClr val="dk1"/>
                </a:solidFill>
              </a:rPr>
              <a:t>Avoid assignments that require students to describe/ explain concepts (lower order thinking skills) that may enable students to copy from books/ the Internet</a:t>
            </a:r>
            <a:endParaRPr sz="2500">
              <a:solidFill>
                <a:schemeClr val="dk2"/>
              </a:solidFill>
            </a:endParaRPr>
          </a:p>
        </p:txBody>
      </p:sp>
      <p:sp>
        <p:nvSpPr>
          <p:cNvPr id="206" name="Google Shape;206;g35d4007718b_0_8"/>
          <p:cNvSpPr txBox="1"/>
          <p:nvPr/>
        </p:nvSpPr>
        <p:spPr>
          <a:xfrm>
            <a:off x="3913650" y="0"/>
            <a:ext cx="4869600" cy="933600"/>
          </a:xfrm>
          <a:prstGeom prst="rect">
            <a:avLst/>
          </a:prstGeom>
          <a:noFill/>
          <a:ln>
            <a:noFill/>
          </a:ln>
        </p:spPr>
        <p:txBody>
          <a:bodyPr anchorCtr="0" anchor="ctr" bIns="68575" lIns="68575" spcFirstLastPara="1" rIns="68575" wrap="square" tIns="68575">
            <a:normAutofit/>
          </a:bodyPr>
          <a:lstStyle/>
          <a:p>
            <a:pPr indent="0" lvl="0" marL="0" marR="0" rtl="0" algn="r">
              <a:lnSpc>
                <a:spcPct val="90000"/>
              </a:lnSpc>
              <a:spcBef>
                <a:spcPts val="0"/>
              </a:spcBef>
              <a:spcAft>
                <a:spcPts val="0"/>
              </a:spcAft>
              <a:buClr>
                <a:srgbClr val="000000"/>
              </a:buClr>
              <a:buSzPts val="2300"/>
              <a:buFont typeface="Arial"/>
              <a:buNone/>
            </a:pPr>
            <a:r>
              <a:rPr b="1" lang="en-MY" sz="2300">
                <a:solidFill>
                  <a:schemeClr val="lt1"/>
                </a:solidFill>
                <a:latin typeface="Poppins"/>
                <a:ea typeface="Poppins"/>
                <a:cs typeface="Poppins"/>
                <a:sym typeface="Poppins"/>
              </a:rPr>
              <a:t>THE ASSIGNMENT BRIEF</a:t>
            </a:r>
            <a:endParaRPr b="1" sz="2300">
              <a:solidFill>
                <a:schemeClr val="lt1"/>
              </a:solidFill>
              <a:latin typeface="Poppins"/>
              <a:ea typeface="Poppins"/>
              <a:cs typeface="Poppins"/>
              <a:sym typeface="Poppins"/>
            </a:endParaRPr>
          </a:p>
          <a:p>
            <a:pPr indent="-374650" lvl="0" marL="457200" marR="0" rtl="0" algn="r">
              <a:lnSpc>
                <a:spcPct val="90000"/>
              </a:lnSpc>
              <a:spcBef>
                <a:spcPts val="0"/>
              </a:spcBef>
              <a:spcAft>
                <a:spcPts val="0"/>
              </a:spcAft>
              <a:buClr>
                <a:schemeClr val="lt1"/>
              </a:buClr>
              <a:buSzPts val="2300"/>
              <a:buFont typeface="Poppins"/>
              <a:buChar char="-"/>
            </a:pPr>
            <a:r>
              <a:rPr b="1" lang="en-MY" sz="2300">
                <a:solidFill>
                  <a:schemeClr val="lt1"/>
                </a:solidFill>
                <a:latin typeface="Poppins"/>
                <a:ea typeface="Poppins"/>
                <a:cs typeface="Poppins"/>
                <a:sym typeface="Poppins"/>
              </a:rPr>
              <a:t>TASK </a:t>
            </a:r>
            <a:endParaRPr b="1" i="0" sz="2600" u="none" cap="none" strike="noStrike">
              <a:solidFill>
                <a:schemeClr val="lt1"/>
              </a:solidFill>
              <a:latin typeface="Poppins"/>
              <a:ea typeface="Poppins"/>
              <a:cs typeface="Poppins"/>
              <a:sym typeface="Poppins"/>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11" name="Shape 211"/>
        <p:cNvGrpSpPr/>
        <p:nvPr/>
      </p:nvGrpSpPr>
      <p:grpSpPr>
        <a:xfrm>
          <a:off x="0" y="0"/>
          <a:ext cx="0" cy="0"/>
          <a:chOff x="0" y="0"/>
          <a:chExt cx="0" cy="0"/>
        </a:xfrm>
      </p:grpSpPr>
      <p:pic>
        <p:nvPicPr>
          <p:cNvPr id="212" name="Google Shape;212;g34ba26c7e9c_1_1202"/>
          <p:cNvPicPr preferRelativeResize="0"/>
          <p:nvPr/>
        </p:nvPicPr>
        <p:blipFill rotWithShape="1">
          <a:blip r:embed="rId4">
            <a:alphaModFix/>
          </a:blip>
          <a:srcRect b="0" l="0" r="0" t="0"/>
          <a:stretch/>
        </p:blipFill>
        <p:spPr>
          <a:xfrm>
            <a:off x="576956" y="350184"/>
            <a:ext cx="2326988" cy="357206"/>
          </a:xfrm>
          <a:prstGeom prst="rect">
            <a:avLst/>
          </a:prstGeom>
          <a:noFill/>
          <a:ln>
            <a:noFill/>
          </a:ln>
        </p:spPr>
      </p:pic>
      <p:sp>
        <p:nvSpPr>
          <p:cNvPr id="213" name="Google Shape;213;g34ba26c7e9c_1_1202"/>
          <p:cNvSpPr txBox="1"/>
          <p:nvPr/>
        </p:nvSpPr>
        <p:spPr>
          <a:xfrm>
            <a:off x="3647875" y="0"/>
            <a:ext cx="5135100" cy="933600"/>
          </a:xfrm>
          <a:prstGeom prst="rect">
            <a:avLst/>
          </a:prstGeom>
          <a:noFill/>
          <a:ln>
            <a:noFill/>
          </a:ln>
        </p:spPr>
        <p:txBody>
          <a:bodyPr anchorCtr="0" anchor="ctr" bIns="68575" lIns="68575" spcFirstLastPara="1" rIns="68575" wrap="square" tIns="68575">
            <a:normAutofit/>
          </a:bodyPr>
          <a:lstStyle/>
          <a:p>
            <a:pPr indent="0" lvl="0" marL="0" marR="0" rtl="0" algn="r">
              <a:lnSpc>
                <a:spcPct val="90000"/>
              </a:lnSpc>
              <a:spcBef>
                <a:spcPts val="0"/>
              </a:spcBef>
              <a:spcAft>
                <a:spcPts val="0"/>
              </a:spcAft>
              <a:buClr>
                <a:srgbClr val="000000"/>
              </a:buClr>
              <a:buSzPts val="2300"/>
              <a:buFont typeface="Arial"/>
              <a:buNone/>
            </a:pPr>
            <a:r>
              <a:rPr b="1" lang="en-MY" sz="2300">
                <a:solidFill>
                  <a:schemeClr val="lt1"/>
                </a:solidFill>
                <a:latin typeface="Poppins"/>
                <a:ea typeface="Poppins"/>
                <a:cs typeface="Poppins"/>
                <a:sym typeface="Poppins"/>
              </a:rPr>
              <a:t>LEVELS OF </a:t>
            </a:r>
            <a:endParaRPr b="1" sz="2300">
              <a:solidFill>
                <a:schemeClr val="lt1"/>
              </a:solidFill>
              <a:latin typeface="Poppins"/>
              <a:ea typeface="Poppins"/>
              <a:cs typeface="Poppins"/>
              <a:sym typeface="Poppins"/>
            </a:endParaRPr>
          </a:p>
          <a:p>
            <a:pPr indent="0" lvl="0" marL="0" marR="0" rtl="0" algn="r">
              <a:lnSpc>
                <a:spcPct val="90000"/>
              </a:lnSpc>
              <a:spcBef>
                <a:spcPts val="0"/>
              </a:spcBef>
              <a:spcAft>
                <a:spcPts val="0"/>
              </a:spcAft>
              <a:buClr>
                <a:srgbClr val="000000"/>
              </a:buClr>
              <a:buSzPts val="2300"/>
              <a:buFont typeface="Arial"/>
              <a:buNone/>
            </a:pPr>
            <a:r>
              <a:rPr b="1" lang="en-MY" sz="2300">
                <a:solidFill>
                  <a:schemeClr val="lt1"/>
                </a:solidFill>
                <a:latin typeface="Poppins"/>
                <a:ea typeface="Poppins"/>
                <a:cs typeface="Poppins"/>
                <a:sym typeface="Poppins"/>
              </a:rPr>
              <a:t>THE COGNITIVE DOMAIN</a:t>
            </a:r>
            <a:endParaRPr b="1" i="0" sz="2600" u="none" cap="none" strike="noStrike">
              <a:solidFill>
                <a:schemeClr val="lt1"/>
              </a:solidFill>
              <a:latin typeface="Poppins"/>
              <a:ea typeface="Poppins"/>
              <a:cs typeface="Poppins"/>
              <a:sym typeface="Poppins"/>
            </a:endParaRPr>
          </a:p>
        </p:txBody>
      </p:sp>
      <p:sp>
        <p:nvSpPr>
          <p:cNvPr id="214" name="Google Shape;214;g34ba26c7e9c_1_1202"/>
          <p:cNvSpPr txBox="1"/>
          <p:nvPr/>
        </p:nvSpPr>
        <p:spPr>
          <a:xfrm>
            <a:off x="442950" y="1292400"/>
            <a:ext cx="8004600" cy="492600"/>
          </a:xfrm>
          <a:prstGeom prst="rect">
            <a:avLst/>
          </a:prstGeom>
          <a:noFill/>
          <a:ln>
            <a:noFill/>
          </a:ln>
        </p:spPr>
        <p:txBody>
          <a:bodyPr anchorCtr="0" anchor="t" bIns="91425" lIns="91425" spcFirstLastPara="1" rIns="91425" wrap="square" tIns="91425">
            <a:spAutoFit/>
          </a:bodyPr>
          <a:lstStyle/>
          <a:p>
            <a:pPr indent="0" lvl="0" marL="457200" rtl="0" algn="l">
              <a:spcBef>
                <a:spcPts val="0"/>
              </a:spcBef>
              <a:spcAft>
                <a:spcPts val="0"/>
              </a:spcAft>
              <a:buNone/>
            </a:pPr>
            <a:r>
              <a:t/>
            </a:r>
            <a:endParaRPr sz="2000">
              <a:solidFill>
                <a:schemeClr val="dk2"/>
              </a:solidFill>
            </a:endParaRPr>
          </a:p>
        </p:txBody>
      </p:sp>
      <p:pic>
        <p:nvPicPr>
          <p:cNvPr id="215" name="Google Shape;215;g34ba26c7e9c_1_1202"/>
          <p:cNvPicPr preferRelativeResize="0"/>
          <p:nvPr/>
        </p:nvPicPr>
        <p:blipFill rotWithShape="1">
          <a:blip r:embed="rId5">
            <a:alphaModFix/>
          </a:blip>
          <a:srcRect b="4933" l="0" r="0" t="0"/>
          <a:stretch/>
        </p:blipFill>
        <p:spPr>
          <a:xfrm>
            <a:off x="1160500" y="1126400"/>
            <a:ext cx="6823000" cy="3652325"/>
          </a:xfrm>
          <a:prstGeom prst="rect">
            <a:avLst/>
          </a:prstGeom>
          <a:noFill/>
          <a:ln>
            <a:noFill/>
          </a:ln>
        </p:spPr>
      </p:pic>
      <p:sp>
        <p:nvSpPr>
          <p:cNvPr id="216" name="Google Shape;216;g34ba26c7e9c_1_1202"/>
          <p:cNvSpPr txBox="1"/>
          <p:nvPr/>
        </p:nvSpPr>
        <p:spPr>
          <a:xfrm>
            <a:off x="3419275" y="4778725"/>
            <a:ext cx="1422600" cy="346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MY" sz="1050">
                <a:solidFill>
                  <a:srgbClr val="474747"/>
                </a:solidFill>
                <a:highlight>
                  <a:srgbClr val="FFFFFF"/>
                </a:highlight>
              </a:rPr>
              <a:t>Vanderbilt University</a:t>
            </a:r>
            <a:endParaRPr sz="1800">
              <a:solidFill>
                <a:schemeClr val="dk2"/>
              </a:solidFill>
            </a:endParaRPr>
          </a:p>
        </p:txBody>
      </p:sp>
      <p:pic>
        <p:nvPicPr>
          <p:cNvPr id="217" name="Google Shape;217;g34ba26c7e9c_1_1202" title="CC BY.png"/>
          <p:cNvPicPr preferRelativeResize="0"/>
          <p:nvPr/>
        </p:nvPicPr>
        <p:blipFill>
          <a:blip r:embed="rId6">
            <a:alphaModFix/>
          </a:blip>
          <a:stretch>
            <a:fillRect/>
          </a:stretch>
        </p:blipFill>
        <p:spPr>
          <a:xfrm>
            <a:off x="2590800" y="4804175"/>
            <a:ext cx="838200" cy="2952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22" name="Shape 222"/>
        <p:cNvGrpSpPr/>
        <p:nvPr/>
      </p:nvGrpSpPr>
      <p:grpSpPr>
        <a:xfrm>
          <a:off x="0" y="0"/>
          <a:ext cx="0" cy="0"/>
          <a:chOff x="0" y="0"/>
          <a:chExt cx="0" cy="0"/>
        </a:xfrm>
      </p:grpSpPr>
      <p:pic>
        <p:nvPicPr>
          <p:cNvPr id="223" name="Google Shape;223;g34ba26c7e9c_1_1209"/>
          <p:cNvPicPr preferRelativeResize="0"/>
          <p:nvPr/>
        </p:nvPicPr>
        <p:blipFill rotWithShape="1">
          <a:blip r:embed="rId4">
            <a:alphaModFix/>
          </a:blip>
          <a:srcRect b="0" l="0" r="0" t="0"/>
          <a:stretch/>
        </p:blipFill>
        <p:spPr>
          <a:xfrm>
            <a:off x="576956" y="350184"/>
            <a:ext cx="2326988" cy="357206"/>
          </a:xfrm>
          <a:prstGeom prst="rect">
            <a:avLst/>
          </a:prstGeom>
          <a:noFill/>
          <a:ln>
            <a:noFill/>
          </a:ln>
        </p:spPr>
      </p:pic>
      <p:sp>
        <p:nvSpPr>
          <p:cNvPr id="224" name="Google Shape;224;g34ba26c7e9c_1_1209"/>
          <p:cNvSpPr txBox="1"/>
          <p:nvPr/>
        </p:nvSpPr>
        <p:spPr>
          <a:xfrm>
            <a:off x="3647875" y="0"/>
            <a:ext cx="5135100" cy="933600"/>
          </a:xfrm>
          <a:prstGeom prst="rect">
            <a:avLst/>
          </a:prstGeom>
          <a:noFill/>
          <a:ln>
            <a:noFill/>
          </a:ln>
        </p:spPr>
        <p:txBody>
          <a:bodyPr anchorCtr="0" anchor="ctr" bIns="68575" lIns="68575" spcFirstLastPara="1" rIns="68575" wrap="square" tIns="68575">
            <a:normAutofit/>
          </a:bodyPr>
          <a:lstStyle/>
          <a:p>
            <a:pPr indent="0" lvl="0" marL="0" marR="0" rtl="0" algn="r">
              <a:lnSpc>
                <a:spcPct val="90000"/>
              </a:lnSpc>
              <a:spcBef>
                <a:spcPts val="0"/>
              </a:spcBef>
              <a:spcAft>
                <a:spcPts val="0"/>
              </a:spcAft>
              <a:buClr>
                <a:srgbClr val="000000"/>
              </a:buClr>
              <a:buSzPts val="2300"/>
              <a:buFont typeface="Arial"/>
              <a:buNone/>
            </a:pPr>
            <a:r>
              <a:t/>
            </a:r>
            <a:endParaRPr b="1" i="0" sz="2600" u="none" cap="none" strike="noStrike">
              <a:solidFill>
                <a:schemeClr val="lt1"/>
              </a:solidFill>
              <a:latin typeface="Poppins"/>
              <a:ea typeface="Poppins"/>
              <a:cs typeface="Poppins"/>
              <a:sym typeface="Poppins"/>
            </a:endParaRPr>
          </a:p>
        </p:txBody>
      </p:sp>
      <p:sp>
        <p:nvSpPr>
          <p:cNvPr id="225" name="Google Shape;225;g34ba26c7e9c_1_1209"/>
          <p:cNvSpPr txBox="1"/>
          <p:nvPr/>
        </p:nvSpPr>
        <p:spPr>
          <a:xfrm>
            <a:off x="442950" y="1292400"/>
            <a:ext cx="8004600" cy="492600"/>
          </a:xfrm>
          <a:prstGeom prst="rect">
            <a:avLst/>
          </a:prstGeom>
          <a:noFill/>
          <a:ln>
            <a:noFill/>
          </a:ln>
        </p:spPr>
        <p:txBody>
          <a:bodyPr anchorCtr="0" anchor="t" bIns="91425" lIns="91425" spcFirstLastPara="1" rIns="91425" wrap="square" tIns="91425">
            <a:spAutoFit/>
          </a:bodyPr>
          <a:lstStyle/>
          <a:p>
            <a:pPr indent="0" lvl="0" marL="457200" rtl="0" algn="l">
              <a:spcBef>
                <a:spcPts val="0"/>
              </a:spcBef>
              <a:spcAft>
                <a:spcPts val="0"/>
              </a:spcAft>
              <a:buNone/>
            </a:pPr>
            <a:r>
              <a:t/>
            </a:r>
            <a:endParaRPr sz="2000">
              <a:solidFill>
                <a:schemeClr val="dk2"/>
              </a:solidFill>
            </a:endParaRPr>
          </a:p>
        </p:txBody>
      </p:sp>
      <p:sp>
        <p:nvSpPr>
          <p:cNvPr id="226" name="Google Shape;226;g34ba26c7e9c_1_1209"/>
          <p:cNvSpPr txBox="1"/>
          <p:nvPr/>
        </p:nvSpPr>
        <p:spPr>
          <a:xfrm>
            <a:off x="179850" y="909425"/>
            <a:ext cx="8530800" cy="340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1"/>
              </a:solidFill>
            </a:endParaRPr>
          </a:p>
          <a:p>
            <a:pPr indent="-387350" lvl="0" marL="457200" rtl="0" algn="l">
              <a:spcBef>
                <a:spcPts val="0"/>
              </a:spcBef>
              <a:spcAft>
                <a:spcPts val="0"/>
              </a:spcAft>
              <a:buClr>
                <a:schemeClr val="dk1"/>
              </a:buClr>
              <a:buSzPts val="2500"/>
              <a:buChar char="●"/>
            </a:pPr>
            <a:r>
              <a:rPr lang="en-MY" sz="2500">
                <a:solidFill>
                  <a:schemeClr val="dk1"/>
                </a:solidFill>
              </a:rPr>
              <a:t>Ensure that the academic workload is reasonable for the duration given for students to complete the task.</a:t>
            </a:r>
            <a:endParaRPr sz="2500">
              <a:solidFill>
                <a:schemeClr val="dk1"/>
              </a:solidFill>
            </a:endParaRPr>
          </a:p>
          <a:p>
            <a:pPr indent="0" lvl="0" marL="457200" rtl="0" algn="l">
              <a:spcBef>
                <a:spcPts val="0"/>
              </a:spcBef>
              <a:spcAft>
                <a:spcPts val="0"/>
              </a:spcAft>
              <a:buNone/>
            </a:pPr>
            <a:r>
              <a:t/>
            </a:r>
            <a:endParaRPr sz="2500">
              <a:solidFill>
                <a:schemeClr val="dk1"/>
              </a:solidFill>
            </a:endParaRPr>
          </a:p>
          <a:p>
            <a:pPr indent="-387350" lvl="0" marL="457200" rtl="0" algn="l">
              <a:spcBef>
                <a:spcPts val="0"/>
              </a:spcBef>
              <a:spcAft>
                <a:spcPts val="0"/>
              </a:spcAft>
              <a:buClr>
                <a:schemeClr val="dk1"/>
              </a:buClr>
              <a:buSzPts val="2500"/>
              <a:buChar char="●"/>
            </a:pPr>
            <a:r>
              <a:rPr lang="en-MY" sz="2500">
                <a:solidFill>
                  <a:schemeClr val="dk1"/>
                </a:solidFill>
              </a:rPr>
              <a:t>Be specific about how and when students are required to submit their assignments.</a:t>
            </a:r>
            <a:endParaRPr sz="2500">
              <a:solidFill>
                <a:schemeClr val="dk1"/>
              </a:solidFill>
            </a:endParaRPr>
          </a:p>
          <a:p>
            <a:pPr indent="0" lvl="0" marL="457200" rtl="0" algn="l">
              <a:spcBef>
                <a:spcPts val="0"/>
              </a:spcBef>
              <a:spcAft>
                <a:spcPts val="0"/>
              </a:spcAft>
              <a:buNone/>
            </a:pPr>
            <a:r>
              <a:t/>
            </a:r>
            <a:endParaRPr sz="2500">
              <a:solidFill>
                <a:schemeClr val="dk1"/>
              </a:solidFill>
            </a:endParaRPr>
          </a:p>
          <a:p>
            <a:pPr indent="-387350" lvl="0" marL="457200" rtl="0" algn="l">
              <a:spcBef>
                <a:spcPts val="0"/>
              </a:spcBef>
              <a:spcAft>
                <a:spcPts val="0"/>
              </a:spcAft>
              <a:buClr>
                <a:schemeClr val="dk1"/>
              </a:buClr>
              <a:buSzPts val="2500"/>
              <a:buChar char="●"/>
            </a:pPr>
            <a:r>
              <a:rPr lang="en-MY" sz="2500">
                <a:solidFill>
                  <a:schemeClr val="dk1"/>
                </a:solidFill>
              </a:rPr>
              <a:t>Check the scheduling of the due dates for assessments</a:t>
            </a:r>
            <a:endParaRPr sz="2500">
              <a:solidFill>
                <a:schemeClr val="dk1"/>
              </a:solidFill>
            </a:endParaRPr>
          </a:p>
          <a:p>
            <a:pPr indent="0" lvl="0" marL="0" rtl="0" algn="l">
              <a:spcBef>
                <a:spcPts val="0"/>
              </a:spcBef>
              <a:spcAft>
                <a:spcPts val="0"/>
              </a:spcAft>
              <a:buNone/>
            </a:pPr>
            <a:r>
              <a:t/>
            </a:r>
            <a:endParaRPr i="1" sz="1600">
              <a:solidFill>
                <a:schemeClr val="dk2"/>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31" name="Shape 231"/>
        <p:cNvGrpSpPr/>
        <p:nvPr/>
      </p:nvGrpSpPr>
      <p:grpSpPr>
        <a:xfrm>
          <a:off x="0" y="0"/>
          <a:ext cx="0" cy="0"/>
          <a:chOff x="0" y="0"/>
          <a:chExt cx="0" cy="0"/>
        </a:xfrm>
      </p:grpSpPr>
      <p:pic>
        <p:nvPicPr>
          <p:cNvPr id="232" name="Google Shape;232;g355307d680b_2_54"/>
          <p:cNvPicPr preferRelativeResize="0"/>
          <p:nvPr/>
        </p:nvPicPr>
        <p:blipFill rotWithShape="1">
          <a:blip r:embed="rId4">
            <a:alphaModFix/>
          </a:blip>
          <a:srcRect b="0" l="0" r="0" t="0"/>
          <a:stretch/>
        </p:blipFill>
        <p:spPr>
          <a:xfrm>
            <a:off x="576956" y="350184"/>
            <a:ext cx="2326988" cy="357206"/>
          </a:xfrm>
          <a:prstGeom prst="rect">
            <a:avLst/>
          </a:prstGeom>
          <a:noFill/>
          <a:ln>
            <a:noFill/>
          </a:ln>
        </p:spPr>
      </p:pic>
      <p:sp>
        <p:nvSpPr>
          <p:cNvPr id="233" name="Google Shape;233;g355307d680b_2_54"/>
          <p:cNvSpPr txBox="1"/>
          <p:nvPr/>
        </p:nvSpPr>
        <p:spPr>
          <a:xfrm>
            <a:off x="3647875" y="0"/>
            <a:ext cx="5135100" cy="933600"/>
          </a:xfrm>
          <a:prstGeom prst="rect">
            <a:avLst/>
          </a:prstGeom>
          <a:noFill/>
          <a:ln>
            <a:noFill/>
          </a:ln>
        </p:spPr>
        <p:txBody>
          <a:bodyPr anchorCtr="0" anchor="ctr" bIns="68575" lIns="68575" spcFirstLastPara="1" rIns="68575" wrap="square" tIns="68575">
            <a:normAutofit/>
          </a:bodyPr>
          <a:lstStyle/>
          <a:p>
            <a:pPr indent="0" lvl="0" marL="0" marR="0" rtl="0" algn="r">
              <a:lnSpc>
                <a:spcPct val="90000"/>
              </a:lnSpc>
              <a:spcBef>
                <a:spcPts val="0"/>
              </a:spcBef>
              <a:spcAft>
                <a:spcPts val="0"/>
              </a:spcAft>
              <a:buClr>
                <a:srgbClr val="000000"/>
              </a:buClr>
              <a:buSzPts val="2300"/>
              <a:buFont typeface="Arial"/>
              <a:buNone/>
            </a:pPr>
            <a:r>
              <a:t/>
            </a:r>
            <a:endParaRPr b="1" i="0" sz="2600" u="none" cap="none" strike="noStrike">
              <a:solidFill>
                <a:schemeClr val="lt1"/>
              </a:solidFill>
              <a:latin typeface="Poppins"/>
              <a:ea typeface="Poppins"/>
              <a:cs typeface="Poppins"/>
              <a:sym typeface="Poppins"/>
            </a:endParaRPr>
          </a:p>
        </p:txBody>
      </p:sp>
      <p:sp>
        <p:nvSpPr>
          <p:cNvPr id="234" name="Google Shape;234;g355307d680b_2_54"/>
          <p:cNvSpPr txBox="1"/>
          <p:nvPr/>
        </p:nvSpPr>
        <p:spPr>
          <a:xfrm>
            <a:off x="442950" y="1292400"/>
            <a:ext cx="8004600" cy="492600"/>
          </a:xfrm>
          <a:prstGeom prst="rect">
            <a:avLst/>
          </a:prstGeom>
          <a:noFill/>
          <a:ln>
            <a:noFill/>
          </a:ln>
        </p:spPr>
        <p:txBody>
          <a:bodyPr anchorCtr="0" anchor="t" bIns="91425" lIns="91425" spcFirstLastPara="1" rIns="91425" wrap="square" tIns="91425">
            <a:spAutoFit/>
          </a:bodyPr>
          <a:lstStyle/>
          <a:p>
            <a:pPr indent="0" lvl="0" marL="457200" rtl="0" algn="l">
              <a:spcBef>
                <a:spcPts val="0"/>
              </a:spcBef>
              <a:spcAft>
                <a:spcPts val="0"/>
              </a:spcAft>
              <a:buNone/>
            </a:pPr>
            <a:r>
              <a:t/>
            </a:r>
            <a:endParaRPr sz="2000">
              <a:solidFill>
                <a:schemeClr val="dk2"/>
              </a:solidFill>
            </a:endParaRPr>
          </a:p>
        </p:txBody>
      </p:sp>
      <p:sp>
        <p:nvSpPr>
          <p:cNvPr id="235" name="Google Shape;235;g355307d680b_2_54"/>
          <p:cNvSpPr txBox="1"/>
          <p:nvPr/>
        </p:nvSpPr>
        <p:spPr>
          <a:xfrm>
            <a:off x="442950" y="1061825"/>
            <a:ext cx="8267700" cy="3894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MY" sz="2400">
                <a:solidFill>
                  <a:schemeClr val="dk1"/>
                </a:solidFill>
              </a:rPr>
              <a:t>All online final assignments should be administered via the official online teaching-learning platform for the course. In the assignment brief, course lecturers should remind students to:</a:t>
            </a:r>
            <a:endParaRPr sz="2400">
              <a:solidFill>
                <a:schemeClr val="dk1"/>
              </a:solidFill>
            </a:endParaRPr>
          </a:p>
          <a:p>
            <a:pPr indent="-381000" lvl="0" marL="457200" rtl="0" algn="l">
              <a:spcBef>
                <a:spcPts val="1000"/>
              </a:spcBef>
              <a:spcAft>
                <a:spcPts val="0"/>
              </a:spcAft>
              <a:buClr>
                <a:schemeClr val="dk1"/>
              </a:buClr>
              <a:buSzPts val="2400"/>
              <a:buChar char="●"/>
            </a:pPr>
            <a:r>
              <a:rPr lang="en-MY" sz="2400">
                <a:solidFill>
                  <a:schemeClr val="dk1"/>
                </a:solidFill>
              </a:rPr>
              <a:t>Acknowledge receipt of the assignment brief,</a:t>
            </a:r>
            <a:endParaRPr sz="2400">
              <a:solidFill>
                <a:schemeClr val="dk1"/>
              </a:solidFill>
            </a:endParaRPr>
          </a:p>
          <a:p>
            <a:pPr indent="-381000" lvl="0" marL="457200" rtl="0" algn="l">
              <a:spcBef>
                <a:spcPts val="1000"/>
              </a:spcBef>
              <a:spcAft>
                <a:spcPts val="0"/>
              </a:spcAft>
              <a:buClr>
                <a:schemeClr val="dk1"/>
              </a:buClr>
              <a:buSzPts val="2400"/>
              <a:buChar char="●"/>
            </a:pPr>
            <a:r>
              <a:rPr lang="en-MY" sz="2400">
                <a:solidFill>
                  <a:schemeClr val="dk1"/>
                </a:solidFill>
              </a:rPr>
              <a:t>Submit the correct version of their assignments/ answers before the due date and time, and</a:t>
            </a:r>
            <a:endParaRPr sz="2400">
              <a:solidFill>
                <a:schemeClr val="dk1"/>
              </a:solidFill>
            </a:endParaRPr>
          </a:p>
          <a:p>
            <a:pPr indent="-381000" lvl="0" marL="457200" rtl="0" algn="l">
              <a:spcBef>
                <a:spcPts val="1000"/>
              </a:spcBef>
              <a:spcAft>
                <a:spcPts val="1000"/>
              </a:spcAft>
              <a:buClr>
                <a:schemeClr val="dk1"/>
              </a:buClr>
              <a:buSzPts val="2400"/>
              <a:buChar char="●"/>
            </a:pPr>
            <a:r>
              <a:rPr lang="en-MY" sz="2400">
                <a:solidFill>
                  <a:schemeClr val="dk1"/>
                </a:solidFill>
              </a:rPr>
              <a:t>Ensure they receive acknowledgement of submission of assignment when they hand in to the course lecturer.</a:t>
            </a:r>
            <a:endParaRPr sz="2400">
              <a:solidFill>
                <a:schemeClr val="dk2"/>
              </a:solidFill>
            </a:endParaRPr>
          </a:p>
        </p:txBody>
      </p:sp>
      <p:sp>
        <p:nvSpPr>
          <p:cNvPr id="236" name="Google Shape;236;g355307d680b_2_54"/>
          <p:cNvSpPr txBox="1"/>
          <p:nvPr/>
        </p:nvSpPr>
        <p:spPr>
          <a:xfrm>
            <a:off x="3647875" y="0"/>
            <a:ext cx="5135100" cy="933600"/>
          </a:xfrm>
          <a:prstGeom prst="rect">
            <a:avLst/>
          </a:prstGeom>
          <a:noFill/>
          <a:ln>
            <a:noFill/>
          </a:ln>
        </p:spPr>
        <p:txBody>
          <a:bodyPr anchorCtr="0" anchor="ctr" bIns="68575" lIns="68575" spcFirstLastPara="1" rIns="68575" wrap="square" tIns="68575">
            <a:normAutofit/>
          </a:bodyPr>
          <a:lstStyle/>
          <a:p>
            <a:pPr indent="0" lvl="0" marL="0" marR="0" rtl="0" algn="r">
              <a:lnSpc>
                <a:spcPct val="90000"/>
              </a:lnSpc>
              <a:spcBef>
                <a:spcPts val="0"/>
              </a:spcBef>
              <a:spcAft>
                <a:spcPts val="0"/>
              </a:spcAft>
              <a:buClr>
                <a:srgbClr val="000000"/>
              </a:buClr>
              <a:buSzPts val="2300"/>
              <a:buFont typeface="Arial"/>
              <a:buNone/>
            </a:pPr>
            <a:r>
              <a:rPr b="1" lang="en-MY" sz="2300">
                <a:solidFill>
                  <a:schemeClr val="lt1"/>
                </a:solidFill>
                <a:latin typeface="Poppins"/>
                <a:ea typeface="Poppins"/>
                <a:cs typeface="Poppins"/>
                <a:sym typeface="Poppins"/>
              </a:rPr>
              <a:t>ONLINE FINAL </a:t>
            </a:r>
            <a:r>
              <a:rPr b="1" lang="en-MY" sz="2300">
                <a:solidFill>
                  <a:schemeClr val="lt1"/>
                </a:solidFill>
                <a:latin typeface="Poppins"/>
                <a:ea typeface="Poppins"/>
                <a:cs typeface="Poppins"/>
                <a:sym typeface="Poppins"/>
              </a:rPr>
              <a:t>ASSIGNMENTS</a:t>
            </a:r>
            <a:endParaRPr b="1" i="0" sz="2600" u="none" cap="none" strike="noStrike">
              <a:solidFill>
                <a:schemeClr val="lt1"/>
              </a:solidFill>
              <a:latin typeface="Poppins"/>
              <a:ea typeface="Poppins"/>
              <a:cs typeface="Poppins"/>
              <a:sym typeface="Poppins"/>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41" name="Shape 241"/>
        <p:cNvGrpSpPr/>
        <p:nvPr/>
      </p:nvGrpSpPr>
      <p:grpSpPr>
        <a:xfrm>
          <a:off x="0" y="0"/>
          <a:ext cx="0" cy="0"/>
          <a:chOff x="0" y="0"/>
          <a:chExt cx="0" cy="0"/>
        </a:xfrm>
      </p:grpSpPr>
      <p:pic>
        <p:nvPicPr>
          <p:cNvPr id="242" name="Google Shape;242;g34ba26c7e9c_1_1228"/>
          <p:cNvPicPr preferRelativeResize="0"/>
          <p:nvPr/>
        </p:nvPicPr>
        <p:blipFill rotWithShape="1">
          <a:blip r:embed="rId4">
            <a:alphaModFix/>
          </a:blip>
          <a:srcRect b="0" l="0" r="0" t="0"/>
          <a:stretch/>
        </p:blipFill>
        <p:spPr>
          <a:xfrm>
            <a:off x="576956" y="350184"/>
            <a:ext cx="2326988" cy="357206"/>
          </a:xfrm>
          <a:prstGeom prst="rect">
            <a:avLst/>
          </a:prstGeom>
          <a:noFill/>
          <a:ln>
            <a:noFill/>
          </a:ln>
        </p:spPr>
      </p:pic>
      <p:sp>
        <p:nvSpPr>
          <p:cNvPr id="243" name="Google Shape;243;g34ba26c7e9c_1_1228"/>
          <p:cNvSpPr txBox="1"/>
          <p:nvPr/>
        </p:nvSpPr>
        <p:spPr>
          <a:xfrm>
            <a:off x="3647875" y="0"/>
            <a:ext cx="5135100" cy="933600"/>
          </a:xfrm>
          <a:prstGeom prst="rect">
            <a:avLst/>
          </a:prstGeom>
          <a:noFill/>
          <a:ln>
            <a:noFill/>
          </a:ln>
        </p:spPr>
        <p:txBody>
          <a:bodyPr anchorCtr="0" anchor="ctr" bIns="68575" lIns="68575" spcFirstLastPara="1" rIns="68575" wrap="square" tIns="68575">
            <a:normAutofit/>
          </a:bodyPr>
          <a:lstStyle/>
          <a:p>
            <a:pPr indent="0" lvl="0" marL="0" marR="0" rtl="0" algn="r">
              <a:lnSpc>
                <a:spcPct val="90000"/>
              </a:lnSpc>
              <a:spcBef>
                <a:spcPts val="0"/>
              </a:spcBef>
              <a:spcAft>
                <a:spcPts val="0"/>
              </a:spcAft>
              <a:buClr>
                <a:srgbClr val="000000"/>
              </a:buClr>
              <a:buSzPts val="2300"/>
              <a:buFont typeface="Arial"/>
              <a:buNone/>
            </a:pPr>
            <a:r>
              <a:rPr b="1" lang="en-MY" sz="2300">
                <a:solidFill>
                  <a:schemeClr val="lt1"/>
                </a:solidFill>
                <a:latin typeface="Poppins"/>
                <a:ea typeface="Poppins"/>
                <a:cs typeface="Poppins"/>
                <a:sym typeface="Poppins"/>
              </a:rPr>
              <a:t>THE ASSIGNMENT BRIEF</a:t>
            </a:r>
            <a:endParaRPr b="1" sz="2300">
              <a:solidFill>
                <a:schemeClr val="lt1"/>
              </a:solidFill>
              <a:latin typeface="Poppins"/>
              <a:ea typeface="Poppins"/>
              <a:cs typeface="Poppins"/>
              <a:sym typeface="Poppins"/>
            </a:endParaRPr>
          </a:p>
          <a:p>
            <a:pPr indent="-374650" lvl="0" marL="457200" marR="0" rtl="0" algn="r">
              <a:lnSpc>
                <a:spcPct val="90000"/>
              </a:lnSpc>
              <a:spcBef>
                <a:spcPts val="0"/>
              </a:spcBef>
              <a:spcAft>
                <a:spcPts val="0"/>
              </a:spcAft>
              <a:buClr>
                <a:schemeClr val="lt1"/>
              </a:buClr>
              <a:buSzPts val="2300"/>
              <a:buFont typeface="Poppins"/>
              <a:buChar char="-"/>
            </a:pPr>
            <a:r>
              <a:rPr b="1" lang="en-MY" sz="2300">
                <a:solidFill>
                  <a:schemeClr val="lt1"/>
                </a:solidFill>
                <a:latin typeface="Poppins"/>
                <a:ea typeface="Poppins"/>
                <a:cs typeface="Poppins"/>
                <a:sym typeface="Poppins"/>
              </a:rPr>
              <a:t>DESIGN</a:t>
            </a:r>
            <a:endParaRPr b="1" i="0" sz="2600" u="none" cap="none" strike="noStrike">
              <a:solidFill>
                <a:schemeClr val="lt1"/>
              </a:solidFill>
              <a:latin typeface="Poppins"/>
              <a:ea typeface="Poppins"/>
              <a:cs typeface="Poppins"/>
              <a:sym typeface="Poppins"/>
            </a:endParaRPr>
          </a:p>
        </p:txBody>
      </p:sp>
      <p:sp>
        <p:nvSpPr>
          <p:cNvPr id="244" name="Google Shape;244;g34ba26c7e9c_1_1228"/>
          <p:cNvSpPr txBox="1"/>
          <p:nvPr/>
        </p:nvSpPr>
        <p:spPr>
          <a:xfrm>
            <a:off x="428125" y="1070050"/>
            <a:ext cx="8004600" cy="4263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MY" sz="2400">
                <a:solidFill>
                  <a:schemeClr val="dk1"/>
                </a:solidFill>
              </a:rPr>
              <a:t>Consider the layout (format and organization of the brief):</a:t>
            </a:r>
            <a:endParaRPr sz="2400">
              <a:solidFill>
                <a:schemeClr val="dk1"/>
              </a:solidFill>
            </a:endParaRPr>
          </a:p>
          <a:p>
            <a:pPr indent="0" lvl="0" marL="914400" rtl="0" algn="l">
              <a:spcBef>
                <a:spcPts val="0"/>
              </a:spcBef>
              <a:spcAft>
                <a:spcPts val="0"/>
              </a:spcAft>
              <a:buNone/>
            </a:pPr>
            <a:r>
              <a:t/>
            </a:r>
            <a:endParaRPr sz="2400">
              <a:solidFill>
                <a:schemeClr val="dk1"/>
              </a:solidFill>
            </a:endParaRPr>
          </a:p>
          <a:p>
            <a:pPr indent="-380999" lvl="0" marL="899999" rtl="0" algn="l">
              <a:spcBef>
                <a:spcPts val="0"/>
              </a:spcBef>
              <a:spcAft>
                <a:spcPts val="0"/>
              </a:spcAft>
              <a:buClr>
                <a:schemeClr val="dk1"/>
              </a:buClr>
              <a:buSzPts val="2400"/>
              <a:buChar char="●"/>
            </a:pPr>
            <a:r>
              <a:rPr lang="en-MY" sz="2400">
                <a:solidFill>
                  <a:schemeClr val="dk1"/>
                </a:solidFill>
              </a:rPr>
              <a:t>Order of the constituents of the brief – e.g. Assignment title, Core task, Learning outcome, Task components, Assessment criteria, Submission details)</a:t>
            </a:r>
            <a:endParaRPr sz="2400">
              <a:solidFill>
                <a:schemeClr val="dk1"/>
              </a:solidFill>
            </a:endParaRPr>
          </a:p>
          <a:p>
            <a:pPr indent="-380999" lvl="0" marL="899999" rtl="0" algn="l">
              <a:spcBef>
                <a:spcPts val="1000"/>
              </a:spcBef>
              <a:spcAft>
                <a:spcPts val="0"/>
              </a:spcAft>
              <a:buClr>
                <a:schemeClr val="dk1"/>
              </a:buClr>
              <a:buSzPts val="2400"/>
              <a:buChar char="●"/>
            </a:pPr>
            <a:r>
              <a:rPr lang="en-MY" sz="2400">
                <a:solidFill>
                  <a:schemeClr val="dk1"/>
                </a:solidFill>
              </a:rPr>
              <a:t>Check appropriateness of the weighting for the different parts, especially for presentation</a:t>
            </a:r>
            <a:endParaRPr sz="2400">
              <a:solidFill>
                <a:schemeClr val="dk1"/>
              </a:solidFill>
            </a:endParaRPr>
          </a:p>
          <a:p>
            <a:pPr indent="-380999" lvl="0" marL="899999" rtl="0" algn="l">
              <a:spcBef>
                <a:spcPts val="1000"/>
              </a:spcBef>
              <a:spcAft>
                <a:spcPts val="0"/>
              </a:spcAft>
              <a:buClr>
                <a:schemeClr val="dk1"/>
              </a:buClr>
              <a:buSzPts val="2400"/>
              <a:buChar char="●"/>
            </a:pPr>
            <a:r>
              <a:rPr lang="en-MY" sz="2400">
                <a:solidFill>
                  <a:schemeClr val="dk1"/>
                </a:solidFill>
              </a:rPr>
              <a:t>Take care of line spacing between key constituents</a:t>
            </a:r>
            <a:endParaRPr sz="2400">
              <a:solidFill>
                <a:schemeClr val="dk1"/>
              </a:solidFill>
            </a:endParaRPr>
          </a:p>
          <a:p>
            <a:pPr indent="-380999" lvl="0" marL="899999" rtl="0" algn="l">
              <a:spcBef>
                <a:spcPts val="1000"/>
              </a:spcBef>
              <a:spcAft>
                <a:spcPts val="1000"/>
              </a:spcAft>
              <a:buClr>
                <a:schemeClr val="dk1"/>
              </a:buClr>
              <a:buSzPts val="2400"/>
              <a:buChar char="●"/>
            </a:pPr>
            <a:r>
              <a:rPr lang="en-MY" sz="2400">
                <a:solidFill>
                  <a:schemeClr val="dk1"/>
                </a:solidFill>
              </a:rPr>
              <a:t>Use visuals where applicable</a:t>
            </a:r>
            <a:endParaRPr sz="2400">
              <a:solidFill>
                <a:schemeClr val="dk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49" name="Shape 249"/>
        <p:cNvGrpSpPr/>
        <p:nvPr/>
      </p:nvGrpSpPr>
      <p:grpSpPr>
        <a:xfrm>
          <a:off x="0" y="0"/>
          <a:ext cx="0" cy="0"/>
          <a:chOff x="0" y="0"/>
          <a:chExt cx="0" cy="0"/>
        </a:xfrm>
      </p:grpSpPr>
      <p:pic>
        <p:nvPicPr>
          <p:cNvPr id="250" name="Google Shape;250;g34ba26c7e9c_1_1236"/>
          <p:cNvPicPr preferRelativeResize="0"/>
          <p:nvPr/>
        </p:nvPicPr>
        <p:blipFill rotWithShape="1">
          <a:blip r:embed="rId4">
            <a:alphaModFix/>
          </a:blip>
          <a:srcRect b="0" l="0" r="0" t="0"/>
          <a:stretch/>
        </p:blipFill>
        <p:spPr>
          <a:xfrm>
            <a:off x="576956" y="350184"/>
            <a:ext cx="2326988" cy="357206"/>
          </a:xfrm>
          <a:prstGeom prst="rect">
            <a:avLst/>
          </a:prstGeom>
          <a:noFill/>
          <a:ln>
            <a:noFill/>
          </a:ln>
        </p:spPr>
      </p:pic>
      <p:sp>
        <p:nvSpPr>
          <p:cNvPr id="251" name="Google Shape;251;g34ba26c7e9c_1_1236"/>
          <p:cNvSpPr txBox="1"/>
          <p:nvPr/>
        </p:nvSpPr>
        <p:spPr>
          <a:xfrm>
            <a:off x="442950" y="1216200"/>
            <a:ext cx="8004600" cy="4063500"/>
          </a:xfrm>
          <a:prstGeom prst="rect">
            <a:avLst/>
          </a:prstGeom>
          <a:noFill/>
          <a:ln>
            <a:noFill/>
          </a:ln>
        </p:spPr>
        <p:txBody>
          <a:bodyPr anchorCtr="0" anchor="t" bIns="91425" lIns="91425" spcFirstLastPara="1" rIns="91425" wrap="square" tIns="91425">
            <a:spAutoFit/>
          </a:bodyPr>
          <a:lstStyle/>
          <a:p>
            <a:pPr indent="-381000" lvl="0" marL="540000" rtl="0" algn="l">
              <a:spcBef>
                <a:spcPts val="0"/>
              </a:spcBef>
              <a:spcAft>
                <a:spcPts val="0"/>
              </a:spcAft>
              <a:buClr>
                <a:schemeClr val="dk1"/>
              </a:buClr>
              <a:buSzPts val="2400"/>
              <a:buChar char="●"/>
            </a:pPr>
            <a:r>
              <a:rPr lang="en-MY" sz="2400">
                <a:solidFill>
                  <a:schemeClr val="dk1"/>
                </a:solidFill>
              </a:rPr>
              <a:t>Test the brief with a colleague or a student from another course</a:t>
            </a:r>
            <a:endParaRPr sz="2400">
              <a:solidFill>
                <a:schemeClr val="dk1"/>
              </a:solidFill>
            </a:endParaRPr>
          </a:p>
          <a:p>
            <a:pPr indent="0" lvl="0" marL="540000" rtl="0" algn="l">
              <a:spcBef>
                <a:spcPts val="0"/>
              </a:spcBef>
              <a:spcAft>
                <a:spcPts val="0"/>
              </a:spcAft>
              <a:buNone/>
            </a:pPr>
            <a:r>
              <a:t/>
            </a:r>
            <a:endParaRPr sz="2400">
              <a:solidFill>
                <a:schemeClr val="dk1"/>
              </a:solidFill>
            </a:endParaRPr>
          </a:p>
          <a:p>
            <a:pPr indent="-381000" lvl="0" marL="540000" rtl="0" algn="l">
              <a:spcBef>
                <a:spcPts val="0"/>
              </a:spcBef>
              <a:spcAft>
                <a:spcPts val="0"/>
              </a:spcAft>
              <a:buClr>
                <a:schemeClr val="dk1"/>
              </a:buClr>
              <a:buSzPts val="2400"/>
              <a:buChar char="●"/>
            </a:pPr>
            <a:r>
              <a:rPr lang="en-MY" sz="2400">
                <a:solidFill>
                  <a:schemeClr val="dk1"/>
                </a:solidFill>
              </a:rPr>
              <a:t>Rather than a single session introducing the assignment, build in regular slots for dialogue about the assignment.</a:t>
            </a:r>
            <a:endParaRPr sz="2400">
              <a:solidFill>
                <a:schemeClr val="dk1"/>
              </a:solidFill>
            </a:endParaRPr>
          </a:p>
          <a:p>
            <a:pPr indent="0" lvl="0" marL="540000" rtl="0" algn="l">
              <a:spcBef>
                <a:spcPts val="0"/>
              </a:spcBef>
              <a:spcAft>
                <a:spcPts val="0"/>
              </a:spcAft>
              <a:buNone/>
            </a:pPr>
            <a:r>
              <a:t/>
            </a:r>
            <a:endParaRPr sz="2400">
              <a:solidFill>
                <a:schemeClr val="dk1"/>
              </a:solidFill>
            </a:endParaRPr>
          </a:p>
          <a:p>
            <a:pPr indent="-381000" lvl="0" marL="540000" rtl="0" algn="l">
              <a:spcBef>
                <a:spcPts val="0"/>
              </a:spcBef>
              <a:spcAft>
                <a:spcPts val="0"/>
              </a:spcAft>
              <a:buClr>
                <a:schemeClr val="dk1"/>
              </a:buClr>
              <a:buSzPts val="2400"/>
              <a:buChar char="●"/>
            </a:pPr>
            <a:r>
              <a:rPr lang="en-MY" sz="2400">
                <a:solidFill>
                  <a:schemeClr val="dk1"/>
                </a:solidFill>
              </a:rPr>
              <a:t>Direct students to appropriate available resources. Provide relevant websites / title of books to refer to</a:t>
            </a:r>
            <a:endParaRPr sz="2400">
              <a:solidFill>
                <a:schemeClr val="dk1"/>
              </a:solidFill>
            </a:endParaRPr>
          </a:p>
          <a:p>
            <a:pPr indent="0" lvl="0" marL="540000" rtl="0" algn="l">
              <a:spcBef>
                <a:spcPts val="0"/>
              </a:spcBef>
              <a:spcAft>
                <a:spcPts val="0"/>
              </a:spcAft>
              <a:buNone/>
            </a:pPr>
            <a:r>
              <a:t/>
            </a:r>
            <a:endParaRPr sz="1800">
              <a:solidFill>
                <a:schemeClr val="dk1"/>
              </a:solidFill>
            </a:endParaRPr>
          </a:p>
          <a:p>
            <a:pPr indent="0" lvl="0" marL="0" rtl="0" algn="l">
              <a:spcBef>
                <a:spcPts val="0"/>
              </a:spcBef>
              <a:spcAft>
                <a:spcPts val="0"/>
              </a:spcAft>
              <a:buNone/>
            </a:pPr>
            <a:r>
              <a:t/>
            </a:r>
            <a:endParaRPr sz="1800">
              <a:solidFill>
                <a:schemeClr val="dk1"/>
              </a:solidFill>
            </a:endParaRPr>
          </a:p>
        </p:txBody>
      </p:sp>
      <p:sp>
        <p:nvSpPr>
          <p:cNvPr id="252" name="Google Shape;252;g34ba26c7e9c_1_1236"/>
          <p:cNvSpPr txBox="1"/>
          <p:nvPr/>
        </p:nvSpPr>
        <p:spPr>
          <a:xfrm>
            <a:off x="3637425" y="0"/>
            <a:ext cx="5410200" cy="933600"/>
          </a:xfrm>
          <a:prstGeom prst="rect">
            <a:avLst/>
          </a:prstGeom>
          <a:noFill/>
          <a:ln>
            <a:noFill/>
          </a:ln>
        </p:spPr>
        <p:txBody>
          <a:bodyPr anchorCtr="0" anchor="ctr" bIns="68575" lIns="68575" spcFirstLastPara="1" rIns="68575" wrap="square" tIns="68575">
            <a:normAutofit/>
          </a:bodyPr>
          <a:lstStyle/>
          <a:p>
            <a:pPr indent="0" lvl="0" marL="0" marR="0" rtl="0" algn="r">
              <a:lnSpc>
                <a:spcPct val="90000"/>
              </a:lnSpc>
              <a:spcBef>
                <a:spcPts val="0"/>
              </a:spcBef>
              <a:spcAft>
                <a:spcPts val="0"/>
              </a:spcAft>
              <a:buClr>
                <a:srgbClr val="000000"/>
              </a:buClr>
              <a:buSzPts val="2300"/>
              <a:buFont typeface="Arial"/>
              <a:buNone/>
            </a:pPr>
            <a:r>
              <a:rPr b="1" lang="en-MY" sz="2300">
                <a:solidFill>
                  <a:schemeClr val="lt1"/>
                </a:solidFill>
                <a:latin typeface="Poppins"/>
                <a:ea typeface="Poppins"/>
                <a:cs typeface="Poppins"/>
                <a:sym typeface="Poppins"/>
              </a:rPr>
              <a:t>THE ASSIGNMENT BRIEF </a:t>
            </a:r>
            <a:endParaRPr b="1" sz="2300">
              <a:solidFill>
                <a:schemeClr val="lt1"/>
              </a:solidFill>
              <a:latin typeface="Poppins"/>
              <a:ea typeface="Poppins"/>
              <a:cs typeface="Poppins"/>
              <a:sym typeface="Poppins"/>
            </a:endParaRPr>
          </a:p>
          <a:p>
            <a:pPr indent="-374650" lvl="0" marL="457200" marR="0" rtl="0" algn="r">
              <a:lnSpc>
                <a:spcPct val="90000"/>
              </a:lnSpc>
              <a:spcBef>
                <a:spcPts val="0"/>
              </a:spcBef>
              <a:spcAft>
                <a:spcPts val="0"/>
              </a:spcAft>
              <a:buClr>
                <a:schemeClr val="lt1"/>
              </a:buClr>
              <a:buSzPts val="2300"/>
              <a:buFont typeface="Poppins"/>
              <a:buChar char="-"/>
            </a:pPr>
            <a:r>
              <a:rPr b="1" lang="en-MY" sz="2300">
                <a:solidFill>
                  <a:schemeClr val="lt1"/>
                </a:solidFill>
                <a:latin typeface="Poppins"/>
                <a:ea typeface="Poppins"/>
                <a:cs typeface="Poppins"/>
                <a:sym typeface="Poppins"/>
              </a:rPr>
              <a:t>ENHANCEMENT</a:t>
            </a:r>
            <a:endParaRPr b="1" i="0" sz="2600" u="none" cap="none" strike="noStrike">
              <a:solidFill>
                <a:schemeClr val="lt1"/>
              </a:solidFill>
              <a:latin typeface="Poppins"/>
              <a:ea typeface="Poppins"/>
              <a:cs typeface="Poppins"/>
              <a:sym typeface="Poppins"/>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57" name="Shape 257"/>
        <p:cNvGrpSpPr/>
        <p:nvPr/>
      </p:nvGrpSpPr>
      <p:grpSpPr>
        <a:xfrm>
          <a:off x="0" y="0"/>
          <a:ext cx="0" cy="0"/>
          <a:chOff x="0" y="0"/>
          <a:chExt cx="0" cy="0"/>
        </a:xfrm>
      </p:grpSpPr>
      <p:pic>
        <p:nvPicPr>
          <p:cNvPr id="258" name="Google Shape;258;g35d4007718b_0_23"/>
          <p:cNvPicPr preferRelativeResize="0"/>
          <p:nvPr/>
        </p:nvPicPr>
        <p:blipFill rotWithShape="1">
          <a:blip r:embed="rId4">
            <a:alphaModFix/>
          </a:blip>
          <a:srcRect b="0" l="0" r="0" t="0"/>
          <a:stretch/>
        </p:blipFill>
        <p:spPr>
          <a:xfrm>
            <a:off x="576956" y="350184"/>
            <a:ext cx="2326988" cy="357206"/>
          </a:xfrm>
          <a:prstGeom prst="rect">
            <a:avLst/>
          </a:prstGeom>
          <a:noFill/>
          <a:ln>
            <a:noFill/>
          </a:ln>
        </p:spPr>
      </p:pic>
      <p:sp>
        <p:nvSpPr>
          <p:cNvPr id="259" name="Google Shape;259;g35d4007718b_0_23"/>
          <p:cNvSpPr txBox="1"/>
          <p:nvPr/>
        </p:nvSpPr>
        <p:spPr>
          <a:xfrm>
            <a:off x="442950" y="1216200"/>
            <a:ext cx="8004600" cy="2493600"/>
          </a:xfrm>
          <a:prstGeom prst="rect">
            <a:avLst/>
          </a:prstGeom>
          <a:noFill/>
          <a:ln>
            <a:noFill/>
          </a:ln>
        </p:spPr>
        <p:txBody>
          <a:bodyPr anchorCtr="0" anchor="t" bIns="91425" lIns="91425" spcFirstLastPara="1" rIns="91425" wrap="square" tIns="91425">
            <a:spAutoFit/>
          </a:bodyPr>
          <a:lstStyle/>
          <a:p>
            <a:pPr indent="-387350" lvl="0" marL="540000" rtl="0" algn="l">
              <a:spcBef>
                <a:spcPts val="0"/>
              </a:spcBef>
              <a:spcAft>
                <a:spcPts val="0"/>
              </a:spcAft>
              <a:buClr>
                <a:schemeClr val="dk1"/>
              </a:buClr>
              <a:buSzPts val="2500"/>
              <a:buChar char="●"/>
            </a:pPr>
            <a:r>
              <a:rPr lang="en-MY" sz="2500">
                <a:solidFill>
                  <a:schemeClr val="dk1"/>
                </a:solidFill>
              </a:rPr>
              <a:t>Consider providing exemplars/ samples of successful and unsuccessful completed parallel assignment</a:t>
            </a:r>
            <a:endParaRPr sz="2500">
              <a:solidFill>
                <a:schemeClr val="dk1"/>
              </a:solidFill>
            </a:endParaRPr>
          </a:p>
          <a:p>
            <a:pPr indent="0" lvl="0" marL="540000" rtl="0" algn="l">
              <a:spcBef>
                <a:spcPts val="0"/>
              </a:spcBef>
              <a:spcAft>
                <a:spcPts val="0"/>
              </a:spcAft>
              <a:buNone/>
            </a:pPr>
            <a:r>
              <a:t/>
            </a:r>
            <a:endParaRPr sz="2500">
              <a:solidFill>
                <a:schemeClr val="dk1"/>
              </a:solidFill>
            </a:endParaRPr>
          </a:p>
          <a:p>
            <a:pPr indent="-387350" lvl="0" marL="540000" rtl="0" algn="l">
              <a:spcBef>
                <a:spcPts val="0"/>
              </a:spcBef>
              <a:spcAft>
                <a:spcPts val="0"/>
              </a:spcAft>
              <a:buClr>
                <a:schemeClr val="dk1"/>
              </a:buClr>
              <a:buSzPts val="2500"/>
              <a:buChar char="●"/>
            </a:pPr>
            <a:r>
              <a:rPr lang="en-MY" sz="2500">
                <a:solidFill>
                  <a:schemeClr val="dk1"/>
                </a:solidFill>
              </a:rPr>
              <a:t>Monitor queries/ feedback from students, rephrase instructions if necessary</a:t>
            </a:r>
            <a:endParaRPr sz="2500">
              <a:solidFill>
                <a:schemeClr val="dk1"/>
              </a:solidFill>
            </a:endParaRPr>
          </a:p>
        </p:txBody>
      </p:sp>
      <p:sp>
        <p:nvSpPr>
          <p:cNvPr id="260" name="Google Shape;260;g35d4007718b_0_23"/>
          <p:cNvSpPr txBox="1"/>
          <p:nvPr/>
        </p:nvSpPr>
        <p:spPr>
          <a:xfrm>
            <a:off x="3637425" y="0"/>
            <a:ext cx="5410200" cy="933600"/>
          </a:xfrm>
          <a:prstGeom prst="rect">
            <a:avLst/>
          </a:prstGeom>
          <a:noFill/>
          <a:ln>
            <a:noFill/>
          </a:ln>
        </p:spPr>
        <p:txBody>
          <a:bodyPr anchorCtr="0" anchor="ctr" bIns="68575" lIns="68575" spcFirstLastPara="1" rIns="68575" wrap="square" tIns="68575">
            <a:normAutofit/>
          </a:bodyPr>
          <a:lstStyle/>
          <a:p>
            <a:pPr indent="0" lvl="0" marL="0" marR="0" rtl="0" algn="r">
              <a:lnSpc>
                <a:spcPct val="90000"/>
              </a:lnSpc>
              <a:spcBef>
                <a:spcPts val="0"/>
              </a:spcBef>
              <a:spcAft>
                <a:spcPts val="0"/>
              </a:spcAft>
              <a:buClr>
                <a:srgbClr val="000000"/>
              </a:buClr>
              <a:buSzPts val="2300"/>
              <a:buFont typeface="Arial"/>
              <a:buNone/>
            </a:pPr>
            <a:r>
              <a:rPr b="1" lang="en-MY" sz="2300">
                <a:solidFill>
                  <a:schemeClr val="lt1"/>
                </a:solidFill>
                <a:latin typeface="Poppins"/>
                <a:ea typeface="Poppins"/>
                <a:cs typeface="Poppins"/>
                <a:sym typeface="Poppins"/>
              </a:rPr>
              <a:t>THE ASSIGNMENT BRIEF </a:t>
            </a:r>
            <a:endParaRPr b="1" sz="2300">
              <a:solidFill>
                <a:schemeClr val="lt1"/>
              </a:solidFill>
              <a:latin typeface="Poppins"/>
              <a:ea typeface="Poppins"/>
              <a:cs typeface="Poppins"/>
              <a:sym typeface="Poppins"/>
            </a:endParaRPr>
          </a:p>
          <a:p>
            <a:pPr indent="-374650" lvl="0" marL="457200" marR="0" rtl="0" algn="r">
              <a:lnSpc>
                <a:spcPct val="90000"/>
              </a:lnSpc>
              <a:spcBef>
                <a:spcPts val="0"/>
              </a:spcBef>
              <a:spcAft>
                <a:spcPts val="0"/>
              </a:spcAft>
              <a:buClr>
                <a:schemeClr val="lt1"/>
              </a:buClr>
              <a:buSzPts val="2300"/>
              <a:buFont typeface="Poppins"/>
              <a:buChar char="-"/>
            </a:pPr>
            <a:r>
              <a:rPr b="1" lang="en-MY" sz="2300">
                <a:solidFill>
                  <a:schemeClr val="lt1"/>
                </a:solidFill>
                <a:latin typeface="Poppins"/>
                <a:ea typeface="Poppins"/>
                <a:cs typeface="Poppins"/>
                <a:sym typeface="Poppins"/>
              </a:rPr>
              <a:t>ENHANCEMENT</a:t>
            </a:r>
            <a:endParaRPr b="1" i="0" sz="2600" u="none" cap="none" strike="noStrike">
              <a:solidFill>
                <a:schemeClr val="lt1"/>
              </a:solidFill>
              <a:latin typeface="Poppins"/>
              <a:ea typeface="Poppins"/>
              <a:cs typeface="Poppins"/>
              <a:sym typeface="Poppins"/>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pic>
        <p:nvPicPr>
          <p:cNvPr id="72" name="Google Shape;72;p4"/>
          <p:cNvPicPr preferRelativeResize="0"/>
          <p:nvPr/>
        </p:nvPicPr>
        <p:blipFill rotWithShape="1">
          <a:blip r:embed="rId3">
            <a:alphaModFix/>
          </a:blip>
          <a:srcRect b="0" l="0" r="0" t="0"/>
          <a:stretch/>
        </p:blipFill>
        <p:spPr>
          <a:xfrm>
            <a:off x="0" y="0"/>
            <a:ext cx="3322650" cy="5143500"/>
          </a:xfrm>
          <a:prstGeom prst="rect">
            <a:avLst/>
          </a:prstGeom>
          <a:noFill/>
          <a:ln>
            <a:noFill/>
          </a:ln>
        </p:spPr>
      </p:pic>
      <p:sp>
        <p:nvSpPr>
          <p:cNvPr id="73" name="Google Shape;73;p4"/>
          <p:cNvSpPr txBox="1"/>
          <p:nvPr/>
        </p:nvSpPr>
        <p:spPr>
          <a:xfrm>
            <a:off x="278650" y="1452900"/>
            <a:ext cx="2868900" cy="541800"/>
          </a:xfrm>
          <a:prstGeom prst="rect">
            <a:avLst/>
          </a:prstGeom>
          <a:noFill/>
          <a:ln>
            <a:noFill/>
          </a:ln>
        </p:spPr>
        <p:txBody>
          <a:bodyPr anchorCtr="0" anchor="t" bIns="91425" lIns="91425" spcFirstLastPara="1" rIns="91425" wrap="square" tIns="91425">
            <a:spAutoFit/>
          </a:bodyPr>
          <a:lstStyle/>
          <a:p>
            <a:pPr indent="0" lvl="0" marL="0" marR="0" rtl="0" algn="l">
              <a:lnSpc>
                <a:spcPct val="80000"/>
              </a:lnSpc>
              <a:spcBef>
                <a:spcPts val="0"/>
              </a:spcBef>
              <a:spcAft>
                <a:spcPts val="0"/>
              </a:spcAft>
              <a:buClr>
                <a:srgbClr val="000000"/>
              </a:buClr>
              <a:buSzPts val="3200"/>
              <a:buFont typeface="Arial"/>
              <a:buNone/>
            </a:pPr>
            <a:r>
              <a:rPr b="1" lang="en-MY" sz="2900">
                <a:solidFill>
                  <a:srgbClr val="FFFFFF"/>
                </a:solidFill>
                <a:latin typeface="Poppins"/>
                <a:ea typeface="Poppins"/>
                <a:cs typeface="Poppins"/>
                <a:sym typeface="Poppins"/>
              </a:rPr>
              <a:t>Overview</a:t>
            </a:r>
            <a:endParaRPr b="1" i="0" sz="1400" u="none" cap="none" strike="noStrike">
              <a:solidFill>
                <a:srgbClr val="000000"/>
              </a:solidFill>
              <a:latin typeface="Century Gothic"/>
              <a:ea typeface="Century Gothic"/>
              <a:cs typeface="Century Gothic"/>
              <a:sym typeface="Century Gothic"/>
            </a:endParaRPr>
          </a:p>
        </p:txBody>
      </p:sp>
      <p:pic>
        <p:nvPicPr>
          <p:cNvPr id="74" name="Google Shape;74;p4"/>
          <p:cNvPicPr preferRelativeResize="0"/>
          <p:nvPr/>
        </p:nvPicPr>
        <p:blipFill rotWithShape="1">
          <a:blip r:embed="rId4">
            <a:alphaModFix/>
          </a:blip>
          <a:srcRect b="0" l="0" r="0" t="0"/>
          <a:stretch/>
        </p:blipFill>
        <p:spPr>
          <a:xfrm>
            <a:off x="315468" y="350184"/>
            <a:ext cx="2326988" cy="357206"/>
          </a:xfrm>
          <a:prstGeom prst="rect">
            <a:avLst/>
          </a:prstGeom>
          <a:noFill/>
          <a:ln>
            <a:noFill/>
          </a:ln>
        </p:spPr>
      </p:pic>
      <p:sp>
        <p:nvSpPr>
          <p:cNvPr id="75" name="Google Shape;75;p4"/>
          <p:cNvSpPr/>
          <p:nvPr/>
        </p:nvSpPr>
        <p:spPr>
          <a:xfrm>
            <a:off x="3624475" y="932825"/>
            <a:ext cx="5034000" cy="3564600"/>
          </a:xfrm>
          <a:prstGeom prst="rect">
            <a:avLst/>
          </a:prstGeom>
          <a:noFill/>
          <a:ln>
            <a:noFill/>
          </a:ln>
        </p:spPr>
        <p:txBody>
          <a:bodyPr anchorCtr="0" anchor="t" bIns="45700" lIns="91425" spcFirstLastPara="1" rIns="91425" wrap="square" tIns="45700">
            <a:noAutofit/>
          </a:bodyPr>
          <a:lstStyle/>
          <a:p>
            <a:pPr indent="-374650" lvl="0" marL="457200" marR="0" rtl="0" algn="l">
              <a:lnSpc>
                <a:spcPct val="87272"/>
              </a:lnSpc>
              <a:spcBef>
                <a:spcPts val="0"/>
              </a:spcBef>
              <a:spcAft>
                <a:spcPts val="0"/>
              </a:spcAft>
              <a:buClr>
                <a:schemeClr val="dk1"/>
              </a:buClr>
              <a:buSzPts val="2300"/>
              <a:buFont typeface="Poppins Light"/>
              <a:buChar char="●"/>
            </a:pPr>
            <a:r>
              <a:rPr lang="en-MY" sz="2300">
                <a:solidFill>
                  <a:schemeClr val="dk1"/>
                </a:solidFill>
                <a:latin typeface="Poppins Light"/>
                <a:ea typeface="Poppins Light"/>
                <a:cs typeface="Poppins Light"/>
                <a:sym typeface="Poppins Light"/>
              </a:rPr>
              <a:t>Constructive</a:t>
            </a:r>
            <a:r>
              <a:rPr lang="en-MY" sz="2300">
                <a:solidFill>
                  <a:schemeClr val="dk1"/>
                </a:solidFill>
                <a:latin typeface="Poppins Light"/>
                <a:ea typeface="Poppins Light"/>
                <a:cs typeface="Poppins Light"/>
                <a:sym typeface="Poppins Light"/>
              </a:rPr>
              <a:t> Alignment</a:t>
            </a:r>
            <a:endParaRPr sz="2300">
              <a:solidFill>
                <a:schemeClr val="dk1"/>
              </a:solidFill>
              <a:latin typeface="Poppins Light"/>
              <a:ea typeface="Poppins Light"/>
              <a:cs typeface="Poppins Light"/>
              <a:sym typeface="Poppins Light"/>
            </a:endParaRPr>
          </a:p>
          <a:p>
            <a:pPr indent="-374650" lvl="0" marL="457200" marR="0" rtl="0" algn="l">
              <a:lnSpc>
                <a:spcPct val="87272"/>
              </a:lnSpc>
              <a:spcBef>
                <a:spcPts val="1000"/>
              </a:spcBef>
              <a:spcAft>
                <a:spcPts val="0"/>
              </a:spcAft>
              <a:buClr>
                <a:schemeClr val="dk1"/>
              </a:buClr>
              <a:buSzPts val="2300"/>
              <a:buFont typeface="Poppins Light"/>
              <a:buChar char="●"/>
            </a:pPr>
            <a:r>
              <a:rPr lang="en-MY" sz="2300">
                <a:solidFill>
                  <a:schemeClr val="dk1"/>
                </a:solidFill>
                <a:latin typeface="Poppins Light"/>
                <a:ea typeface="Poppins Light"/>
                <a:cs typeface="Poppins Light"/>
                <a:sym typeface="Poppins Light"/>
              </a:rPr>
              <a:t>Assessment Types</a:t>
            </a:r>
            <a:endParaRPr sz="2300">
              <a:solidFill>
                <a:schemeClr val="dk1"/>
              </a:solidFill>
              <a:latin typeface="Poppins Light"/>
              <a:ea typeface="Poppins Light"/>
              <a:cs typeface="Poppins Light"/>
              <a:sym typeface="Poppins Light"/>
            </a:endParaRPr>
          </a:p>
          <a:p>
            <a:pPr indent="-374650" lvl="0" marL="457200" marR="0" rtl="0" algn="l">
              <a:lnSpc>
                <a:spcPct val="87272"/>
              </a:lnSpc>
              <a:spcBef>
                <a:spcPts val="1000"/>
              </a:spcBef>
              <a:spcAft>
                <a:spcPts val="0"/>
              </a:spcAft>
              <a:buClr>
                <a:schemeClr val="dk1"/>
              </a:buClr>
              <a:buSzPts val="2300"/>
              <a:buFont typeface="Poppins Light"/>
              <a:buChar char="●"/>
            </a:pPr>
            <a:r>
              <a:rPr lang="en-MY" sz="2300">
                <a:solidFill>
                  <a:schemeClr val="dk1"/>
                </a:solidFill>
                <a:latin typeface="Poppins Light"/>
                <a:ea typeface="Poppins Light"/>
                <a:cs typeface="Poppins Light"/>
                <a:sym typeface="Poppins Light"/>
              </a:rPr>
              <a:t>The Assignment Brief - Task</a:t>
            </a:r>
            <a:endParaRPr sz="2300">
              <a:solidFill>
                <a:schemeClr val="dk1"/>
              </a:solidFill>
              <a:latin typeface="Poppins Light"/>
              <a:ea typeface="Poppins Light"/>
              <a:cs typeface="Poppins Light"/>
              <a:sym typeface="Poppins Light"/>
            </a:endParaRPr>
          </a:p>
          <a:p>
            <a:pPr indent="-374650" lvl="0" marL="457200" marR="0" rtl="0" algn="l">
              <a:lnSpc>
                <a:spcPct val="87272"/>
              </a:lnSpc>
              <a:spcBef>
                <a:spcPts val="1000"/>
              </a:spcBef>
              <a:spcAft>
                <a:spcPts val="0"/>
              </a:spcAft>
              <a:buClr>
                <a:schemeClr val="dk1"/>
              </a:buClr>
              <a:buSzPts val="2300"/>
              <a:buFont typeface="Poppins Light"/>
              <a:buChar char="●"/>
            </a:pPr>
            <a:r>
              <a:rPr lang="en-MY" sz="2300">
                <a:solidFill>
                  <a:schemeClr val="dk1"/>
                </a:solidFill>
                <a:latin typeface="Poppins Light"/>
                <a:ea typeface="Poppins Light"/>
                <a:cs typeface="Poppins Light"/>
                <a:sym typeface="Poppins Light"/>
              </a:rPr>
              <a:t>The Assignment Brief - Design</a:t>
            </a:r>
            <a:endParaRPr sz="2300">
              <a:solidFill>
                <a:schemeClr val="dk1"/>
              </a:solidFill>
              <a:latin typeface="Poppins Light"/>
              <a:ea typeface="Poppins Light"/>
              <a:cs typeface="Poppins Light"/>
              <a:sym typeface="Poppins Light"/>
            </a:endParaRPr>
          </a:p>
          <a:p>
            <a:pPr indent="-374650" lvl="0" marL="457200" marR="0" rtl="0" algn="l">
              <a:lnSpc>
                <a:spcPct val="87272"/>
              </a:lnSpc>
              <a:spcBef>
                <a:spcPts val="1000"/>
              </a:spcBef>
              <a:spcAft>
                <a:spcPts val="0"/>
              </a:spcAft>
              <a:buClr>
                <a:schemeClr val="dk1"/>
              </a:buClr>
              <a:buSzPts val="2300"/>
              <a:buFont typeface="Poppins Light"/>
              <a:buChar char="●"/>
            </a:pPr>
            <a:r>
              <a:rPr lang="en-MY" sz="2300">
                <a:solidFill>
                  <a:schemeClr val="dk1"/>
                </a:solidFill>
                <a:latin typeface="Poppins Light"/>
                <a:ea typeface="Poppins Light"/>
                <a:cs typeface="Poppins Light"/>
                <a:sym typeface="Poppins Light"/>
              </a:rPr>
              <a:t>The Enhancement</a:t>
            </a:r>
            <a:endParaRPr sz="2300">
              <a:solidFill>
                <a:schemeClr val="dk1"/>
              </a:solidFill>
              <a:latin typeface="Poppins Light"/>
              <a:ea typeface="Poppins Light"/>
              <a:cs typeface="Poppins Light"/>
              <a:sym typeface="Poppins Light"/>
            </a:endParaRPr>
          </a:p>
          <a:p>
            <a:pPr indent="0" lvl="0" marL="0" marR="0" rtl="0" algn="l">
              <a:lnSpc>
                <a:spcPct val="87272"/>
              </a:lnSpc>
              <a:spcBef>
                <a:spcPts val="1000"/>
              </a:spcBef>
              <a:spcAft>
                <a:spcPts val="0"/>
              </a:spcAft>
              <a:buClr>
                <a:srgbClr val="000000"/>
              </a:buClr>
              <a:buSzPts val="1600"/>
              <a:buFont typeface="Arial"/>
              <a:buNone/>
            </a:pPr>
            <a:r>
              <a:t/>
            </a:r>
            <a:endParaRPr b="0" i="0" sz="1800" u="none" cap="none" strike="noStrike">
              <a:solidFill>
                <a:schemeClr val="dk1"/>
              </a:solidFill>
              <a:latin typeface="Poppins Light"/>
              <a:ea typeface="Poppins Light"/>
              <a:cs typeface="Poppins Light"/>
              <a:sym typeface="Poppins Light"/>
            </a:endParaRPr>
          </a:p>
          <a:p>
            <a:pPr indent="0" lvl="0" marL="0" marR="0" rtl="0" algn="l">
              <a:lnSpc>
                <a:spcPct val="87272"/>
              </a:lnSpc>
              <a:spcBef>
                <a:spcPts val="0"/>
              </a:spcBef>
              <a:spcAft>
                <a:spcPts val="0"/>
              </a:spcAft>
              <a:buClr>
                <a:srgbClr val="000000"/>
              </a:buClr>
              <a:buSzPts val="1600"/>
              <a:buFont typeface="Arial"/>
              <a:buNone/>
            </a:pPr>
            <a:r>
              <a:t/>
            </a:r>
            <a:endParaRPr b="0" i="0" sz="1800" u="none" cap="none" strike="noStrike">
              <a:solidFill>
                <a:schemeClr val="dk1"/>
              </a:solidFill>
              <a:latin typeface="Poppins Light"/>
              <a:ea typeface="Poppins Light"/>
              <a:cs typeface="Poppins Light"/>
              <a:sym typeface="Poppins Light"/>
            </a:endParaRPr>
          </a:p>
          <a:p>
            <a:pPr indent="0" lvl="0" marL="0" marR="0" rtl="0" algn="l">
              <a:lnSpc>
                <a:spcPct val="87272"/>
              </a:lnSpc>
              <a:spcBef>
                <a:spcPts val="0"/>
              </a:spcBef>
              <a:spcAft>
                <a:spcPts val="0"/>
              </a:spcAft>
              <a:buClr>
                <a:srgbClr val="000000"/>
              </a:buClr>
              <a:buSzPts val="1600"/>
              <a:buFont typeface="Arial"/>
              <a:buNone/>
            </a:pPr>
            <a:r>
              <a:t/>
            </a:r>
            <a:endParaRPr b="0" i="0" sz="1800" u="none" cap="none" strike="noStrike">
              <a:solidFill>
                <a:schemeClr val="dk1"/>
              </a:solidFill>
              <a:latin typeface="Poppins Light"/>
              <a:ea typeface="Poppins Light"/>
              <a:cs typeface="Poppins Light"/>
              <a:sym typeface="Poppins Light"/>
            </a:endParaRPr>
          </a:p>
          <a:p>
            <a:pPr indent="0" lvl="0" marL="0" marR="0" rtl="0" algn="l">
              <a:lnSpc>
                <a:spcPct val="87272"/>
              </a:lnSpc>
              <a:spcBef>
                <a:spcPts val="0"/>
              </a:spcBef>
              <a:spcAft>
                <a:spcPts val="0"/>
              </a:spcAft>
              <a:buClr>
                <a:srgbClr val="000000"/>
              </a:buClr>
              <a:buSzPts val="1600"/>
              <a:buFont typeface="Arial"/>
              <a:buNone/>
            </a:pPr>
            <a:r>
              <a:t/>
            </a:r>
            <a:endParaRPr b="0" i="0" sz="1800" u="none" cap="none" strike="noStrike">
              <a:solidFill>
                <a:schemeClr val="dk1"/>
              </a:solidFill>
              <a:latin typeface="Poppins Light"/>
              <a:ea typeface="Poppins Light"/>
              <a:cs typeface="Poppins Light"/>
              <a:sym typeface="Poppins Light"/>
            </a:endParaRPr>
          </a:p>
          <a:p>
            <a:pPr indent="0" lvl="0" marL="0" marR="0" rtl="0" algn="l">
              <a:lnSpc>
                <a:spcPct val="87272"/>
              </a:lnSpc>
              <a:spcBef>
                <a:spcPts val="0"/>
              </a:spcBef>
              <a:spcAft>
                <a:spcPts val="0"/>
              </a:spcAft>
              <a:buClr>
                <a:srgbClr val="000000"/>
              </a:buClr>
              <a:buSzPts val="1600"/>
              <a:buFont typeface="Arial"/>
              <a:buNone/>
            </a:pPr>
            <a:r>
              <a:t/>
            </a:r>
            <a:endParaRPr b="0" i="0" sz="1800" u="none" cap="none" strike="noStrike">
              <a:solidFill>
                <a:schemeClr val="dk1"/>
              </a:solidFill>
              <a:latin typeface="Poppins Light"/>
              <a:ea typeface="Poppins Light"/>
              <a:cs typeface="Poppins Light"/>
              <a:sym typeface="Poppins Light"/>
            </a:endParaRPr>
          </a:p>
          <a:p>
            <a:pPr indent="0" lvl="0" marL="457200" marR="0" rtl="0" algn="l">
              <a:lnSpc>
                <a:spcPct val="87272"/>
              </a:lnSpc>
              <a:spcBef>
                <a:spcPts val="0"/>
              </a:spcBef>
              <a:spcAft>
                <a:spcPts val="0"/>
              </a:spcAft>
              <a:buClr>
                <a:srgbClr val="000000"/>
              </a:buClr>
              <a:buSzPts val="1600"/>
              <a:buFont typeface="Arial"/>
              <a:buNone/>
            </a:pPr>
            <a:r>
              <a:t/>
            </a:r>
            <a:endParaRPr b="0" i="0" sz="1800" u="none" cap="none" strike="noStrike">
              <a:solidFill>
                <a:schemeClr val="dk1"/>
              </a:solidFill>
              <a:latin typeface="Poppins Light"/>
              <a:ea typeface="Poppins Light"/>
              <a:cs typeface="Poppins Light"/>
              <a:sym typeface="Poppins Light"/>
            </a:endParaRPr>
          </a:p>
          <a:p>
            <a:pPr indent="0" lvl="0" marL="457200" marR="0" rtl="0" algn="l">
              <a:lnSpc>
                <a:spcPct val="87272"/>
              </a:lnSpc>
              <a:spcBef>
                <a:spcPts val="0"/>
              </a:spcBef>
              <a:spcAft>
                <a:spcPts val="0"/>
              </a:spcAft>
              <a:buClr>
                <a:srgbClr val="000000"/>
              </a:buClr>
              <a:buSzPts val="1600"/>
              <a:buFont typeface="Arial"/>
              <a:buNone/>
            </a:pPr>
            <a:r>
              <a:t/>
            </a:r>
            <a:endParaRPr b="0" i="0" sz="1800" u="none" cap="none" strike="noStrike">
              <a:solidFill>
                <a:schemeClr val="dk1"/>
              </a:solidFill>
              <a:latin typeface="Poppins Light"/>
              <a:ea typeface="Poppins Light"/>
              <a:cs typeface="Poppins Light"/>
              <a:sym typeface="Poppins Light"/>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65" name="Shape 265"/>
        <p:cNvGrpSpPr/>
        <p:nvPr/>
      </p:nvGrpSpPr>
      <p:grpSpPr>
        <a:xfrm>
          <a:off x="0" y="0"/>
          <a:ext cx="0" cy="0"/>
          <a:chOff x="0" y="0"/>
          <a:chExt cx="0" cy="0"/>
        </a:xfrm>
      </p:grpSpPr>
      <p:pic>
        <p:nvPicPr>
          <p:cNvPr id="266" name="Google Shape;266;g355307d680b_2_64"/>
          <p:cNvPicPr preferRelativeResize="0"/>
          <p:nvPr/>
        </p:nvPicPr>
        <p:blipFill rotWithShape="1">
          <a:blip r:embed="rId4">
            <a:alphaModFix/>
          </a:blip>
          <a:srcRect b="0" l="0" r="0" t="0"/>
          <a:stretch/>
        </p:blipFill>
        <p:spPr>
          <a:xfrm>
            <a:off x="576956" y="350184"/>
            <a:ext cx="2326988" cy="357206"/>
          </a:xfrm>
          <a:prstGeom prst="rect">
            <a:avLst/>
          </a:prstGeom>
          <a:noFill/>
          <a:ln>
            <a:noFill/>
          </a:ln>
        </p:spPr>
      </p:pic>
      <p:sp>
        <p:nvSpPr>
          <p:cNvPr id="267" name="Google Shape;267;g355307d680b_2_64"/>
          <p:cNvSpPr txBox="1"/>
          <p:nvPr/>
        </p:nvSpPr>
        <p:spPr>
          <a:xfrm>
            <a:off x="3647875" y="0"/>
            <a:ext cx="5135100" cy="933600"/>
          </a:xfrm>
          <a:prstGeom prst="rect">
            <a:avLst/>
          </a:prstGeom>
          <a:noFill/>
          <a:ln>
            <a:noFill/>
          </a:ln>
        </p:spPr>
        <p:txBody>
          <a:bodyPr anchorCtr="0" anchor="ctr" bIns="68575" lIns="68575" spcFirstLastPara="1" rIns="68575" wrap="square" tIns="68575">
            <a:normAutofit/>
          </a:bodyPr>
          <a:lstStyle/>
          <a:p>
            <a:pPr indent="0" lvl="0" marL="0" marR="0" rtl="0" algn="r">
              <a:lnSpc>
                <a:spcPct val="90000"/>
              </a:lnSpc>
              <a:spcBef>
                <a:spcPts val="0"/>
              </a:spcBef>
              <a:spcAft>
                <a:spcPts val="0"/>
              </a:spcAft>
              <a:buClr>
                <a:srgbClr val="000000"/>
              </a:buClr>
              <a:buSzPts val="2300"/>
              <a:buFont typeface="Arial"/>
              <a:buNone/>
            </a:pPr>
            <a:r>
              <a:rPr b="1" lang="en-MY" sz="2300">
                <a:solidFill>
                  <a:schemeClr val="lt1"/>
                </a:solidFill>
                <a:latin typeface="Poppins"/>
                <a:ea typeface="Poppins"/>
                <a:cs typeface="Poppins"/>
                <a:sym typeface="Poppins"/>
              </a:rPr>
              <a:t>CHECKLIST</a:t>
            </a:r>
            <a:endParaRPr b="1" i="0" sz="2600" u="none" cap="none" strike="noStrike">
              <a:solidFill>
                <a:schemeClr val="lt1"/>
              </a:solidFill>
              <a:latin typeface="Poppins"/>
              <a:ea typeface="Poppins"/>
              <a:cs typeface="Poppins"/>
              <a:sym typeface="Poppins"/>
            </a:endParaRPr>
          </a:p>
        </p:txBody>
      </p:sp>
      <p:graphicFrame>
        <p:nvGraphicFramePr>
          <p:cNvPr id="268" name="Google Shape;268;g355307d680b_2_64"/>
          <p:cNvGraphicFramePr/>
          <p:nvPr/>
        </p:nvGraphicFramePr>
        <p:xfrm>
          <a:off x="538050" y="1046000"/>
          <a:ext cx="3000000" cy="3000000"/>
        </p:xfrm>
        <a:graphic>
          <a:graphicData uri="http://schemas.openxmlformats.org/drawingml/2006/table">
            <a:tbl>
              <a:tblPr>
                <a:noFill/>
                <a:tableStyleId>{D8EF2C9F-9F8B-4D57-B03D-4E43B6DC6D3A}</a:tableStyleId>
              </a:tblPr>
              <a:tblGrid>
                <a:gridCol w="594375"/>
                <a:gridCol w="1094650"/>
                <a:gridCol w="6378875"/>
              </a:tblGrid>
              <a:tr h="381000">
                <a:tc>
                  <a:txBody>
                    <a:bodyPr/>
                    <a:lstStyle/>
                    <a:p>
                      <a:pPr indent="0" lvl="0" marL="0" rtl="0" algn="ctr">
                        <a:spcBef>
                          <a:spcPts val="0"/>
                        </a:spcBef>
                        <a:spcAft>
                          <a:spcPts val="0"/>
                        </a:spcAft>
                        <a:buNone/>
                      </a:pPr>
                      <a:r>
                        <a:rPr b="1" lang="en-MY"/>
                        <a:t>No.</a:t>
                      </a:r>
                      <a:endParaRPr b="1"/>
                    </a:p>
                  </a:txBody>
                  <a:tcPr marT="91425" marB="91425" marR="91425" marL="91425"/>
                </a:tc>
                <a:tc>
                  <a:txBody>
                    <a:bodyPr/>
                    <a:lstStyle/>
                    <a:p>
                      <a:pPr indent="0" lvl="0" marL="0" rtl="0" algn="ctr">
                        <a:spcBef>
                          <a:spcPts val="0"/>
                        </a:spcBef>
                        <a:spcAft>
                          <a:spcPts val="0"/>
                        </a:spcAft>
                        <a:buNone/>
                      </a:pPr>
                      <a:r>
                        <a:rPr b="1" lang="en-MY"/>
                        <a:t>YES/ NA*</a:t>
                      </a:r>
                      <a:endParaRPr b="1"/>
                    </a:p>
                  </a:txBody>
                  <a:tcPr marT="91425" marB="91425" marR="91425" marL="91425"/>
                </a:tc>
                <a:tc>
                  <a:txBody>
                    <a:bodyPr/>
                    <a:lstStyle/>
                    <a:p>
                      <a:pPr indent="0" lvl="0" marL="0" rtl="0" algn="l">
                        <a:spcBef>
                          <a:spcPts val="0"/>
                        </a:spcBef>
                        <a:spcAft>
                          <a:spcPts val="0"/>
                        </a:spcAft>
                        <a:buNone/>
                      </a:pPr>
                      <a:r>
                        <a:rPr b="1" lang="en-MY"/>
                        <a:t>Content of Assignment Brief</a:t>
                      </a:r>
                      <a:endParaRPr b="1"/>
                    </a:p>
                  </a:txBody>
                  <a:tcPr marT="91425" marB="91425" marR="91425" marL="91425"/>
                </a:tc>
              </a:tr>
              <a:tr h="381000">
                <a:tc>
                  <a:txBody>
                    <a:bodyPr/>
                    <a:lstStyle/>
                    <a:p>
                      <a:pPr indent="0" lvl="0" marL="0" rtl="0" algn="ctr">
                        <a:spcBef>
                          <a:spcPts val="0"/>
                        </a:spcBef>
                        <a:spcAft>
                          <a:spcPts val="0"/>
                        </a:spcAft>
                        <a:buNone/>
                      </a:pPr>
                      <a:r>
                        <a:rPr lang="en-MY"/>
                        <a:t>1</a:t>
                      </a:r>
                      <a:endParaRPr/>
                    </a:p>
                  </a:txBody>
                  <a:tcPr marT="91425" marB="91425" marR="91425" marL="91425"/>
                </a:tc>
                <a:tc>
                  <a:txBody>
                    <a:bodyPr/>
                    <a:lstStyle/>
                    <a:p>
                      <a:pPr indent="0" lvl="0" marL="0" rtl="0" algn="ctr">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rPr lang="en-MY"/>
                        <a:t>Clear, unambiguous and comprehensive instructions and / or guidelines</a:t>
                      </a:r>
                      <a:endParaRPr/>
                    </a:p>
                  </a:txBody>
                  <a:tcPr marT="91425" marB="91425" marR="91425" marL="91425"/>
                </a:tc>
              </a:tr>
              <a:tr h="381000">
                <a:tc>
                  <a:txBody>
                    <a:bodyPr/>
                    <a:lstStyle/>
                    <a:p>
                      <a:pPr indent="0" lvl="0" marL="0" rtl="0" algn="ctr">
                        <a:spcBef>
                          <a:spcPts val="0"/>
                        </a:spcBef>
                        <a:spcAft>
                          <a:spcPts val="0"/>
                        </a:spcAft>
                        <a:buNone/>
                      </a:pPr>
                      <a:r>
                        <a:rPr lang="en-MY"/>
                        <a:t>2</a:t>
                      </a:r>
                      <a:endParaRPr/>
                    </a:p>
                  </a:txBody>
                  <a:tcPr marT="91425" marB="91425" marR="91425" marL="91425"/>
                </a:tc>
                <a:tc>
                  <a:txBody>
                    <a:bodyPr/>
                    <a:lstStyle/>
                    <a:p>
                      <a:pPr indent="0" lvl="0" marL="0" rtl="0" algn="ctr">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rPr lang="en-MY"/>
                        <a:t>Statement(s) of Course Learning Outcome(s)</a:t>
                      </a:r>
                      <a:endParaRPr/>
                    </a:p>
                  </a:txBody>
                  <a:tcPr marT="91425" marB="91425" marR="91425" marL="91425"/>
                </a:tc>
              </a:tr>
              <a:tr h="381000">
                <a:tc>
                  <a:txBody>
                    <a:bodyPr/>
                    <a:lstStyle/>
                    <a:p>
                      <a:pPr indent="0" lvl="0" marL="0" rtl="0" algn="ctr">
                        <a:spcBef>
                          <a:spcPts val="0"/>
                        </a:spcBef>
                        <a:spcAft>
                          <a:spcPts val="0"/>
                        </a:spcAft>
                        <a:buNone/>
                      </a:pPr>
                      <a:r>
                        <a:rPr lang="en-MY"/>
                        <a:t>3</a:t>
                      </a:r>
                      <a:endParaRPr/>
                    </a:p>
                  </a:txBody>
                  <a:tcPr marT="91425" marB="91425" marR="91425" marL="91425"/>
                </a:tc>
                <a:tc>
                  <a:txBody>
                    <a:bodyPr/>
                    <a:lstStyle/>
                    <a:p>
                      <a:pPr indent="0" lvl="0" marL="0" rtl="0" algn="ctr">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rPr lang="en-MY"/>
                        <a:t>Percentage weighting of the entire assessment and its parts</a:t>
                      </a:r>
                      <a:endParaRPr/>
                    </a:p>
                  </a:txBody>
                  <a:tcPr marT="91425" marB="91425" marR="91425" marL="91425"/>
                </a:tc>
              </a:tr>
              <a:tr h="381000">
                <a:tc>
                  <a:txBody>
                    <a:bodyPr/>
                    <a:lstStyle/>
                    <a:p>
                      <a:pPr indent="0" lvl="0" marL="0" rtl="0" algn="ctr">
                        <a:spcBef>
                          <a:spcPts val="0"/>
                        </a:spcBef>
                        <a:spcAft>
                          <a:spcPts val="0"/>
                        </a:spcAft>
                        <a:buNone/>
                      </a:pPr>
                      <a:r>
                        <a:rPr lang="en-MY"/>
                        <a:t>4</a:t>
                      </a:r>
                      <a:endParaRPr/>
                    </a:p>
                  </a:txBody>
                  <a:tcPr marT="91425" marB="91425" marR="91425" marL="91425"/>
                </a:tc>
                <a:tc>
                  <a:txBody>
                    <a:bodyPr/>
                    <a:lstStyle/>
                    <a:p>
                      <a:pPr indent="0" lvl="0" marL="0" rtl="0" algn="ctr">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rPr lang="en-MY"/>
                        <a:t>Information on online tools to be used to carry out the task and for submission of assignment, where applicable</a:t>
                      </a:r>
                      <a:endParaRPr/>
                    </a:p>
                  </a:txBody>
                  <a:tcPr marT="91425" marB="91425" marR="91425" marL="91425"/>
                </a:tc>
              </a:tr>
              <a:tr h="381000">
                <a:tc>
                  <a:txBody>
                    <a:bodyPr/>
                    <a:lstStyle/>
                    <a:p>
                      <a:pPr indent="0" lvl="0" marL="0" rtl="0" algn="ctr">
                        <a:spcBef>
                          <a:spcPts val="0"/>
                        </a:spcBef>
                        <a:spcAft>
                          <a:spcPts val="0"/>
                        </a:spcAft>
                        <a:buNone/>
                      </a:pPr>
                      <a:r>
                        <a:rPr lang="en-MY"/>
                        <a:t>5</a:t>
                      </a:r>
                      <a:endParaRPr/>
                    </a:p>
                  </a:txBody>
                  <a:tcPr marT="91425" marB="91425" marR="91425" marL="91425"/>
                </a:tc>
                <a:tc>
                  <a:txBody>
                    <a:bodyPr/>
                    <a:lstStyle/>
                    <a:p>
                      <a:pPr indent="0" lvl="0" marL="0" rtl="0" algn="ctr">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rPr lang="en-MY"/>
                        <a:t>Clear assessment criteria and appropriate weighting</a:t>
                      </a:r>
                      <a:endParaRPr/>
                    </a:p>
                  </a:txBody>
                  <a:tcPr marT="91425" marB="91425" marR="91425" marL="91425"/>
                </a:tc>
              </a:tr>
              <a:tr h="381000">
                <a:tc>
                  <a:txBody>
                    <a:bodyPr/>
                    <a:lstStyle/>
                    <a:p>
                      <a:pPr indent="0" lvl="0" marL="0" rtl="0" algn="ctr">
                        <a:spcBef>
                          <a:spcPts val="0"/>
                        </a:spcBef>
                        <a:spcAft>
                          <a:spcPts val="0"/>
                        </a:spcAft>
                        <a:buNone/>
                      </a:pPr>
                      <a:r>
                        <a:rPr lang="en-MY"/>
                        <a:t>6</a:t>
                      </a:r>
                      <a:endParaRPr/>
                    </a:p>
                  </a:txBody>
                  <a:tcPr marT="91425" marB="91425" marR="91425" marL="91425"/>
                </a:tc>
                <a:tc>
                  <a:txBody>
                    <a:bodyPr/>
                    <a:lstStyle/>
                    <a:p>
                      <a:pPr indent="0" lvl="0" marL="0" rtl="0" algn="ctr">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rPr lang="en-MY"/>
                        <a:t>Parameters of the assignment</a:t>
                      </a:r>
                      <a:endParaRPr/>
                    </a:p>
                  </a:txBody>
                  <a:tcPr marT="91425" marB="91425" marR="91425" marL="91425"/>
                </a:tc>
              </a:tr>
              <a:tr h="381000">
                <a:tc>
                  <a:txBody>
                    <a:bodyPr/>
                    <a:lstStyle/>
                    <a:p>
                      <a:pPr indent="0" lvl="0" marL="0" rtl="0" algn="ctr">
                        <a:spcBef>
                          <a:spcPts val="0"/>
                        </a:spcBef>
                        <a:spcAft>
                          <a:spcPts val="0"/>
                        </a:spcAft>
                        <a:buNone/>
                      </a:pPr>
                      <a:r>
                        <a:rPr lang="en-MY"/>
                        <a:t>7</a:t>
                      </a:r>
                      <a:endParaRPr/>
                    </a:p>
                  </a:txBody>
                  <a:tcPr marT="91425" marB="91425" marR="91425" marL="91425"/>
                </a:tc>
                <a:tc>
                  <a:txBody>
                    <a:bodyPr/>
                    <a:lstStyle/>
                    <a:p>
                      <a:pPr indent="0" lvl="0" marL="0" rtl="0" algn="ctr">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rPr lang="en-MY"/>
                        <a:t>Duration allocated for the assignment</a:t>
                      </a:r>
                      <a:endParaRPr/>
                    </a:p>
                  </a:txBody>
                  <a:tcPr marT="91425" marB="91425" marR="91425" marL="91425"/>
                </a:tc>
              </a:tr>
              <a:tr h="381000">
                <a:tc>
                  <a:txBody>
                    <a:bodyPr/>
                    <a:lstStyle/>
                    <a:p>
                      <a:pPr indent="0" lvl="0" marL="0" rtl="0" algn="ctr">
                        <a:spcBef>
                          <a:spcPts val="0"/>
                        </a:spcBef>
                        <a:spcAft>
                          <a:spcPts val="0"/>
                        </a:spcAft>
                        <a:buNone/>
                      </a:pPr>
                      <a:r>
                        <a:rPr lang="en-MY"/>
                        <a:t>8</a:t>
                      </a:r>
                      <a:endParaRPr/>
                    </a:p>
                  </a:txBody>
                  <a:tcPr marT="91425" marB="91425" marR="91425" marL="91425"/>
                </a:tc>
                <a:tc>
                  <a:txBody>
                    <a:bodyPr/>
                    <a:lstStyle/>
                    <a:p>
                      <a:pPr indent="0" lvl="0" marL="0" rtl="0" algn="ctr">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rPr lang="en-MY"/>
                        <a:t>Submission deadline and time</a:t>
                      </a:r>
                      <a:endParaRPr/>
                    </a:p>
                  </a:txBody>
                  <a:tcPr marT="91425" marB="91425" marR="91425" marL="91425"/>
                </a:tc>
              </a:tr>
            </a:tbl>
          </a:graphicData>
        </a:graphic>
      </p:graphicFrame>
      <p:sp>
        <p:nvSpPr>
          <p:cNvPr id="269" name="Google Shape;269;g355307d680b_2_64"/>
          <p:cNvSpPr txBox="1"/>
          <p:nvPr/>
        </p:nvSpPr>
        <p:spPr>
          <a:xfrm>
            <a:off x="1054500" y="4825150"/>
            <a:ext cx="3517500" cy="177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MY" sz="1000">
                <a:solidFill>
                  <a:schemeClr val="dk1"/>
                </a:solidFill>
              </a:rPr>
              <a:t>* Not Applicable</a:t>
            </a:r>
            <a:endParaRPr sz="1000">
              <a:solidFill>
                <a:schemeClr val="dk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74" name="Shape 274"/>
        <p:cNvGrpSpPr/>
        <p:nvPr/>
      </p:nvGrpSpPr>
      <p:grpSpPr>
        <a:xfrm>
          <a:off x="0" y="0"/>
          <a:ext cx="0" cy="0"/>
          <a:chOff x="0" y="0"/>
          <a:chExt cx="0" cy="0"/>
        </a:xfrm>
      </p:grpSpPr>
      <p:pic>
        <p:nvPicPr>
          <p:cNvPr id="275" name="Google Shape;275;g355307d680b_2_82"/>
          <p:cNvPicPr preferRelativeResize="0"/>
          <p:nvPr/>
        </p:nvPicPr>
        <p:blipFill rotWithShape="1">
          <a:blip r:embed="rId4">
            <a:alphaModFix/>
          </a:blip>
          <a:srcRect b="0" l="0" r="0" t="0"/>
          <a:stretch/>
        </p:blipFill>
        <p:spPr>
          <a:xfrm>
            <a:off x="576956" y="350184"/>
            <a:ext cx="2326988" cy="357206"/>
          </a:xfrm>
          <a:prstGeom prst="rect">
            <a:avLst/>
          </a:prstGeom>
          <a:noFill/>
          <a:ln>
            <a:noFill/>
          </a:ln>
        </p:spPr>
      </p:pic>
      <p:graphicFrame>
        <p:nvGraphicFramePr>
          <p:cNvPr id="276" name="Google Shape;276;g355307d680b_2_82"/>
          <p:cNvGraphicFramePr/>
          <p:nvPr/>
        </p:nvGraphicFramePr>
        <p:xfrm>
          <a:off x="538050" y="1217975"/>
          <a:ext cx="3000000" cy="3000000"/>
        </p:xfrm>
        <a:graphic>
          <a:graphicData uri="http://schemas.openxmlformats.org/drawingml/2006/table">
            <a:tbl>
              <a:tblPr>
                <a:noFill/>
                <a:tableStyleId>{D8EF2C9F-9F8B-4D57-B03D-4E43B6DC6D3A}</a:tableStyleId>
              </a:tblPr>
              <a:tblGrid>
                <a:gridCol w="594375"/>
                <a:gridCol w="1094650"/>
                <a:gridCol w="6378875"/>
              </a:tblGrid>
              <a:tr h="381000">
                <a:tc>
                  <a:txBody>
                    <a:bodyPr/>
                    <a:lstStyle/>
                    <a:p>
                      <a:pPr indent="0" lvl="0" marL="0" rtl="0" algn="ctr">
                        <a:spcBef>
                          <a:spcPts val="0"/>
                        </a:spcBef>
                        <a:spcAft>
                          <a:spcPts val="0"/>
                        </a:spcAft>
                        <a:buNone/>
                      </a:pPr>
                      <a:r>
                        <a:rPr b="1" lang="en-MY"/>
                        <a:t>No.</a:t>
                      </a:r>
                      <a:endParaRPr b="1"/>
                    </a:p>
                  </a:txBody>
                  <a:tcPr marT="91425" marB="91425" marR="91425" marL="91425"/>
                </a:tc>
                <a:tc>
                  <a:txBody>
                    <a:bodyPr/>
                    <a:lstStyle/>
                    <a:p>
                      <a:pPr indent="0" lvl="0" marL="0" rtl="0" algn="ctr">
                        <a:spcBef>
                          <a:spcPts val="0"/>
                        </a:spcBef>
                        <a:spcAft>
                          <a:spcPts val="0"/>
                        </a:spcAft>
                        <a:buNone/>
                      </a:pPr>
                      <a:r>
                        <a:rPr b="1" lang="en-MY"/>
                        <a:t>YES/ NA*</a:t>
                      </a:r>
                      <a:endParaRPr b="1"/>
                    </a:p>
                  </a:txBody>
                  <a:tcPr marT="91425" marB="91425" marR="91425" marL="91425"/>
                </a:tc>
                <a:tc>
                  <a:txBody>
                    <a:bodyPr/>
                    <a:lstStyle/>
                    <a:p>
                      <a:pPr indent="0" lvl="0" marL="0" rtl="0" algn="l">
                        <a:spcBef>
                          <a:spcPts val="0"/>
                        </a:spcBef>
                        <a:spcAft>
                          <a:spcPts val="0"/>
                        </a:spcAft>
                        <a:buNone/>
                      </a:pPr>
                      <a:r>
                        <a:rPr b="1" lang="en-MY"/>
                        <a:t>Content of Assignment Brief</a:t>
                      </a:r>
                      <a:endParaRPr b="1"/>
                    </a:p>
                  </a:txBody>
                  <a:tcPr marT="91425" marB="91425" marR="91425" marL="91425"/>
                </a:tc>
              </a:tr>
              <a:tr h="381000">
                <a:tc>
                  <a:txBody>
                    <a:bodyPr/>
                    <a:lstStyle/>
                    <a:p>
                      <a:pPr indent="0" lvl="0" marL="0" rtl="0" algn="ctr">
                        <a:spcBef>
                          <a:spcPts val="0"/>
                        </a:spcBef>
                        <a:spcAft>
                          <a:spcPts val="0"/>
                        </a:spcAft>
                        <a:buNone/>
                      </a:pPr>
                      <a:r>
                        <a:rPr lang="en-MY"/>
                        <a:t>9</a:t>
                      </a:r>
                      <a:endParaRPr/>
                    </a:p>
                  </a:txBody>
                  <a:tcPr marT="91425" marB="91425" marR="91425" marL="91425"/>
                </a:tc>
                <a:tc>
                  <a:txBody>
                    <a:bodyPr/>
                    <a:lstStyle/>
                    <a:p>
                      <a:pPr indent="0" lvl="0" marL="0" rtl="0" algn="ctr">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rPr lang="en-MY"/>
                        <a:t>Related marking rubric(s)</a:t>
                      </a:r>
                      <a:endParaRPr/>
                    </a:p>
                  </a:txBody>
                  <a:tcPr marT="91425" marB="91425" marR="91425" marL="91425"/>
                </a:tc>
              </a:tr>
              <a:tr h="381000">
                <a:tc>
                  <a:txBody>
                    <a:bodyPr/>
                    <a:lstStyle/>
                    <a:p>
                      <a:pPr indent="0" lvl="0" marL="0" rtl="0" algn="ctr">
                        <a:spcBef>
                          <a:spcPts val="0"/>
                        </a:spcBef>
                        <a:spcAft>
                          <a:spcPts val="0"/>
                        </a:spcAft>
                        <a:buNone/>
                      </a:pPr>
                      <a:r>
                        <a:rPr lang="en-MY"/>
                        <a:t>10</a:t>
                      </a:r>
                      <a:endParaRPr/>
                    </a:p>
                  </a:txBody>
                  <a:tcPr marT="91425" marB="91425" marR="91425" marL="91425"/>
                </a:tc>
                <a:tc>
                  <a:txBody>
                    <a:bodyPr/>
                    <a:lstStyle/>
                    <a:p>
                      <a:pPr indent="0" lvl="0" marL="0" rtl="0" algn="ctr">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rPr lang="en-MY"/>
                        <a:t>Minimum number of references required as well as the citation style to use, if applicable</a:t>
                      </a:r>
                      <a:endParaRPr/>
                    </a:p>
                  </a:txBody>
                  <a:tcPr marT="91425" marB="91425" marR="91425" marL="91425"/>
                </a:tc>
              </a:tr>
              <a:tr h="381000">
                <a:tc>
                  <a:txBody>
                    <a:bodyPr/>
                    <a:lstStyle/>
                    <a:p>
                      <a:pPr indent="0" lvl="0" marL="0" rtl="0" algn="ctr">
                        <a:spcBef>
                          <a:spcPts val="0"/>
                        </a:spcBef>
                        <a:spcAft>
                          <a:spcPts val="0"/>
                        </a:spcAft>
                        <a:buNone/>
                      </a:pPr>
                      <a:r>
                        <a:rPr lang="en-MY"/>
                        <a:t>11</a:t>
                      </a:r>
                      <a:endParaRPr/>
                    </a:p>
                  </a:txBody>
                  <a:tcPr marT="91425" marB="91425" marR="91425" marL="91425"/>
                </a:tc>
                <a:tc>
                  <a:txBody>
                    <a:bodyPr/>
                    <a:lstStyle/>
                    <a:p>
                      <a:pPr indent="0" lvl="0" marL="0" rtl="0" algn="ctr">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rPr lang="en-MY"/>
                        <a:t>Guidelines on how group or collaborative work is to be carried out, if applicable</a:t>
                      </a:r>
                      <a:endParaRPr/>
                    </a:p>
                  </a:txBody>
                  <a:tcPr marT="91425" marB="91425" marR="91425" marL="91425"/>
                </a:tc>
              </a:tr>
              <a:tr h="381000">
                <a:tc>
                  <a:txBody>
                    <a:bodyPr/>
                    <a:lstStyle/>
                    <a:p>
                      <a:pPr indent="0" lvl="0" marL="0" rtl="0" algn="ctr">
                        <a:spcBef>
                          <a:spcPts val="0"/>
                        </a:spcBef>
                        <a:spcAft>
                          <a:spcPts val="0"/>
                        </a:spcAft>
                        <a:buNone/>
                      </a:pPr>
                      <a:r>
                        <a:rPr lang="en-MY"/>
                        <a:t>12</a:t>
                      </a:r>
                      <a:endParaRPr/>
                    </a:p>
                  </a:txBody>
                  <a:tcPr marT="91425" marB="91425" marR="91425" marL="91425"/>
                </a:tc>
                <a:tc>
                  <a:txBody>
                    <a:bodyPr/>
                    <a:lstStyle/>
                    <a:p>
                      <a:pPr indent="0" lvl="0" marL="0" rtl="0" algn="ctr">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rPr lang="en-MY"/>
                        <a:t>Information on the requirement to submit originality checks via Turnitin, if applicable</a:t>
                      </a:r>
                      <a:endParaRPr/>
                    </a:p>
                  </a:txBody>
                  <a:tcPr marT="91425" marB="91425" marR="91425" marL="91425"/>
                </a:tc>
              </a:tr>
              <a:tr h="381000">
                <a:tc>
                  <a:txBody>
                    <a:bodyPr/>
                    <a:lstStyle/>
                    <a:p>
                      <a:pPr indent="0" lvl="0" marL="0" rtl="0" algn="ctr">
                        <a:spcBef>
                          <a:spcPts val="0"/>
                        </a:spcBef>
                        <a:spcAft>
                          <a:spcPts val="0"/>
                        </a:spcAft>
                        <a:buNone/>
                      </a:pPr>
                      <a:r>
                        <a:rPr lang="en-MY"/>
                        <a:t>13</a:t>
                      </a:r>
                      <a:endParaRPr/>
                    </a:p>
                  </a:txBody>
                  <a:tcPr marT="91425" marB="91425" marR="91425" marL="91425"/>
                </a:tc>
                <a:tc>
                  <a:txBody>
                    <a:bodyPr/>
                    <a:lstStyle/>
                    <a:p>
                      <a:pPr indent="0" lvl="0" marL="0" rtl="0" algn="ctr">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rPr lang="en-MY"/>
                        <a:t>Note on students’ responsibility to submit the correct version of their assignment/ answers before the due date and time</a:t>
                      </a:r>
                      <a:endParaRPr/>
                    </a:p>
                  </a:txBody>
                  <a:tcPr marT="91425" marB="91425" marR="91425" marL="91425"/>
                </a:tc>
              </a:tr>
            </a:tbl>
          </a:graphicData>
        </a:graphic>
      </p:graphicFrame>
      <p:sp>
        <p:nvSpPr>
          <p:cNvPr id="277" name="Google Shape;277;g355307d680b_2_82"/>
          <p:cNvSpPr txBox="1"/>
          <p:nvPr/>
        </p:nvSpPr>
        <p:spPr>
          <a:xfrm>
            <a:off x="1226475" y="4324875"/>
            <a:ext cx="3517500" cy="177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MY" sz="1000">
                <a:solidFill>
                  <a:schemeClr val="dk1"/>
                </a:solidFill>
              </a:rPr>
              <a:t>* Not Applicable</a:t>
            </a:r>
            <a:endParaRPr sz="1000">
              <a:solidFill>
                <a:schemeClr val="dk1"/>
              </a:solidFill>
            </a:endParaRPr>
          </a:p>
        </p:txBody>
      </p:sp>
      <p:sp>
        <p:nvSpPr>
          <p:cNvPr id="278" name="Google Shape;278;g355307d680b_2_82"/>
          <p:cNvSpPr txBox="1"/>
          <p:nvPr/>
        </p:nvSpPr>
        <p:spPr>
          <a:xfrm>
            <a:off x="3647875" y="0"/>
            <a:ext cx="5135100" cy="933600"/>
          </a:xfrm>
          <a:prstGeom prst="rect">
            <a:avLst/>
          </a:prstGeom>
          <a:noFill/>
          <a:ln>
            <a:noFill/>
          </a:ln>
        </p:spPr>
        <p:txBody>
          <a:bodyPr anchorCtr="0" anchor="ctr" bIns="68575" lIns="68575" spcFirstLastPara="1" rIns="68575" wrap="square" tIns="68575">
            <a:normAutofit/>
          </a:bodyPr>
          <a:lstStyle/>
          <a:p>
            <a:pPr indent="0" lvl="0" marL="0" marR="0" rtl="0" algn="r">
              <a:lnSpc>
                <a:spcPct val="90000"/>
              </a:lnSpc>
              <a:spcBef>
                <a:spcPts val="0"/>
              </a:spcBef>
              <a:spcAft>
                <a:spcPts val="0"/>
              </a:spcAft>
              <a:buClr>
                <a:srgbClr val="000000"/>
              </a:buClr>
              <a:buSzPts val="2300"/>
              <a:buFont typeface="Arial"/>
              <a:buNone/>
            </a:pPr>
            <a:r>
              <a:rPr b="1" lang="en-MY" sz="2300">
                <a:solidFill>
                  <a:schemeClr val="lt1"/>
                </a:solidFill>
                <a:latin typeface="Poppins"/>
                <a:ea typeface="Poppins"/>
                <a:cs typeface="Poppins"/>
                <a:sym typeface="Poppins"/>
              </a:rPr>
              <a:t>CHECKLIST</a:t>
            </a:r>
            <a:endParaRPr b="1" i="0" sz="2600" u="none" cap="none" strike="noStrike">
              <a:solidFill>
                <a:schemeClr val="lt1"/>
              </a:solidFill>
              <a:latin typeface="Poppins"/>
              <a:ea typeface="Poppins"/>
              <a:cs typeface="Poppins"/>
              <a:sym typeface="Poppins"/>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pic>
        <p:nvPicPr>
          <p:cNvPr id="283" name="Google Shape;283;g36dd488b96c_0_0"/>
          <p:cNvPicPr preferRelativeResize="0"/>
          <p:nvPr/>
        </p:nvPicPr>
        <p:blipFill rotWithShape="1">
          <a:blip r:embed="rId3">
            <a:alphaModFix/>
          </a:blip>
          <a:srcRect b="0" l="0" r="0" t="0"/>
          <a:stretch/>
        </p:blipFill>
        <p:spPr>
          <a:xfrm>
            <a:off x="0" y="0"/>
            <a:ext cx="3322650" cy="5143500"/>
          </a:xfrm>
          <a:prstGeom prst="rect">
            <a:avLst/>
          </a:prstGeom>
          <a:noFill/>
          <a:ln>
            <a:noFill/>
          </a:ln>
        </p:spPr>
      </p:pic>
      <p:sp>
        <p:nvSpPr>
          <p:cNvPr id="284" name="Google Shape;284;g36dd488b96c_0_0"/>
          <p:cNvSpPr txBox="1"/>
          <p:nvPr/>
        </p:nvSpPr>
        <p:spPr>
          <a:xfrm>
            <a:off x="172350" y="921350"/>
            <a:ext cx="3389400" cy="2105700"/>
          </a:xfrm>
          <a:prstGeom prst="rect">
            <a:avLst/>
          </a:prstGeom>
          <a:noFill/>
          <a:ln>
            <a:noFill/>
          </a:ln>
        </p:spPr>
        <p:txBody>
          <a:bodyPr anchorCtr="0" anchor="t" bIns="91425" lIns="91425" spcFirstLastPara="1" rIns="91425" wrap="square" tIns="91425">
            <a:spAutoFit/>
          </a:bodyPr>
          <a:lstStyle/>
          <a:p>
            <a:pPr indent="0" lvl="0" marL="0" marR="0" rtl="0" algn="l">
              <a:lnSpc>
                <a:spcPct val="80000"/>
              </a:lnSpc>
              <a:spcBef>
                <a:spcPts val="0"/>
              </a:spcBef>
              <a:spcAft>
                <a:spcPts val="0"/>
              </a:spcAft>
              <a:buClr>
                <a:srgbClr val="000000"/>
              </a:buClr>
              <a:buSzPts val="3200"/>
              <a:buFont typeface="Arial"/>
              <a:buNone/>
            </a:pPr>
            <a:r>
              <a:rPr b="1" i="0" lang="en-MY" sz="2600" u="none" cap="none" strike="noStrike">
                <a:solidFill>
                  <a:srgbClr val="FFFFFF"/>
                </a:solidFill>
                <a:latin typeface="Poppins"/>
                <a:ea typeface="Poppins"/>
                <a:cs typeface="Poppins"/>
                <a:sym typeface="Poppins"/>
              </a:rPr>
              <a:t>Creative Commons Attribution-</a:t>
            </a:r>
            <a:endParaRPr b="1" i="0" sz="2600" u="none" cap="none" strike="noStrike">
              <a:solidFill>
                <a:srgbClr val="FFFFFF"/>
              </a:solidFill>
              <a:latin typeface="Poppins"/>
              <a:ea typeface="Poppins"/>
              <a:cs typeface="Poppins"/>
              <a:sym typeface="Poppins"/>
            </a:endParaRPr>
          </a:p>
          <a:p>
            <a:pPr indent="0" lvl="0" marL="0" marR="0" rtl="0" algn="l">
              <a:lnSpc>
                <a:spcPct val="80000"/>
              </a:lnSpc>
              <a:spcBef>
                <a:spcPts val="0"/>
              </a:spcBef>
              <a:spcAft>
                <a:spcPts val="0"/>
              </a:spcAft>
              <a:buClr>
                <a:srgbClr val="000000"/>
              </a:buClr>
              <a:buSzPts val="3200"/>
              <a:buFont typeface="Arial"/>
              <a:buNone/>
            </a:pPr>
            <a:r>
              <a:rPr b="1" i="0" lang="en-MY" sz="2600" u="none" cap="none" strike="noStrike">
                <a:solidFill>
                  <a:srgbClr val="FFFFFF"/>
                </a:solidFill>
                <a:latin typeface="Poppins"/>
                <a:ea typeface="Poppins"/>
                <a:cs typeface="Poppins"/>
                <a:sym typeface="Poppins"/>
              </a:rPr>
              <a:t>NonCommercial-</a:t>
            </a:r>
            <a:endParaRPr b="1" i="0" sz="2600" u="none" cap="none" strike="noStrike">
              <a:solidFill>
                <a:srgbClr val="FFFFFF"/>
              </a:solidFill>
              <a:latin typeface="Poppins"/>
              <a:ea typeface="Poppins"/>
              <a:cs typeface="Poppins"/>
              <a:sym typeface="Poppins"/>
            </a:endParaRPr>
          </a:p>
          <a:p>
            <a:pPr indent="0" lvl="0" marL="0" marR="0" rtl="0" algn="l">
              <a:lnSpc>
                <a:spcPct val="80000"/>
              </a:lnSpc>
              <a:spcBef>
                <a:spcPts val="0"/>
              </a:spcBef>
              <a:spcAft>
                <a:spcPts val="0"/>
              </a:spcAft>
              <a:buClr>
                <a:srgbClr val="000000"/>
              </a:buClr>
              <a:buSzPts val="3200"/>
              <a:buFont typeface="Arial"/>
              <a:buNone/>
            </a:pPr>
            <a:r>
              <a:rPr b="1" i="0" lang="en-MY" sz="2600" u="none" cap="none" strike="noStrike">
                <a:solidFill>
                  <a:srgbClr val="FFFFFF"/>
                </a:solidFill>
                <a:latin typeface="Poppins"/>
                <a:ea typeface="Poppins"/>
                <a:cs typeface="Poppins"/>
                <a:sym typeface="Poppins"/>
              </a:rPr>
              <a:t>ShareAlike 4.0 International</a:t>
            </a:r>
            <a:endParaRPr b="1" i="0" sz="1100" u="none" cap="none" strike="noStrike">
              <a:solidFill>
                <a:srgbClr val="000000"/>
              </a:solidFill>
              <a:latin typeface="Century Gothic"/>
              <a:ea typeface="Century Gothic"/>
              <a:cs typeface="Century Gothic"/>
              <a:sym typeface="Century Gothic"/>
            </a:endParaRPr>
          </a:p>
        </p:txBody>
      </p:sp>
      <p:pic>
        <p:nvPicPr>
          <p:cNvPr id="285" name="Google Shape;285;g36dd488b96c_0_0"/>
          <p:cNvPicPr preferRelativeResize="0"/>
          <p:nvPr/>
        </p:nvPicPr>
        <p:blipFill rotWithShape="1">
          <a:blip r:embed="rId4">
            <a:alphaModFix/>
          </a:blip>
          <a:srcRect b="0" l="0" r="0" t="0"/>
          <a:stretch/>
        </p:blipFill>
        <p:spPr>
          <a:xfrm>
            <a:off x="315468" y="350184"/>
            <a:ext cx="2326988" cy="357206"/>
          </a:xfrm>
          <a:prstGeom prst="rect">
            <a:avLst/>
          </a:prstGeom>
          <a:noFill/>
          <a:ln>
            <a:noFill/>
          </a:ln>
        </p:spPr>
      </p:pic>
      <p:sp>
        <p:nvSpPr>
          <p:cNvPr id="286" name="Google Shape;286;g36dd488b96c_0_0"/>
          <p:cNvSpPr/>
          <p:nvPr/>
        </p:nvSpPr>
        <p:spPr>
          <a:xfrm>
            <a:off x="3561875" y="479200"/>
            <a:ext cx="5276400" cy="2304300"/>
          </a:xfrm>
          <a:prstGeom prst="rect">
            <a:avLst/>
          </a:prstGeom>
          <a:noFill/>
          <a:ln>
            <a:noFill/>
          </a:ln>
        </p:spPr>
        <p:txBody>
          <a:bodyPr anchorCtr="0" anchor="t" bIns="45700" lIns="91425" spcFirstLastPara="1" rIns="91425" wrap="square" tIns="45700">
            <a:noAutofit/>
          </a:bodyPr>
          <a:lstStyle/>
          <a:p>
            <a:pPr indent="0" lvl="0" marL="0" marR="0" rtl="0" algn="just">
              <a:lnSpc>
                <a:spcPct val="87272"/>
              </a:lnSpc>
              <a:spcBef>
                <a:spcPts val="0"/>
              </a:spcBef>
              <a:spcAft>
                <a:spcPts val="0"/>
              </a:spcAft>
              <a:buClr>
                <a:srgbClr val="000000"/>
              </a:buClr>
              <a:buSzPts val="1600"/>
              <a:buFont typeface="Arial"/>
              <a:buNone/>
            </a:pPr>
            <a:r>
              <a:rPr b="0" i="0" lang="en-MY" sz="1600" u="none" cap="none" strike="noStrike">
                <a:solidFill>
                  <a:schemeClr val="dk1"/>
                </a:solidFill>
                <a:latin typeface="Poppins Light"/>
                <a:ea typeface="Poppins Light"/>
                <a:cs typeface="Poppins Light"/>
                <a:sym typeface="Poppins Light"/>
              </a:rPr>
              <a:t>You are free to:</a:t>
            </a:r>
            <a:endParaRPr b="0" i="0" sz="1600" u="none" cap="none" strike="noStrike">
              <a:solidFill>
                <a:schemeClr val="dk1"/>
              </a:solidFill>
              <a:latin typeface="Poppins Light"/>
              <a:ea typeface="Poppins Light"/>
              <a:cs typeface="Poppins Light"/>
              <a:sym typeface="Poppins Light"/>
            </a:endParaRPr>
          </a:p>
          <a:p>
            <a:pPr indent="-330200" lvl="0" marL="457200" marR="0" rtl="0" algn="just">
              <a:lnSpc>
                <a:spcPct val="87272"/>
              </a:lnSpc>
              <a:spcBef>
                <a:spcPts val="1000"/>
              </a:spcBef>
              <a:spcAft>
                <a:spcPts val="0"/>
              </a:spcAft>
              <a:buClr>
                <a:schemeClr val="dk1"/>
              </a:buClr>
              <a:buSzPts val="1600"/>
              <a:buFont typeface="Poppins Light"/>
              <a:buChar char="●"/>
            </a:pPr>
            <a:r>
              <a:rPr b="1" i="0" lang="en-MY" sz="1600" u="none" cap="none" strike="noStrike">
                <a:solidFill>
                  <a:schemeClr val="dk1"/>
                </a:solidFill>
                <a:latin typeface="Poppins"/>
                <a:ea typeface="Poppins"/>
                <a:cs typeface="Poppins"/>
                <a:sym typeface="Poppins"/>
              </a:rPr>
              <a:t>Share</a:t>
            </a:r>
            <a:r>
              <a:rPr b="0" i="0" lang="en-MY" sz="1600" u="none" cap="none" strike="noStrike">
                <a:solidFill>
                  <a:schemeClr val="dk1"/>
                </a:solidFill>
                <a:latin typeface="Poppins Light"/>
                <a:ea typeface="Poppins Light"/>
                <a:cs typeface="Poppins Light"/>
                <a:sym typeface="Poppins Light"/>
              </a:rPr>
              <a:t> — copy and redistribute the material in any medium or format</a:t>
            </a:r>
            <a:endParaRPr b="0" i="0" sz="1600" u="none" cap="none" strike="noStrike">
              <a:solidFill>
                <a:schemeClr val="dk1"/>
              </a:solidFill>
              <a:latin typeface="Poppins Light"/>
              <a:ea typeface="Poppins Light"/>
              <a:cs typeface="Poppins Light"/>
              <a:sym typeface="Poppins Light"/>
            </a:endParaRPr>
          </a:p>
          <a:p>
            <a:pPr indent="-330200" lvl="0" marL="457200" marR="0" rtl="0" algn="just">
              <a:lnSpc>
                <a:spcPct val="87272"/>
              </a:lnSpc>
              <a:spcBef>
                <a:spcPts val="1000"/>
              </a:spcBef>
              <a:spcAft>
                <a:spcPts val="0"/>
              </a:spcAft>
              <a:buClr>
                <a:schemeClr val="dk1"/>
              </a:buClr>
              <a:buSzPts val="1600"/>
              <a:buFont typeface="Poppins Light"/>
              <a:buChar char="●"/>
            </a:pPr>
            <a:r>
              <a:rPr b="1" i="0" lang="en-MY" sz="1600" u="none" cap="none" strike="noStrike">
                <a:solidFill>
                  <a:schemeClr val="dk1"/>
                </a:solidFill>
                <a:latin typeface="Poppins"/>
                <a:ea typeface="Poppins"/>
                <a:cs typeface="Poppins"/>
                <a:sym typeface="Poppins"/>
              </a:rPr>
              <a:t>Adapt</a:t>
            </a:r>
            <a:r>
              <a:rPr b="0" i="0" lang="en-MY" sz="1600" u="none" cap="none" strike="noStrike">
                <a:solidFill>
                  <a:schemeClr val="dk1"/>
                </a:solidFill>
                <a:latin typeface="Poppins Light"/>
                <a:ea typeface="Poppins Light"/>
                <a:cs typeface="Poppins Light"/>
                <a:sym typeface="Poppins Light"/>
              </a:rPr>
              <a:t> — remix, transform, and build upon the material</a:t>
            </a:r>
            <a:endParaRPr b="0" i="0" sz="1600" u="none" cap="none" strike="noStrike">
              <a:solidFill>
                <a:schemeClr val="dk1"/>
              </a:solidFill>
              <a:latin typeface="Poppins Light"/>
              <a:ea typeface="Poppins Light"/>
              <a:cs typeface="Poppins Light"/>
              <a:sym typeface="Poppins Light"/>
            </a:endParaRPr>
          </a:p>
          <a:p>
            <a:pPr indent="0" lvl="0" marL="0" marR="0" rtl="0" algn="just">
              <a:lnSpc>
                <a:spcPct val="87272"/>
              </a:lnSpc>
              <a:spcBef>
                <a:spcPts val="1000"/>
              </a:spcBef>
              <a:spcAft>
                <a:spcPts val="0"/>
              </a:spcAft>
              <a:buClr>
                <a:srgbClr val="000000"/>
              </a:buClr>
              <a:buSzPts val="1600"/>
              <a:buFont typeface="Arial"/>
              <a:buNone/>
            </a:pPr>
            <a:r>
              <a:rPr b="0" i="0" lang="en-MY" sz="1600" u="none" cap="none" strike="noStrike">
                <a:solidFill>
                  <a:schemeClr val="dk1"/>
                </a:solidFill>
                <a:latin typeface="Poppins Light"/>
                <a:ea typeface="Poppins Light"/>
                <a:cs typeface="Poppins Light"/>
                <a:sym typeface="Poppins Light"/>
              </a:rPr>
              <a:t>Under the following terms:</a:t>
            </a:r>
            <a:endParaRPr b="0" i="0" sz="1600" u="none" cap="none" strike="noStrike">
              <a:solidFill>
                <a:schemeClr val="dk1"/>
              </a:solidFill>
              <a:latin typeface="Poppins Light"/>
              <a:ea typeface="Poppins Light"/>
              <a:cs typeface="Poppins Light"/>
              <a:sym typeface="Poppins Light"/>
            </a:endParaRPr>
          </a:p>
          <a:p>
            <a:pPr indent="-330200" lvl="0" marL="457200" marR="0" rtl="0" algn="just">
              <a:lnSpc>
                <a:spcPct val="87272"/>
              </a:lnSpc>
              <a:spcBef>
                <a:spcPts val="1000"/>
              </a:spcBef>
              <a:spcAft>
                <a:spcPts val="0"/>
              </a:spcAft>
              <a:buClr>
                <a:schemeClr val="dk1"/>
              </a:buClr>
              <a:buSzPts val="1600"/>
              <a:buFont typeface="Poppins Light"/>
              <a:buChar char="●"/>
            </a:pPr>
            <a:r>
              <a:rPr b="1" i="0" lang="en-MY" sz="1600" u="none" cap="none" strike="noStrike">
                <a:solidFill>
                  <a:schemeClr val="dk1"/>
                </a:solidFill>
                <a:latin typeface="Poppins"/>
                <a:ea typeface="Poppins"/>
                <a:cs typeface="Poppins"/>
                <a:sym typeface="Poppins"/>
              </a:rPr>
              <a:t>Attribution</a:t>
            </a:r>
            <a:r>
              <a:rPr b="0" i="0" lang="en-MY" sz="1600" u="none" cap="none" strike="noStrike">
                <a:solidFill>
                  <a:schemeClr val="dk1"/>
                </a:solidFill>
                <a:latin typeface="Poppins Light"/>
                <a:ea typeface="Poppins Light"/>
                <a:cs typeface="Poppins Light"/>
                <a:sym typeface="Poppins Light"/>
              </a:rPr>
              <a:t> — You must give appropriate credit , provide a link to the license, and indicate if changes were made . You may do so in any reasonable manner, but not in any way that suggests the licensor endorses you or your use</a:t>
            </a:r>
            <a:endParaRPr b="0" i="0" sz="1600" u="none" cap="none" strike="noStrike">
              <a:solidFill>
                <a:schemeClr val="dk1"/>
              </a:solidFill>
              <a:latin typeface="Poppins Light"/>
              <a:ea typeface="Poppins Light"/>
              <a:cs typeface="Poppins Light"/>
              <a:sym typeface="Poppins Light"/>
            </a:endParaRPr>
          </a:p>
          <a:p>
            <a:pPr indent="-330200" lvl="0" marL="457200" marR="0" rtl="0" algn="just">
              <a:lnSpc>
                <a:spcPct val="87272"/>
              </a:lnSpc>
              <a:spcBef>
                <a:spcPts val="1000"/>
              </a:spcBef>
              <a:spcAft>
                <a:spcPts val="0"/>
              </a:spcAft>
              <a:buClr>
                <a:schemeClr val="dk1"/>
              </a:buClr>
              <a:buSzPts val="1600"/>
              <a:buFont typeface="Poppins Light"/>
              <a:buChar char="●"/>
            </a:pPr>
            <a:r>
              <a:rPr b="1" i="0" lang="en-MY" sz="1600" u="none" cap="none" strike="noStrike">
                <a:solidFill>
                  <a:schemeClr val="dk1"/>
                </a:solidFill>
                <a:latin typeface="Poppins"/>
                <a:ea typeface="Poppins"/>
                <a:cs typeface="Poppins"/>
                <a:sym typeface="Poppins"/>
              </a:rPr>
              <a:t>NonCommercial</a:t>
            </a:r>
            <a:r>
              <a:rPr b="0" i="0" lang="en-MY" sz="1600" u="none" cap="none" strike="noStrike">
                <a:solidFill>
                  <a:schemeClr val="dk1"/>
                </a:solidFill>
                <a:latin typeface="Poppins Light"/>
                <a:ea typeface="Poppins Light"/>
                <a:cs typeface="Poppins Light"/>
                <a:sym typeface="Poppins Light"/>
              </a:rPr>
              <a:t> — You may not use the material for commercial purposes .</a:t>
            </a:r>
            <a:endParaRPr b="0" i="0" sz="1600" u="none" cap="none" strike="noStrike">
              <a:solidFill>
                <a:schemeClr val="dk1"/>
              </a:solidFill>
              <a:latin typeface="Poppins Light"/>
              <a:ea typeface="Poppins Light"/>
              <a:cs typeface="Poppins Light"/>
              <a:sym typeface="Poppins Light"/>
            </a:endParaRPr>
          </a:p>
          <a:p>
            <a:pPr indent="-330200" lvl="0" marL="457200" marR="0" rtl="0" algn="just">
              <a:lnSpc>
                <a:spcPct val="87272"/>
              </a:lnSpc>
              <a:spcBef>
                <a:spcPts val="1000"/>
              </a:spcBef>
              <a:spcAft>
                <a:spcPts val="0"/>
              </a:spcAft>
              <a:buClr>
                <a:schemeClr val="dk1"/>
              </a:buClr>
              <a:buSzPts val="1600"/>
              <a:buFont typeface="Poppins Light"/>
              <a:buChar char="●"/>
            </a:pPr>
            <a:r>
              <a:rPr b="1" i="0" lang="en-MY" sz="1600" u="none" cap="none" strike="noStrike">
                <a:solidFill>
                  <a:schemeClr val="dk1"/>
                </a:solidFill>
                <a:latin typeface="Poppins"/>
                <a:ea typeface="Poppins"/>
                <a:cs typeface="Poppins"/>
                <a:sym typeface="Poppins"/>
              </a:rPr>
              <a:t>ShareAlike </a:t>
            </a:r>
            <a:r>
              <a:rPr b="0" i="0" lang="en-MY" sz="1600" u="none" cap="none" strike="noStrike">
                <a:solidFill>
                  <a:schemeClr val="dk1"/>
                </a:solidFill>
                <a:latin typeface="Poppins Light"/>
                <a:ea typeface="Poppins Light"/>
                <a:cs typeface="Poppins Light"/>
                <a:sym typeface="Poppins Light"/>
              </a:rPr>
              <a:t>— If you remix, transform, or build upon the material, you must distribute your contributions under the same license as the original.</a:t>
            </a:r>
            <a:endParaRPr b="0" i="0" sz="1600" u="none" cap="none" strike="noStrike">
              <a:solidFill>
                <a:schemeClr val="dk1"/>
              </a:solidFill>
              <a:latin typeface="Poppins Light"/>
              <a:ea typeface="Poppins Light"/>
              <a:cs typeface="Poppins Light"/>
              <a:sym typeface="Poppins Light"/>
            </a:endParaRPr>
          </a:p>
          <a:p>
            <a:pPr indent="0" lvl="0" marL="0" marR="0" rtl="0" algn="just">
              <a:lnSpc>
                <a:spcPct val="87272"/>
              </a:lnSpc>
              <a:spcBef>
                <a:spcPts val="1000"/>
              </a:spcBef>
              <a:spcAft>
                <a:spcPts val="0"/>
              </a:spcAft>
              <a:buClr>
                <a:srgbClr val="000000"/>
              </a:buClr>
              <a:buSzPts val="1600"/>
              <a:buFont typeface="Arial"/>
              <a:buNone/>
            </a:pPr>
            <a:r>
              <a:t/>
            </a:r>
            <a:endParaRPr b="0" i="0" sz="1600" u="none" cap="none" strike="noStrike">
              <a:solidFill>
                <a:schemeClr val="dk1"/>
              </a:solidFill>
              <a:latin typeface="Poppins Light"/>
              <a:ea typeface="Poppins Light"/>
              <a:cs typeface="Poppins Light"/>
              <a:sym typeface="Poppins Light"/>
            </a:endParaRPr>
          </a:p>
          <a:p>
            <a:pPr indent="0" lvl="0" marL="0" marR="0" rtl="0" algn="just">
              <a:lnSpc>
                <a:spcPct val="87272"/>
              </a:lnSpc>
              <a:spcBef>
                <a:spcPts val="0"/>
              </a:spcBef>
              <a:spcAft>
                <a:spcPts val="0"/>
              </a:spcAft>
              <a:buClr>
                <a:srgbClr val="000000"/>
              </a:buClr>
              <a:buSzPts val="1600"/>
              <a:buFont typeface="Arial"/>
              <a:buNone/>
            </a:pPr>
            <a:r>
              <a:t/>
            </a:r>
            <a:endParaRPr b="0" i="0" sz="1600" u="none" cap="none" strike="noStrike">
              <a:solidFill>
                <a:schemeClr val="dk1"/>
              </a:solidFill>
              <a:latin typeface="Poppins Light"/>
              <a:ea typeface="Poppins Light"/>
              <a:cs typeface="Poppins Light"/>
              <a:sym typeface="Poppins Light"/>
            </a:endParaRPr>
          </a:p>
          <a:p>
            <a:pPr indent="0" lvl="0" marL="0" marR="0" rtl="0" algn="just">
              <a:lnSpc>
                <a:spcPct val="87272"/>
              </a:lnSpc>
              <a:spcBef>
                <a:spcPts val="0"/>
              </a:spcBef>
              <a:spcAft>
                <a:spcPts val="0"/>
              </a:spcAft>
              <a:buClr>
                <a:srgbClr val="000000"/>
              </a:buClr>
              <a:buSzPts val="1600"/>
              <a:buFont typeface="Arial"/>
              <a:buNone/>
            </a:pPr>
            <a:r>
              <a:t/>
            </a:r>
            <a:endParaRPr b="0" i="0" sz="1600" u="none" cap="none" strike="noStrike">
              <a:solidFill>
                <a:schemeClr val="dk1"/>
              </a:solidFill>
              <a:latin typeface="Poppins Light"/>
              <a:ea typeface="Poppins Light"/>
              <a:cs typeface="Poppins Light"/>
              <a:sym typeface="Poppins Light"/>
            </a:endParaRPr>
          </a:p>
          <a:p>
            <a:pPr indent="0" lvl="0" marL="0" marR="0" rtl="0" algn="just">
              <a:lnSpc>
                <a:spcPct val="87272"/>
              </a:lnSpc>
              <a:spcBef>
                <a:spcPts val="0"/>
              </a:spcBef>
              <a:spcAft>
                <a:spcPts val="0"/>
              </a:spcAft>
              <a:buClr>
                <a:srgbClr val="000000"/>
              </a:buClr>
              <a:buSzPts val="1600"/>
              <a:buFont typeface="Arial"/>
              <a:buNone/>
            </a:pPr>
            <a:r>
              <a:t/>
            </a:r>
            <a:endParaRPr b="0" i="0" sz="1600" u="none" cap="none" strike="noStrike">
              <a:solidFill>
                <a:schemeClr val="dk1"/>
              </a:solidFill>
              <a:latin typeface="Poppins Light"/>
              <a:ea typeface="Poppins Light"/>
              <a:cs typeface="Poppins Light"/>
              <a:sym typeface="Poppins Light"/>
            </a:endParaRPr>
          </a:p>
          <a:p>
            <a:pPr indent="0" lvl="0" marL="0" marR="0" rtl="0" algn="just">
              <a:lnSpc>
                <a:spcPct val="87272"/>
              </a:lnSpc>
              <a:spcBef>
                <a:spcPts val="0"/>
              </a:spcBef>
              <a:spcAft>
                <a:spcPts val="0"/>
              </a:spcAft>
              <a:buClr>
                <a:srgbClr val="000000"/>
              </a:buClr>
              <a:buSzPts val="1600"/>
              <a:buFont typeface="Arial"/>
              <a:buNone/>
            </a:pPr>
            <a:r>
              <a:t/>
            </a:r>
            <a:endParaRPr b="0" i="0" sz="1600" u="none" cap="none" strike="noStrike">
              <a:solidFill>
                <a:schemeClr val="dk1"/>
              </a:solidFill>
              <a:latin typeface="Poppins Light"/>
              <a:ea typeface="Poppins Light"/>
              <a:cs typeface="Poppins Light"/>
              <a:sym typeface="Poppins Light"/>
            </a:endParaRPr>
          </a:p>
          <a:p>
            <a:pPr indent="0" lvl="0" marL="0" marR="0" rtl="0" algn="just">
              <a:lnSpc>
                <a:spcPct val="87272"/>
              </a:lnSpc>
              <a:spcBef>
                <a:spcPts val="0"/>
              </a:spcBef>
              <a:spcAft>
                <a:spcPts val="0"/>
              </a:spcAft>
              <a:buClr>
                <a:srgbClr val="000000"/>
              </a:buClr>
              <a:buSzPts val="1600"/>
              <a:buFont typeface="Arial"/>
              <a:buNone/>
            </a:pPr>
            <a:r>
              <a:t/>
            </a:r>
            <a:endParaRPr b="0" i="0" sz="1600" u="none" cap="none" strike="noStrike">
              <a:solidFill>
                <a:schemeClr val="dk1"/>
              </a:solidFill>
              <a:latin typeface="Poppins Light"/>
              <a:ea typeface="Poppins Light"/>
              <a:cs typeface="Poppins Light"/>
              <a:sym typeface="Poppins Light"/>
            </a:endParaRPr>
          </a:p>
          <a:p>
            <a:pPr indent="0" lvl="0" marL="0" marR="0" rtl="0" algn="just">
              <a:lnSpc>
                <a:spcPct val="87272"/>
              </a:lnSpc>
              <a:spcBef>
                <a:spcPts val="0"/>
              </a:spcBef>
              <a:spcAft>
                <a:spcPts val="0"/>
              </a:spcAft>
              <a:buClr>
                <a:srgbClr val="000000"/>
              </a:buClr>
              <a:buSzPts val="1600"/>
              <a:buFont typeface="Arial"/>
              <a:buNone/>
            </a:pPr>
            <a:r>
              <a:t/>
            </a:r>
            <a:endParaRPr b="0" i="0" sz="1600" u="none" cap="none" strike="noStrike">
              <a:solidFill>
                <a:schemeClr val="dk1"/>
              </a:solidFill>
              <a:latin typeface="Poppins Light"/>
              <a:ea typeface="Poppins Light"/>
              <a:cs typeface="Poppins Light"/>
              <a:sym typeface="Poppins Light"/>
            </a:endParaRPr>
          </a:p>
          <a:p>
            <a:pPr indent="0" lvl="0" marL="0" marR="0" rtl="0" algn="just">
              <a:lnSpc>
                <a:spcPct val="87272"/>
              </a:lnSpc>
              <a:spcBef>
                <a:spcPts val="0"/>
              </a:spcBef>
              <a:spcAft>
                <a:spcPts val="0"/>
              </a:spcAft>
              <a:buClr>
                <a:srgbClr val="000000"/>
              </a:buClr>
              <a:buSzPts val="1600"/>
              <a:buFont typeface="Arial"/>
              <a:buNone/>
            </a:pPr>
            <a:r>
              <a:t/>
            </a:r>
            <a:endParaRPr b="0" i="0" sz="1600" u="none" cap="none" strike="noStrike">
              <a:solidFill>
                <a:schemeClr val="dk1"/>
              </a:solidFill>
              <a:latin typeface="Poppins Light"/>
              <a:ea typeface="Poppins Light"/>
              <a:cs typeface="Poppins Light"/>
              <a:sym typeface="Poppins Light"/>
            </a:endParaRPr>
          </a:p>
          <a:p>
            <a:pPr indent="0" lvl="0" marL="457200" marR="0" rtl="0" algn="just">
              <a:lnSpc>
                <a:spcPct val="87272"/>
              </a:lnSpc>
              <a:spcBef>
                <a:spcPts val="0"/>
              </a:spcBef>
              <a:spcAft>
                <a:spcPts val="0"/>
              </a:spcAft>
              <a:buClr>
                <a:srgbClr val="000000"/>
              </a:buClr>
              <a:buSzPts val="1600"/>
              <a:buFont typeface="Arial"/>
              <a:buNone/>
            </a:pPr>
            <a:r>
              <a:t/>
            </a:r>
            <a:endParaRPr b="0" i="0" sz="1600" u="none" cap="none" strike="noStrike">
              <a:solidFill>
                <a:schemeClr val="dk1"/>
              </a:solidFill>
              <a:latin typeface="Poppins Light"/>
              <a:ea typeface="Poppins Light"/>
              <a:cs typeface="Poppins Light"/>
              <a:sym typeface="Poppins Light"/>
            </a:endParaRPr>
          </a:p>
          <a:p>
            <a:pPr indent="0" lvl="0" marL="457200" marR="0" rtl="0" algn="just">
              <a:lnSpc>
                <a:spcPct val="87272"/>
              </a:lnSpc>
              <a:spcBef>
                <a:spcPts val="0"/>
              </a:spcBef>
              <a:spcAft>
                <a:spcPts val="0"/>
              </a:spcAft>
              <a:buClr>
                <a:srgbClr val="000000"/>
              </a:buClr>
              <a:buSzPts val="1600"/>
              <a:buFont typeface="Arial"/>
              <a:buNone/>
            </a:pPr>
            <a:r>
              <a:t/>
            </a:r>
            <a:endParaRPr b="0" i="0" sz="1600" u="none" cap="none" strike="noStrike">
              <a:solidFill>
                <a:schemeClr val="dk1"/>
              </a:solidFill>
              <a:latin typeface="Poppins Light"/>
              <a:ea typeface="Poppins Light"/>
              <a:cs typeface="Poppins Light"/>
              <a:sym typeface="Poppins Light"/>
            </a:endParaRPr>
          </a:p>
        </p:txBody>
      </p:sp>
      <p:sp>
        <p:nvSpPr>
          <p:cNvPr id="287" name="Google Shape;287;g36dd488b96c_0_0"/>
          <p:cNvSpPr txBox="1"/>
          <p:nvPr/>
        </p:nvSpPr>
        <p:spPr>
          <a:xfrm>
            <a:off x="3561875" y="-1250"/>
            <a:ext cx="2767200" cy="571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0" i="0" lang="en-MY" sz="1800" u="sng" cap="none" strike="noStrike">
                <a:solidFill>
                  <a:srgbClr val="0097A7"/>
                </a:solidFill>
                <a:latin typeface="Poppins"/>
                <a:ea typeface="Poppins"/>
                <a:cs typeface="Poppins"/>
                <a:sym typeface="Poppins"/>
                <a:hlinkClick r:id="rId5">
                  <a:extLst>
                    <a:ext uri="{A12FA001-AC4F-418D-AE19-62706E023703}">
                      <ahyp:hlinkClr val="tx"/>
                    </a:ext>
                  </a:extLst>
                </a:hlinkClick>
              </a:rPr>
              <a:t>License Deed</a:t>
            </a:r>
            <a:endParaRPr b="0" i="0" sz="1800" u="none" cap="none" strike="noStrike">
              <a:solidFill>
                <a:srgbClr val="0097A7"/>
              </a:solidFill>
              <a:latin typeface="Poppins"/>
              <a:ea typeface="Poppins"/>
              <a:cs typeface="Poppins"/>
              <a:sym typeface="Poppins"/>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pic>
        <p:nvPicPr>
          <p:cNvPr id="292" name="Google Shape;292;g36dd488b96c_0_8"/>
          <p:cNvPicPr preferRelativeResize="0"/>
          <p:nvPr/>
        </p:nvPicPr>
        <p:blipFill rotWithShape="1">
          <a:blip r:embed="rId3">
            <a:alphaModFix/>
          </a:blip>
          <a:srcRect b="0" l="0" r="0" t="0"/>
          <a:stretch/>
        </p:blipFill>
        <p:spPr>
          <a:xfrm>
            <a:off x="0" y="0"/>
            <a:ext cx="3322650" cy="5143500"/>
          </a:xfrm>
          <a:prstGeom prst="rect">
            <a:avLst/>
          </a:prstGeom>
          <a:noFill/>
          <a:ln>
            <a:noFill/>
          </a:ln>
        </p:spPr>
      </p:pic>
      <p:sp>
        <p:nvSpPr>
          <p:cNvPr id="293" name="Google Shape;293;g36dd488b96c_0_8"/>
          <p:cNvSpPr txBox="1"/>
          <p:nvPr/>
        </p:nvSpPr>
        <p:spPr>
          <a:xfrm>
            <a:off x="237300" y="968275"/>
            <a:ext cx="3150300" cy="849600"/>
          </a:xfrm>
          <a:prstGeom prst="rect">
            <a:avLst/>
          </a:prstGeom>
          <a:noFill/>
          <a:ln>
            <a:noFill/>
          </a:ln>
        </p:spPr>
        <p:txBody>
          <a:bodyPr anchorCtr="0" anchor="t" bIns="91425" lIns="91425" spcFirstLastPara="1" rIns="91425" wrap="square" tIns="91425">
            <a:spAutoFit/>
          </a:bodyPr>
          <a:lstStyle/>
          <a:p>
            <a:pPr indent="0" lvl="0" marL="0" rtl="0" algn="l">
              <a:lnSpc>
                <a:spcPct val="80000"/>
              </a:lnSpc>
              <a:spcBef>
                <a:spcPts val="0"/>
              </a:spcBef>
              <a:spcAft>
                <a:spcPts val="0"/>
              </a:spcAft>
              <a:buClr>
                <a:schemeClr val="dk1"/>
              </a:buClr>
              <a:buSzPts val="1100"/>
              <a:buFont typeface="Arial"/>
              <a:buNone/>
            </a:pPr>
            <a:r>
              <a:rPr b="1" lang="en-MY" sz="2700">
                <a:solidFill>
                  <a:srgbClr val="FFFFFF"/>
                </a:solidFill>
                <a:latin typeface="Poppins"/>
                <a:ea typeface="Poppins"/>
                <a:cs typeface="Poppins"/>
                <a:sym typeface="Poppins"/>
              </a:rPr>
              <a:t>License Declaration</a:t>
            </a:r>
            <a:endParaRPr b="1" sz="2700">
              <a:solidFill>
                <a:srgbClr val="FFFFFF"/>
              </a:solidFill>
              <a:latin typeface="Poppins"/>
              <a:ea typeface="Poppins"/>
              <a:cs typeface="Poppins"/>
              <a:sym typeface="Poppins"/>
            </a:endParaRPr>
          </a:p>
        </p:txBody>
      </p:sp>
      <p:pic>
        <p:nvPicPr>
          <p:cNvPr id="294" name="Google Shape;294;g36dd488b96c_0_8"/>
          <p:cNvPicPr preferRelativeResize="0"/>
          <p:nvPr/>
        </p:nvPicPr>
        <p:blipFill rotWithShape="1">
          <a:blip r:embed="rId4">
            <a:alphaModFix/>
          </a:blip>
          <a:srcRect b="0" l="0" r="0" t="0"/>
          <a:stretch/>
        </p:blipFill>
        <p:spPr>
          <a:xfrm>
            <a:off x="315468" y="350184"/>
            <a:ext cx="2326988" cy="357206"/>
          </a:xfrm>
          <a:prstGeom prst="rect">
            <a:avLst/>
          </a:prstGeom>
          <a:noFill/>
          <a:ln>
            <a:noFill/>
          </a:ln>
        </p:spPr>
      </p:pic>
      <p:sp>
        <p:nvSpPr>
          <p:cNvPr id="295" name="Google Shape;295;g36dd488b96c_0_8"/>
          <p:cNvSpPr txBox="1"/>
          <p:nvPr/>
        </p:nvSpPr>
        <p:spPr>
          <a:xfrm>
            <a:off x="3505200" y="185625"/>
            <a:ext cx="5671800" cy="384900"/>
          </a:xfrm>
          <a:prstGeom prst="rect">
            <a:avLst/>
          </a:prstGeom>
          <a:noFill/>
          <a:ln>
            <a:noFill/>
          </a:ln>
        </p:spPr>
        <p:txBody>
          <a:bodyPr anchorCtr="0" anchor="t" bIns="91425" lIns="91425" spcFirstLastPara="1" rIns="91425" wrap="square" tIns="91425">
            <a:spAutoFit/>
          </a:bodyPr>
          <a:lstStyle/>
          <a:p>
            <a:pPr indent="0" lvl="0" marL="0" marR="0" rtl="0" algn="just">
              <a:lnSpc>
                <a:spcPct val="100000"/>
              </a:lnSpc>
              <a:spcBef>
                <a:spcPts val="1200"/>
              </a:spcBef>
              <a:spcAft>
                <a:spcPts val="0"/>
              </a:spcAft>
              <a:buNone/>
            </a:pPr>
            <a:r>
              <a:t/>
            </a:r>
            <a:endParaRPr b="0" i="0" sz="1300" u="none" cap="none" strike="noStrike">
              <a:solidFill>
                <a:schemeClr val="dk2"/>
              </a:solidFill>
              <a:latin typeface="Poppins"/>
              <a:ea typeface="Poppins"/>
              <a:cs typeface="Poppins"/>
              <a:sym typeface="Poppins"/>
            </a:endParaRPr>
          </a:p>
        </p:txBody>
      </p:sp>
      <p:pic>
        <p:nvPicPr>
          <p:cNvPr id="296" name="Google Shape;296;g36dd488b96c_0_8"/>
          <p:cNvPicPr preferRelativeResize="0"/>
          <p:nvPr/>
        </p:nvPicPr>
        <p:blipFill rotWithShape="1">
          <a:blip r:embed="rId5">
            <a:alphaModFix/>
          </a:blip>
          <a:srcRect b="216129" l="18980" r="-18980" t="-216129"/>
          <a:stretch/>
        </p:blipFill>
        <p:spPr>
          <a:xfrm>
            <a:off x="-297025" y="673503"/>
            <a:ext cx="9143999" cy="1106744"/>
          </a:xfrm>
          <a:prstGeom prst="rect">
            <a:avLst/>
          </a:prstGeom>
          <a:noFill/>
          <a:ln>
            <a:noFill/>
          </a:ln>
        </p:spPr>
      </p:pic>
      <p:sp>
        <p:nvSpPr>
          <p:cNvPr id="297" name="Google Shape;297;g36dd488b96c_0_8"/>
          <p:cNvSpPr txBox="1"/>
          <p:nvPr/>
        </p:nvSpPr>
        <p:spPr>
          <a:xfrm>
            <a:off x="3505200" y="968275"/>
            <a:ext cx="5534400" cy="2077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i="0" lang="en-MY" sz="1800" u="none" cap="none" strike="noStrike">
                <a:solidFill>
                  <a:schemeClr val="dk1"/>
                </a:solidFill>
                <a:latin typeface="Poppins"/>
                <a:ea typeface="Poppins"/>
                <a:cs typeface="Poppins"/>
                <a:sym typeface="Poppins"/>
                <a:extLst>
                  <a:ext uri="http://customooxmlschemas.google.com/">
                    <go:slidesCustomData xmlns:go="http://customooxmlschemas.google.com/" textRoundtripDataId="0"/>
                  </a:ext>
                </a:extLst>
              </a:rPr>
              <a:t>202</a:t>
            </a:r>
            <a:r>
              <a:rPr lang="en-MY" sz="1800">
                <a:solidFill>
                  <a:schemeClr val="dk1"/>
                </a:solidFill>
                <a:latin typeface="Poppins"/>
                <a:ea typeface="Poppins"/>
                <a:cs typeface="Poppins"/>
                <a:sym typeface="Poppins"/>
                <a:extLst>
                  <a:ext uri="http://customooxmlschemas.google.com/">
                    <go:slidesCustomData xmlns:go="http://customooxmlschemas.google.com/" textRoundtripDataId="1"/>
                  </a:ext>
                </a:extLst>
              </a:rPr>
              <a:t>1 </a:t>
            </a:r>
            <a:r>
              <a:rPr i="0" lang="en-MY" sz="1800" u="none" cap="none" strike="noStrike">
                <a:solidFill>
                  <a:schemeClr val="dk1"/>
                </a:solidFill>
                <a:latin typeface="Poppins"/>
                <a:ea typeface="Poppins"/>
                <a:cs typeface="Poppins"/>
                <a:sym typeface="Poppins"/>
                <a:extLst>
                  <a:ext uri="http://customooxmlschemas.google.com/">
                    <go:slidesCustomData xmlns:go="http://customooxmlschemas.google.com/" textRoundtripDataId="2"/>
                  </a:ext>
                </a:extLst>
              </a:rPr>
              <a:t>Quest International University </a:t>
            </a:r>
            <a:r>
              <a:rPr i="1" lang="en-MY" sz="1800" u="sng">
                <a:solidFill>
                  <a:schemeClr val="hlink"/>
                </a:solidFill>
                <a:latin typeface="Poppins"/>
                <a:ea typeface="Poppins"/>
                <a:cs typeface="Poppins"/>
                <a:sym typeface="Poppins"/>
                <a:hlinkClick r:id="rId6"/>
              </a:rPr>
              <a:t>Developing Assignment Briefs</a:t>
            </a:r>
            <a:r>
              <a:rPr lang="en-MY" sz="1800">
                <a:solidFill>
                  <a:schemeClr val="accent1"/>
                </a:solidFill>
                <a:latin typeface="Poppins"/>
                <a:ea typeface="Poppins"/>
                <a:cs typeface="Poppins"/>
                <a:sym typeface="Poppins"/>
              </a:rPr>
              <a:t>, </a:t>
            </a:r>
            <a:r>
              <a:rPr lang="en-MY" sz="1800">
                <a:solidFill>
                  <a:schemeClr val="dk1"/>
                </a:solidFill>
                <a:latin typeface="Poppins"/>
                <a:ea typeface="Poppins"/>
                <a:cs typeface="Poppins"/>
                <a:sym typeface="Poppins"/>
              </a:rPr>
              <a:t>Tina Lim</a:t>
            </a:r>
            <a:r>
              <a:rPr i="0" lang="en-MY" sz="1800" u="none" cap="none" strike="noStrike">
                <a:solidFill>
                  <a:schemeClr val="dk1"/>
                </a:solidFill>
                <a:latin typeface="Poppins"/>
                <a:ea typeface="Poppins"/>
                <a:cs typeface="Poppins"/>
                <a:sym typeface="Poppins"/>
                <a:extLst>
                  <a:ext uri="http://customooxmlschemas.google.com/">
                    <go:slidesCustomData xmlns:go="http://customooxmlschemas.google.com/" textRoundtripDataId="3"/>
                  </a:ext>
                </a:extLst>
              </a:rPr>
              <a:t>. Except where otherwise noted, this work is licensed under the terms of the</a:t>
            </a:r>
            <a:r>
              <a:rPr i="0" lang="en-MY" sz="1800" u="none" cap="none" strike="noStrike">
                <a:solidFill>
                  <a:schemeClr val="dk2"/>
                </a:solidFill>
                <a:latin typeface="Poppins"/>
                <a:ea typeface="Poppins"/>
                <a:cs typeface="Poppins"/>
                <a:sym typeface="Poppins"/>
                <a:extLst>
                  <a:ext uri="http://customooxmlschemas.google.com/">
                    <go:slidesCustomData xmlns:go="http://customooxmlschemas.google.com/" textRoundtripDataId="4"/>
                  </a:ext>
                </a:extLst>
              </a:rPr>
              <a:t> </a:t>
            </a:r>
            <a:r>
              <a:rPr i="0" lang="en-MY" sz="1800" u="sng" cap="none" strike="noStrike">
                <a:solidFill>
                  <a:schemeClr val="hlink"/>
                </a:solidFill>
                <a:latin typeface="Poppins"/>
                <a:ea typeface="Poppins"/>
                <a:cs typeface="Poppins"/>
                <a:sym typeface="Poppins"/>
                <a:hlinkClick r:id="rId7"/>
                <a:extLst>
                  <a:ext uri="http://customooxmlschemas.google.com/">
                    <go:slidesCustomData xmlns:go="http://customooxmlschemas.google.com/" textRoundtripDataId="5"/>
                  </a:ext>
                </a:extLst>
              </a:rPr>
              <a:t>Creative Commons Attribution 4.0 International License</a:t>
            </a:r>
            <a:endParaRPr i="0" sz="1800" u="none" cap="none" strike="noStrike">
              <a:solidFill>
                <a:schemeClr val="dk2"/>
              </a:solidFill>
              <a:latin typeface="Poppins"/>
              <a:ea typeface="Poppins"/>
              <a:cs typeface="Poppins"/>
              <a:sym typeface="Poppins"/>
            </a:endParaRPr>
          </a:p>
          <a:p>
            <a:pPr indent="0" lvl="0" marL="0" marR="0" rtl="0" algn="just">
              <a:lnSpc>
                <a:spcPct val="100000"/>
              </a:lnSpc>
              <a:spcBef>
                <a:spcPts val="0"/>
              </a:spcBef>
              <a:spcAft>
                <a:spcPts val="0"/>
              </a:spcAft>
              <a:buClr>
                <a:srgbClr val="000000"/>
              </a:buClr>
              <a:buSzPts val="1800"/>
              <a:buFont typeface="Arial"/>
              <a:buNone/>
            </a:pPr>
            <a:r>
              <a:t/>
            </a:r>
            <a:endParaRPr i="0" sz="1800" u="none" cap="none" strike="noStrike">
              <a:solidFill>
                <a:schemeClr val="dk2"/>
              </a:solidFill>
              <a:latin typeface="Poppins"/>
              <a:ea typeface="Poppins"/>
              <a:cs typeface="Poppins"/>
              <a:sym typeface="Poppins"/>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pic>
        <p:nvPicPr>
          <p:cNvPr id="302" name="Google Shape;302;g36dd488b96c_0_17"/>
          <p:cNvPicPr preferRelativeResize="0"/>
          <p:nvPr/>
        </p:nvPicPr>
        <p:blipFill rotWithShape="1">
          <a:blip r:embed="rId3">
            <a:alphaModFix/>
          </a:blip>
          <a:srcRect b="0" l="0" r="0" t="0"/>
          <a:stretch/>
        </p:blipFill>
        <p:spPr>
          <a:xfrm>
            <a:off x="0" y="0"/>
            <a:ext cx="3322650" cy="5143500"/>
          </a:xfrm>
          <a:prstGeom prst="rect">
            <a:avLst/>
          </a:prstGeom>
          <a:noFill/>
          <a:ln>
            <a:noFill/>
          </a:ln>
        </p:spPr>
      </p:pic>
      <p:sp>
        <p:nvSpPr>
          <p:cNvPr id="303" name="Google Shape;303;g36dd488b96c_0_17"/>
          <p:cNvSpPr txBox="1"/>
          <p:nvPr/>
        </p:nvSpPr>
        <p:spPr>
          <a:xfrm>
            <a:off x="237300" y="968275"/>
            <a:ext cx="3150300" cy="849600"/>
          </a:xfrm>
          <a:prstGeom prst="rect">
            <a:avLst/>
          </a:prstGeom>
          <a:noFill/>
          <a:ln>
            <a:noFill/>
          </a:ln>
        </p:spPr>
        <p:txBody>
          <a:bodyPr anchorCtr="0" anchor="t" bIns="91425" lIns="91425" spcFirstLastPara="1" rIns="91425" wrap="square" tIns="91425">
            <a:spAutoFit/>
          </a:bodyPr>
          <a:lstStyle/>
          <a:p>
            <a:pPr indent="0" lvl="0" marL="0" rtl="0" algn="l">
              <a:lnSpc>
                <a:spcPct val="80000"/>
              </a:lnSpc>
              <a:spcBef>
                <a:spcPts val="0"/>
              </a:spcBef>
              <a:spcAft>
                <a:spcPts val="0"/>
              </a:spcAft>
              <a:buClr>
                <a:schemeClr val="dk1"/>
              </a:buClr>
              <a:buSzPts val="1100"/>
              <a:buFont typeface="Arial"/>
              <a:buNone/>
            </a:pPr>
            <a:r>
              <a:rPr b="1" lang="en-MY" sz="2700">
                <a:solidFill>
                  <a:srgbClr val="FFFFFF"/>
                </a:solidFill>
                <a:latin typeface="Poppins"/>
                <a:ea typeface="Poppins"/>
                <a:cs typeface="Poppins"/>
                <a:sym typeface="Poppins"/>
              </a:rPr>
              <a:t>Attribution Statement</a:t>
            </a:r>
            <a:endParaRPr b="1" sz="2700">
              <a:solidFill>
                <a:srgbClr val="FFFFFF"/>
              </a:solidFill>
              <a:latin typeface="Poppins"/>
              <a:ea typeface="Poppins"/>
              <a:cs typeface="Poppins"/>
              <a:sym typeface="Poppins"/>
            </a:endParaRPr>
          </a:p>
        </p:txBody>
      </p:sp>
      <p:pic>
        <p:nvPicPr>
          <p:cNvPr id="304" name="Google Shape;304;g36dd488b96c_0_17"/>
          <p:cNvPicPr preferRelativeResize="0"/>
          <p:nvPr/>
        </p:nvPicPr>
        <p:blipFill rotWithShape="1">
          <a:blip r:embed="rId4">
            <a:alphaModFix/>
          </a:blip>
          <a:srcRect b="0" l="0" r="0" t="0"/>
          <a:stretch/>
        </p:blipFill>
        <p:spPr>
          <a:xfrm>
            <a:off x="315468" y="350184"/>
            <a:ext cx="2326988" cy="357206"/>
          </a:xfrm>
          <a:prstGeom prst="rect">
            <a:avLst/>
          </a:prstGeom>
          <a:noFill/>
          <a:ln>
            <a:noFill/>
          </a:ln>
        </p:spPr>
      </p:pic>
      <p:sp>
        <p:nvSpPr>
          <p:cNvPr id="305" name="Google Shape;305;g36dd488b96c_0_17"/>
          <p:cNvSpPr txBox="1"/>
          <p:nvPr/>
        </p:nvSpPr>
        <p:spPr>
          <a:xfrm>
            <a:off x="3646950" y="570525"/>
            <a:ext cx="5388300" cy="3509400"/>
          </a:xfrm>
          <a:prstGeom prst="rect">
            <a:avLst/>
          </a:prstGeom>
          <a:noFill/>
          <a:ln>
            <a:noFill/>
          </a:ln>
        </p:spPr>
        <p:txBody>
          <a:bodyPr anchorCtr="0" anchor="t" bIns="91425" lIns="91425" spcFirstLastPara="1" rIns="91425" wrap="square" tIns="91425">
            <a:spAutoFit/>
          </a:bodyPr>
          <a:lstStyle/>
          <a:p>
            <a:pPr indent="0" lvl="0" marL="0" marR="0" rtl="0" algn="just">
              <a:lnSpc>
                <a:spcPct val="100000"/>
              </a:lnSpc>
              <a:spcBef>
                <a:spcPts val="0"/>
              </a:spcBef>
              <a:spcAft>
                <a:spcPts val="0"/>
              </a:spcAft>
              <a:buClr>
                <a:srgbClr val="000000"/>
              </a:buClr>
              <a:buSzPts val="1800"/>
              <a:buFont typeface="Arial"/>
              <a:buNone/>
            </a:pPr>
            <a:r>
              <a:rPr lang="en-MY" sz="1800">
                <a:solidFill>
                  <a:schemeClr val="dk1"/>
                </a:solidFill>
                <a:latin typeface="Poppins"/>
                <a:ea typeface="Poppins"/>
                <a:cs typeface="Poppins"/>
                <a:sym typeface="Poppins"/>
              </a:rPr>
              <a:t>If you have modified or adapted this OER, explicitly state that your version is an adaptation or derivative, and </a:t>
            </a:r>
            <a:r>
              <a:rPr lang="en-MY" sz="1800">
                <a:solidFill>
                  <a:schemeClr val="dk1"/>
                </a:solidFill>
                <a:highlight>
                  <a:srgbClr val="FFFF00"/>
                </a:highlight>
                <a:latin typeface="Poppins"/>
                <a:ea typeface="Poppins"/>
                <a:cs typeface="Poppins"/>
                <a:sym typeface="Poppins"/>
              </a:rPr>
              <a:t>optionally describe the nature of your changes.</a:t>
            </a:r>
            <a:endParaRPr sz="1800">
              <a:solidFill>
                <a:schemeClr val="dk1"/>
              </a:solidFill>
              <a:highlight>
                <a:srgbClr val="FFFF00"/>
              </a:highlight>
              <a:latin typeface="Poppins"/>
              <a:ea typeface="Poppins"/>
              <a:cs typeface="Poppins"/>
              <a:sym typeface="Poppins"/>
            </a:endParaRPr>
          </a:p>
          <a:p>
            <a:pPr indent="0" lvl="0" marL="0" marR="0" rtl="0" algn="l">
              <a:lnSpc>
                <a:spcPct val="100000"/>
              </a:lnSpc>
              <a:spcBef>
                <a:spcPts val="0"/>
              </a:spcBef>
              <a:spcAft>
                <a:spcPts val="0"/>
              </a:spcAft>
              <a:buClr>
                <a:srgbClr val="000000"/>
              </a:buClr>
              <a:buSzPts val="1800"/>
              <a:buFont typeface="Arial"/>
              <a:buNone/>
            </a:pPr>
            <a:r>
              <a:t/>
            </a:r>
            <a:endParaRPr sz="1800">
              <a:solidFill>
                <a:schemeClr val="dk1"/>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1800"/>
              <a:buFont typeface="Arial"/>
              <a:buNone/>
            </a:pPr>
            <a:r>
              <a:rPr lang="en-MY" sz="1800">
                <a:solidFill>
                  <a:schemeClr val="dk1"/>
                </a:solidFill>
                <a:latin typeface="Poppins"/>
                <a:ea typeface="Poppins"/>
                <a:cs typeface="Poppins"/>
                <a:sym typeface="Poppins"/>
              </a:rPr>
              <a:t>Example:</a:t>
            </a:r>
            <a:endParaRPr sz="1800">
              <a:solidFill>
                <a:schemeClr val="dk1"/>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1800"/>
              <a:buFont typeface="Arial"/>
              <a:buNone/>
            </a:pPr>
            <a:r>
              <a:t/>
            </a:r>
            <a:endParaRPr sz="1800">
              <a:solidFill>
                <a:schemeClr val="dk1"/>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1800"/>
              <a:buFont typeface="Arial"/>
              <a:buNone/>
            </a:pPr>
            <a:r>
              <a:rPr lang="en-MY" sz="1800">
                <a:solidFill>
                  <a:schemeClr val="dk1"/>
                </a:solidFill>
                <a:latin typeface="Poppins"/>
                <a:ea typeface="Poppins"/>
                <a:cs typeface="Poppins"/>
                <a:sym typeface="Poppins"/>
              </a:rPr>
              <a:t>This slide is adapted from </a:t>
            </a:r>
            <a:r>
              <a:rPr i="1" lang="en-MY" sz="1800" u="sng">
                <a:solidFill>
                  <a:schemeClr val="hlink"/>
                </a:solidFill>
                <a:latin typeface="Poppins"/>
                <a:ea typeface="Poppins"/>
                <a:cs typeface="Poppins"/>
                <a:sym typeface="Poppins"/>
                <a:hlinkClick r:id="rId5"/>
              </a:rPr>
              <a:t>Developing Assignment Briefs</a:t>
            </a:r>
            <a:r>
              <a:rPr lang="en-MY" sz="1800">
                <a:solidFill>
                  <a:schemeClr val="accent1"/>
                </a:solidFill>
                <a:latin typeface="Poppins"/>
                <a:ea typeface="Poppins"/>
                <a:cs typeface="Poppins"/>
                <a:sym typeface="Poppins"/>
              </a:rPr>
              <a:t> </a:t>
            </a:r>
            <a:r>
              <a:rPr lang="en-MY" sz="1800">
                <a:solidFill>
                  <a:schemeClr val="dk1"/>
                </a:solidFill>
                <a:latin typeface="Poppins"/>
                <a:ea typeface="Poppins"/>
                <a:cs typeface="Poppins"/>
                <a:sym typeface="Poppins"/>
              </a:rPr>
              <a:t>by Tina Lim, licensed under a Creative Commons Attribution 4.0 International License (</a:t>
            </a:r>
            <a:r>
              <a:rPr lang="en-MY" sz="1800" u="sng">
                <a:solidFill>
                  <a:srgbClr val="0097A7"/>
                </a:solidFill>
                <a:latin typeface="Poppins"/>
                <a:ea typeface="Poppins"/>
                <a:cs typeface="Poppins"/>
                <a:sym typeface="Poppins"/>
                <a:hlinkClick r:id="rId6">
                  <a:extLst>
                    <a:ext uri="{A12FA001-AC4F-418D-AE19-62706E023703}">
                      <ahyp:hlinkClr val="tx"/>
                    </a:ext>
                  </a:extLst>
                </a:hlinkClick>
              </a:rPr>
              <a:t>CC BY-NC-SA</a:t>
            </a:r>
            <a:r>
              <a:rPr lang="en-MY" sz="1800">
                <a:solidFill>
                  <a:schemeClr val="dk1"/>
                </a:solidFill>
                <a:latin typeface="Poppins"/>
                <a:ea typeface="Poppins"/>
                <a:cs typeface="Poppins"/>
                <a:sym typeface="Poppins"/>
              </a:rPr>
              <a:t>). </a:t>
            </a:r>
            <a:r>
              <a:rPr lang="en-MY" sz="1800">
                <a:solidFill>
                  <a:schemeClr val="dk1"/>
                </a:solidFill>
                <a:highlight>
                  <a:srgbClr val="FFFF00"/>
                </a:highlight>
                <a:latin typeface="Poppins"/>
                <a:ea typeface="Poppins"/>
                <a:cs typeface="Poppins"/>
                <a:sym typeface="Poppins"/>
              </a:rPr>
              <a:t>Changes include …</a:t>
            </a:r>
            <a:endParaRPr i="0" sz="1800" u="none" cap="none" strike="noStrike">
              <a:solidFill>
                <a:schemeClr val="dk1"/>
              </a:solidFill>
              <a:highlight>
                <a:srgbClr val="FFFF00"/>
              </a:highlight>
              <a:latin typeface="Poppins"/>
              <a:ea typeface="Poppins"/>
              <a:cs typeface="Poppins"/>
              <a:sym typeface="Poppins"/>
            </a:endParaRPr>
          </a:p>
        </p:txBody>
      </p:sp>
      <p:sp>
        <p:nvSpPr>
          <p:cNvPr id="306" name="Google Shape;306;g36dd488b96c_0_17"/>
          <p:cNvSpPr txBox="1"/>
          <p:nvPr/>
        </p:nvSpPr>
        <p:spPr>
          <a:xfrm>
            <a:off x="3505200" y="185625"/>
            <a:ext cx="5671800" cy="384900"/>
          </a:xfrm>
          <a:prstGeom prst="rect">
            <a:avLst/>
          </a:prstGeom>
          <a:noFill/>
          <a:ln>
            <a:noFill/>
          </a:ln>
        </p:spPr>
        <p:txBody>
          <a:bodyPr anchorCtr="0" anchor="t" bIns="91425" lIns="91425" spcFirstLastPara="1" rIns="91425" wrap="square" tIns="91425">
            <a:spAutoFit/>
          </a:bodyPr>
          <a:lstStyle/>
          <a:p>
            <a:pPr indent="0" lvl="0" marL="0" marR="0" rtl="0" algn="just">
              <a:lnSpc>
                <a:spcPct val="100000"/>
              </a:lnSpc>
              <a:spcBef>
                <a:spcPts val="1200"/>
              </a:spcBef>
              <a:spcAft>
                <a:spcPts val="0"/>
              </a:spcAft>
              <a:buNone/>
            </a:pPr>
            <a:r>
              <a:t/>
            </a:r>
            <a:endParaRPr b="0" i="0" sz="1300" u="none" cap="none" strike="noStrike">
              <a:solidFill>
                <a:schemeClr val="dk2"/>
              </a:solidFill>
              <a:latin typeface="Poppins"/>
              <a:ea typeface="Poppins"/>
              <a:cs typeface="Poppins"/>
              <a:sym typeface="Poppins"/>
            </a:endParaRPr>
          </a:p>
        </p:txBody>
      </p:sp>
      <p:pic>
        <p:nvPicPr>
          <p:cNvPr id="307" name="Google Shape;307;g36dd488b96c_0_17"/>
          <p:cNvPicPr preferRelativeResize="0"/>
          <p:nvPr/>
        </p:nvPicPr>
        <p:blipFill rotWithShape="1">
          <a:blip r:embed="rId7">
            <a:alphaModFix/>
          </a:blip>
          <a:srcRect b="216129" l="18980" r="-18980" t="-216129"/>
          <a:stretch/>
        </p:blipFill>
        <p:spPr>
          <a:xfrm>
            <a:off x="-297025" y="673503"/>
            <a:ext cx="9143999" cy="1106744"/>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pic>
        <p:nvPicPr>
          <p:cNvPr id="312" name="Google Shape;312;g36dd488b96c_0_26"/>
          <p:cNvPicPr preferRelativeResize="0"/>
          <p:nvPr/>
        </p:nvPicPr>
        <p:blipFill rotWithShape="1">
          <a:blip r:embed="rId3">
            <a:alphaModFix/>
          </a:blip>
          <a:srcRect b="0" l="0" r="0" t="0"/>
          <a:stretch/>
        </p:blipFill>
        <p:spPr>
          <a:xfrm>
            <a:off x="0" y="0"/>
            <a:ext cx="3322650" cy="5143500"/>
          </a:xfrm>
          <a:prstGeom prst="rect">
            <a:avLst/>
          </a:prstGeom>
          <a:noFill/>
          <a:ln>
            <a:noFill/>
          </a:ln>
        </p:spPr>
      </p:pic>
      <p:sp>
        <p:nvSpPr>
          <p:cNvPr id="313" name="Google Shape;313;g36dd488b96c_0_26"/>
          <p:cNvSpPr txBox="1"/>
          <p:nvPr/>
        </p:nvSpPr>
        <p:spPr>
          <a:xfrm>
            <a:off x="237300" y="968275"/>
            <a:ext cx="3150300" cy="517200"/>
          </a:xfrm>
          <a:prstGeom prst="rect">
            <a:avLst/>
          </a:prstGeom>
          <a:noFill/>
          <a:ln>
            <a:noFill/>
          </a:ln>
        </p:spPr>
        <p:txBody>
          <a:bodyPr anchorCtr="0" anchor="t" bIns="91425" lIns="91425" spcFirstLastPara="1" rIns="91425" wrap="square" tIns="91425">
            <a:spAutoFit/>
          </a:bodyPr>
          <a:lstStyle/>
          <a:p>
            <a:pPr indent="0" lvl="0" marL="0" marR="0" rtl="0" algn="l">
              <a:lnSpc>
                <a:spcPct val="80000"/>
              </a:lnSpc>
              <a:spcBef>
                <a:spcPts val="0"/>
              </a:spcBef>
              <a:spcAft>
                <a:spcPts val="0"/>
              </a:spcAft>
              <a:buClr>
                <a:srgbClr val="000000"/>
              </a:buClr>
              <a:buSzPts val="3200"/>
              <a:buFont typeface="Arial"/>
              <a:buNone/>
            </a:pPr>
            <a:r>
              <a:rPr b="1" i="0" lang="en-MY" sz="2700" u="none" cap="none" strike="noStrike">
                <a:solidFill>
                  <a:srgbClr val="FFFFFF"/>
                </a:solidFill>
                <a:latin typeface="Poppins"/>
                <a:ea typeface="Poppins"/>
                <a:cs typeface="Poppins"/>
                <a:sym typeface="Poppins"/>
              </a:rPr>
              <a:t>Disclaimer</a:t>
            </a:r>
            <a:endParaRPr b="1" i="0" sz="1200" u="none" cap="none" strike="noStrike">
              <a:solidFill>
                <a:srgbClr val="000000"/>
              </a:solidFill>
              <a:latin typeface="Century Gothic"/>
              <a:ea typeface="Century Gothic"/>
              <a:cs typeface="Century Gothic"/>
              <a:sym typeface="Century Gothic"/>
            </a:endParaRPr>
          </a:p>
        </p:txBody>
      </p:sp>
      <p:pic>
        <p:nvPicPr>
          <p:cNvPr id="314" name="Google Shape;314;g36dd488b96c_0_26"/>
          <p:cNvPicPr preferRelativeResize="0"/>
          <p:nvPr/>
        </p:nvPicPr>
        <p:blipFill rotWithShape="1">
          <a:blip r:embed="rId4">
            <a:alphaModFix/>
          </a:blip>
          <a:srcRect b="0" l="0" r="0" t="0"/>
          <a:stretch/>
        </p:blipFill>
        <p:spPr>
          <a:xfrm>
            <a:off x="315468" y="350184"/>
            <a:ext cx="2326988" cy="357206"/>
          </a:xfrm>
          <a:prstGeom prst="rect">
            <a:avLst/>
          </a:prstGeom>
          <a:noFill/>
          <a:ln>
            <a:noFill/>
          </a:ln>
        </p:spPr>
      </p:pic>
      <p:sp>
        <p:nvSpPr>
          <p:cNvPr id="315" name="Google Shape;315;g36dd488b96c_0_26"/>
          <p:cNvSpPr txBox="1"/>
          <p:nvPr/>
        </p:nvSpPr>
        <p:spPr>
          <a:xfrm>
            <a:off x="3772950" y="1276750"/>
            <a:ext cx="53883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316" name="Google Shape;316;g36dd488b96c_0_26"/>
          <p:cNvSpPr txBox="1"/>
          <p:nvPr/>
        </p:nvSpPr>
        <p:spPr>
          <a:xfrm>
            <a:off x="3322650" y="76200"/>
            <a:ext cx="5671800" cy="3140100"/>
          </a:xfrm>
          <a:prstGeom prst="rect">
            <a:avLst/>
          </a:prstGeom>
          <a:noFill/>
          <a:ln>
            <a:noFill/>
          </a:ln>
        </p:spPr>
        <p:txBody>
          <a:bodyPr anchorCtr="0" anchor="t" bIns="91425" lIns="91425" spcFirstLastPara="1" rIns="91425" wrap="square" tIns="91425">
            <a:spAutoFit/>
          </a:bodyPr>
          <a:lstStyle/>
          <a:p>
            <a:pPr indent="0" lvl="0" marL="0" marR="0" rtl="0" algn="just">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Poppins"/>
              <a:ea typeface="Poppins"/>
              <a:cs typeface="Poppins"/>
              <a:sym typeface="Poppins"/>
            </a:endParaRPr>
          </a:p>
          <a:p>
            <a:pPr indent="-317500" lvl="0" marL="457200" marR="0" rtl="0" algn="just">
              <a:lnSpc>
                <a:spcPct val="100000"/>
              </a:lnSpc>
              <a:spcBef>
                <a:spcPts val="0"/>
              </a:spcBef>
              <a:spcAft>
                <a:spcPts val="0"/>
              </a:spcAft>
              <a:buClr>
                <a:schemeClr val="dk1"/>
              </a:buClr>
              <a:buSzPts val="1400"/>
              <a:buFont typeface="Poppins"/>
              <a:buChar char="●"/>
            </a:pPr>
            <a:r>
              <a:rPr b="0" i="0" lang="en-MY" sz="1400" u="none" cap="none" strike="noStrike">
                <a:solidFill>
                  <a:schemeClr val="dk1"/>
                </a:solidFill>
                <a:latin typeface="Poppins"/>
                <a:ea typeface="Poppins"/>
                <a:cs typeface="Poppins"/>
                <a:sym typeface="Poppins"/>
              </a:rPr>
              <a:t>The materials provided in this institutional Open Educational Resource (iOER) are intended solely for educational and training (Learning &amp; Development) purposes. Quest International University assumes no responsibility for any misuse, misinterpretation, or unintended application of the content. The views and opinions expressed within these materials are those of the individual authors and do not necessarily reflect the official stance or policy of Quest International University.</a:t>
            </a:r>
            <a:endParaRPr b="0" i="0" sz="1400" u="none" cap="none" strike="noStrike">
              <a:solidFill>
                <a:schemeClr val="dk1"/>
              </a:solidFill>
              <a:latin typeface="Poppins"/>
              <a:ea typeface="Poppins"/>
              <a:cs typeface="Poppins"/>
              <a:sym typeface="Poppins"/>
            </a:endParaRPr>
          </a:p>
          <a:p>
            <a:pPr indent="-317500" lvl="0" marL="457200" marR="0" rtl="0" algn="just">
              <a:lnSpc>
                <a:spcPct val="100000"/>
              </a:lnSpc>
              <a:spcBef>
                <a:spcPts val="1200"/>
              </a:spcBef>
              <a:spcAft>
                <a:spcPts val="0"/>
              </a:spcAft>
              <a:buClr>
                <a:schemeClr val="dk1"/>
              </a:buClr>
              <a:buSzPts val="1400"/>
              <a:buFont typeface="Poppins"/>
              <a:buChar char="●"/>
            </a:pPr>
            <a:r>
              <a:rPr b="0" i="0" lang="en-MY" sz="1400" u="none" cap="none" strike="noStrike">
                <a:solidFill>
                  <a:schemeClr val="dk1"/>
                </a:solidFill>
                <a:latin typeface="Poppins"/>
                <a:ea typeface="Poppins"/>
                <a:cs typeface="Poppins"/>
                <a:sym typeface="Poppins"/>
              </a:rPr>
              <a:t>No derivative works may use the name, logo, or official branding of Quest International University without prior written approval. </a:t>
            </a:r>
            <a:endParaRPr b="0" i="0" sz="1300" u="none" cap="none" strike="noStrike">
              <a:solidFill>
                <a:schemeClr val="dk2"/>
              </a:solidFill>
              <a:latin typeface="Poppins"/>
              <a:ea typeface="Poppins"/>
              <a:cs typeface="Poppins"/>
              <a:sym typeface="Poppins"/>
            </a:endParaRPr>
          </a:p>
        </p:txBody>
      </p:sp>
      <p:pic>
        <p:nvPicPr>
          <p:cNvPr id="317" name="Google Shape;317;g36dd488b96c_0_26"/>
          <p:cNvPicPr preferRelativeResize="0"/>
          <p:nvPr/>
        </p:nvPicPr>
        <p:blipFill rotWithShape="1">
          <a:blip r:embed="rId5">
            <a:alphaModFix/>
          </a:blip>
          <a:srcRect b="216129" l="18980" r="-18980" t="-216129"/>
          <a:stretch/>
        </p:blipFill>
        <p:spPr>
          <a:xfrm>
            <a:off x="-297025" y="673503"/>
            <a:ext cx="9143999" cy="1106744"/>
          </a:xfrm>
          <a:prstGeom prst="rect">
            <a:avLst/>
          </a:prstGeom>
          <a:noFill/>
          <a:ln>
            <a:noFill/>
          </a:ln>
        </p:spPr>
      </p:pic>
      <p:sp>
        <p:nvSpPr>
          <p:cNvPr id="318" name="Google Shape;318;g36dd488b96c_0_26"/>
          <p:cNvSpPr txBox="1"/>
          <p:nvPr/>
        </p:nvSpPr>
        <p:spPr>
          <a:xfrm>
            <a:off x="3489575" y="4309675"/>
            <a:ext cx="4877700" cy="357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MY" sz="1400" u="none" cap="none" strike="noStrike">
                <a:solidFill>
                  <a:schemeClr val="dk2"/>
                </a:solidFill>
                <a:latin typeface="Arial"/>
                <a:ea typeface="Arial"/>
                <a:cs typeface="Arial"/>
                <a:sym typeface="Arial"/>
              </a:rPr>
              <a:t>For any enquiries, kindly email Academic Affairs Division (AAD) at </a:t>
            </a:r>
            <a:r>
              <a:rPr b="0" i="0" lang="en-MY" sz="1400" u="sng" cap="none" strike="noStrike">
                <a:solidFill>
                  <a:schemeClr val="hlink"/>
                </a:solidFill>
                <a:latin typeface="Arial"/>
                <a:ea typeface="Arial"/>
                <a:cs typeface="Arial"/>
                <a:sym typeface="Arial"/>
                <a:hlinkClick r:id="rId6"/>
              </a:rPr>
              <a:t>aad@qiu.edu.my</a:t>
            </a:r>
            <a:endParaRPr b="0" i="0" sz="1400" u="none" cap="none" strike="noStrike">
              <a:solidFill>
                <a:schemeClr val="dk2"/>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0" name="Shape 80"/>
        <p:cNvGrpSpPr/>
        <p:nvPr/>
      </p:nvGrpSpPr>
      <p:grpSpPr>
        <a:xfrm>
          <a:off x="0" y="0"/>
          <a:ext cx="0" cy="0"/>
          <a:chOff x="0" y="0"/>
          <a:chExt cx="0" cy="0"/>
        </a:xfrm>
      </p:grpSpPr>
      <p:pic>
        <p:nvPicPr>
          <p:cNvPr id="81" name="Google Shape;81;g34ba173c4b2_3_67"/>
          <p:cNvPicPr preferRelativeResize="0"/>
          <p:nvPr/>
        </p:nvPicPr>
        <p:blipFill rotWithShape="1">
          <a:blip r:embed="rId4">
            <a:alphaModFix/>
          </a:blip>
          <a:srcRect b="0" l="0" r="0" t="0"/>
          <a:stretch/>
        </p:blipFill>
        <p:spPr>
          <a:xfrm>
            <a:off x="576956" y="350184"/>
            <a:ext cx="2326988" cy="357206"/>
          </a:xfrm>
          <a:prstGeom prst="rect">
            <a:avLst/>
          </a:prstGeom>
          <a:noFill/>
          <a:ln>
            <a:noFill/>
          </a:ln>
        </p:spPr>
      </p:pic>
      <p:sp>
        <p:nvSpPr>
          <p:cNvPr id="82" name="Google Shape;82;g34ba173c4b2_3_67"/>
          <p:cNvSpPr txBox="1"/>
          <p:nvPr/>
        </p:nvSpPr>
        <p:spPr>
          <a:xfrm>
            <a:off x="4572000" y="0"/>
            <a:ext cx="4211100" cy="933600"/>
          </a:xfrm>
          <a:prstGeom prst="rect">
            <a:avLst/>
          </a:prstGeom>
          <a:noFill/>
          <a:ln>
            <a:noFill/>
          </a:ln>
        </p:spPr>
        <p:txBody>
          <a:bodyPr anchorCtr="0" anchor="ctr" bIns="68575" lIns="68575" spcFirstLastPara="1" rIns="68575" wrap="square" tIns="68575">
            <a:normAutofit/>
          </a:bodyPr>
          <a:lstStyle/>
          <a:p>
            <a:pPr indent="0" lvl="0" marL="0" marR="0" rtl="0" algn="r">
              <a:lnSpc>
                <a:spcPct val="90000"/>
              </a:lnSpc>
              <a:spcBef>
                <a:spcPts val="0"/>
              </a:spcBef>
              <a:spcAft>
                <a:spcPts val="0"/>
              </a:spcAft>
              <a:buClr>
                <a:srgbClr val="000000"/>
              </a:buClr>
              <a:buSzPts val="2300"/>
              <a:buFont typeface="Arial"/>
              <a:buNone/>
            </a:pPr>
            <a:r>
              <a:rPr b="1" lang="en-MY" sz="2300">
                <a:solidFill>
                  <a:schemeClr val="lt1"/>
                </a:solidFill>
                <a:latin typeface="Poppins"/>
                <a:ea typeface="Poppins"/>
                <a:cs typeface="Poppins"/>
                <a:sym typeface="Poppins"/>
              </a:rPr>
              <a:t>CONSTRUCTIVE ALIGNMENT</a:t>
            </a:r>
            <a:endParaRPr b="1" i="0" sz="2600" u="none" cap="none" strike="noStrike">
              <a:solidFill>
                <a:schemeClr val="lt1"/>
              </a:solidFill>
              <a:latin typeface="Poppins"/>
              <a:ea typeface="Poppins"/>
              <a:cs typeface="Poppins"/>
              <a:sym typeface="Poppins"/>
            </a:endParaRPr>
          </a:p>
        </p:txBody>
      </p:sp>
      <p:sp>
        <p:nvSpPr>
          <p:cNvPr id="83" name="Google Shape;83;g34ba173c4b2_3_67"/>
          <p:cNvSpPr txBox="1"/>
          <p:nvPr/>
        </p:nvSpPr>
        <p:spPr>
          <a:xfrm>
            <a:off x="668325" y="2724150"/>
            <a:ext cx="8112300" cy="2616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Poppins"/>
              <a:ea typeface="Poppins"/>
              <a:cs typeface="Poppins"/>
              <a:sym typeface="Poppins"/>
            </a:endParaRPr>
          </a:p>
        </p:txBody>
      </p:sp>
      <p:sp>
        <p:nvSpPr>
          <p:cNvPr id="84" name="Google Shape;84;g34ba173c4b2_3_67"/>
          <p:cNvSpPr/>
          <p:nvPr/>
        </p:nvSpPr>
        <p:spPr>
          <a:xfrm>
            <a:off x="423400" y="2245200"/>
            <a:ext cx="2110500" cy="1219500"/>
          </a:xfrm>
          <a:prstGeom prst="roundRect">
            <a:avLst>
              <a:gd fmla="val 16667" name="adj"/>
            </a:avLst>
          </a:prstGeom>
          <a:solidFill>
            <a:srgbClr val="EAD1D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MY" sz="1800"/>
              <a:t>Determine PEO,</a:t>
            </a:r>
            <a:endParaRPr b="1" sz="1800"/>
          </a:p>
          <a:p>
            <a:pPr indent="0" lvl="0" marL="0" rtl="0" algn="ctr">
              <a:spcBef>
                <a:spcPts val="0"/>
              </a:spcBef>
              <a:spcAft>
                <a:spcPts val="0"/>
              </a:spcAft>
              <a:buClr>
                <a:schemeClr val="dk1"/>
              </a:buClr>
              <a:buSzPts val="1100"/>
              <a:buFont typeface="Arial"/>
              <a:buNone/>
            </a:pPr>
            <a:r>
              <a:rPr b="1" lang="en-MY" sz="1800"/>
              <a:t>PLO and CLO</a:t>
            </a:r>
            <a:endParaRPr b="1" sz="1800"/>
          </a:p>
          <a:p>
            <a:pPr indent="0" lvl="0" marL="0" rtl="0" algn="ctr">
              <a:spcBef>
                <a:spcPts val="0"/>
              </a:spcBef>
              <a:spcAft>
                <a:spcPts val="0"/>
              </a:spcAft>
              <a:buNone/>
            </a:pPr>
            <a:r>
              <a:t/>
            </a:r>
            <a:endParaRPr/>
          </a:p>
        </p:txBody>
      </p:sp>
      <p:sp>
        <p:nvSpPr>
          <p:cNvPr id="85" name="Google Shape;85;g34ba173c4b2_3_67"/>
          <p:cNvSpPr/>
          <p:nvPr/>
        </p:nvSpPr>
        <p:spPr>
          <a:xfrm>
            <a:off x="2976463" y="2245200"/>
            <a:ext cx="2632500" cy="1219500"/>
          </a:xfrm>
          <a:prstGeom prst="roundRect">
            <a:avLst>
              <a:gd fmla="val 16667" name="adj"/>
            </a:avLst>
          </a:prstGeom>
          <a:solidFill>
            <a:srgbClr val="EAD1D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MY" sz="1800"/>
              <a:t> </a:t>
            </a:r>
            <a:endParaRPr b="1" sz="1800"/>
          </a:p>
          <a:p>
            <a:pPr indent="0" lvl="0" marL="0" rtl="0" algn="ctr">
              <a:spcBef>
                <a:spcPts val="0"/>
              </a:spcBef>
              <a:spcAft>
                <a:spcPts val="0"/>
              </a:spcAft>
              <a:buNone/>
            </a:pPr>
            <a:r>
              <a:t/>
            </a:r>
            <a:endParaRPr b="1" sz="1800"/>
          </a:p>
          <a:p>
            <a:pPr indent="0" lvl="0" marL="0" rtl="0" algn="ctr">
              <a:spcBef>
                <a:spcPts val="0"/>
              </a:spcBef>
              <a:spcAft>
                <a:spcPts val="0"/>
              </a:spcAft>
              <a:buNone/>
            </a:pPr>
            <a:r>
              <a:rPr b="1" lang="en-MY" sz="1800"/>
              <a:t>Identify teaching-</a:t>
            </a:r>
            <a:endParaRPr b="1" sz="1800"/>
          </a:p>
          <a:p>
            <a:pPr indent="0" lvl="0" marL="0" rtl="0" algn="ctr">
              <a:spcBef>
                <a:spcPts val="0"/>
              </a:spcBef>
              <a:spcAft>
                <a:spcPts val="0"/>
              </a:spcAft>
              <a:buClr>
                <a:schemeClr val="dk1"/>
              </a:buClr>
              <a:buSzPts val="1100"/>
              <a:buFont typeface="Arial"/>
              <a:buNone/>
            </a:pPr>
            <a:r>
              <a:rPr b="1" lang="en-MY" sz="1800"/>
              <a:t>learning methods/</a:t>
            </a:r>
            <a:endParaRPr b="1" sz="1800"/>
          </a:p>
          <a:p>
            <a:pPr indent="0" lvl="0" marL="0" rtl="0" algn="ctr">
              <a:spcBef>
                <a:spcPts val="0"/>
              </a:spcBef>
              <a:spcAft>
                <a:spcPts val="0"/>
              </a:spcAft>
              <a:buClr>
                <a:schemeClr val="dk1"/>
              </a:buClr>
              <a:buSzPts val="1100"/>
              <a:buFont typeface="Arial"/>
              <a:buNone/>
            </a:pPr>
            <a:r>
              <a:rPr b="1" lang="en-MY" sz="1800"/>
              <a:t>strategies</a:t>
            </a:r>
            <a:endParaRPr b="1" sz="1800"/>
          </a:p>
          <a:p>
            <a:pPr indent="0" lvl="0" marL="0" rtl="0" algn="ctr">
              <a:spcBef>
                <a:spcPts val="0"/>
              </a:spcBef>
              <a:spcAft>
                <a:spcPts val="0"/>
              </a:spcAft>
              <a:buNone/>
            </a:pPr>
            <a:r>
              <a:t/>
            </a:r>
            <a:endParaRPr b="1" sz="1800"/>
          </a:p>
          <a:p>
            <a:pPr indent="0" lvl="0" marL="0" rtl="0" algn="ctr">
              <a:spcBef>
                <a:spcPts val="0"/>
              </a:spcBef>
              <a:spcAft>
                <a:spcPts val="0"/>
              </a:spcAft>
              <a:buNone/>
            </a:pPr>
            <a:r>
              <a:t/>
            </a:r>
            <a:endParaRPr/>
          </a:p>
        </p:txBody>
      </p:sp>
      <p:sp>
        <p:nvSpPr>
          <p:cNvPr id="86" name="Google Shape;86;g34ba173c4b2_3_67"/>
          <p:cNvSpPr/>
          <p:nvPr/>
        </p:nvSpPr>
        <p:spPr>
          <a:xfrm>
            <a:off x="6051525" y="2173050"/>
            <a:ext cx="2798700" cy="1407000"/>
          </a:xfrm>
          <a:prstGeom prst="roundRect">
            <a:avLst>
              <a:gd fmla="val 16667" name="adj"/>
            </a:avLst>
          </a:prstGeom>
          <a:solidFill>
            <a:srgbClr val="EAD1D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MY" sz="1800"/>
              <a:t> </a:t>
            </a:r>
            <a:endParaRPr b="1" sz="1800"/>
          </a:p>
          <a:p>
            <a:pPr indent="0" lvl="0" marL="0" rtl="0" algn="ctr">
              <a:spcBef>
                <a:spcPts val="0"/>
              </a:spcBef>
              <a:spcAft>
                <a:spcPts val="0"/>
              </a:spcAft>
              <a:buNone/>
            </a:pPr>
            <a:r>
              <a:t/>
            </a:r>
            <a:endParaRPr b="1" sz="1800"/>
          </a:p>
          <a:p>
            <a:pPr indent="0" lvl="0" marL="0" rtl="0" algn="l">
              <a:spcBef>
                <a:spcPts val="0"/>
              </a:spcBef>
              <a:spcAft>
                <a:spcPts val="0"/>
              </a:spcAft>
              <a:buClr>
                <a:schemeClr val="dk1"/>
              </a:buClr>
              <a:buSzPts val="1100"/>
              <a:buFont typeface="Arial"/>
              <a:buNone/>
            </a:pPr>
            <a:r>
              <a:rPr b="1" lang="en-MY" sz="1800"/>
              <a:t>  </a:t>
            </a:r>
            <a:r>
              <a:rPr b="1" lang="en-MY" sz="1800"/>
              <a:t>Develop assessment</a:t>
            </a:r>
            <a:endParaRPr b="1" sz="1800"/>
          </a:p>
          <a:p>
            <a:pPr indent="0" lvl="0" marL="0" rtl="0" algn="ctr">
              <a:spcBef>
                <a:spcPts val="0"/>
              </a:spcBef>
              <a:spcAft>
                <a:spcPts val="0"/>
              </a:spcAft>
              <a:buClr>
                <a:schemeClr val="dk1"/>
              </a:buClr>
              <a:buSzPts val="1100"/>
              <a:buFont typeface="Arial"/>
              <a:buNone/>
            </a:pPr>
            <a:r>
              <a:rPr b="1" lang="en-MY" sz="1800"/>
              <a:t>instruments to measure attainment of CLO, PLO and PEO</a:t>
            </a:r>
            <a:endParaRPr b="1" sz="1800"/>
          </a:p>
          <a:p>
            <a:pPr indent="0" lvl="0" marL="0" rtl="0" algn="ctr">
              <a:spcBef>
                <a:spcPts val="0"/>
              </a:spcBef>
              <a:spcAft>
                <a:spcPts val="0"/>
              </a:spcAft>
              <a:buNone/>
            </a:pPr>
            <a:r>
              <a:t/>
            </a:r>
            <a:endParaRPr b="1" sz="1800"/>
          </a:p>
          <a:p>
            <a:pPr indent="0" lvl="0" marL="0" rtl="0" algn="ctr">
              <a:spcBef>
                <a:spcPts val="0"/>
              </a:spcBef>
              <a:spcAft>
                <a:spcPts val="0"/>
              </a:spcAft>
              <a:buNone/>
            </a:pPr>
            <a:r>
              <a:t/>
            </a:r>
            <a:endParaRPr b="1" sz="1800"/>
          </a:p>
          <a:p>
            <a:pPr indent="0" lvl="0" marL="0" rtl="0" algn="ctr">
              <a:spcBef>
                <a:spcPts val="0"/>
              </a:spcBef>
              <a:spcAft>
                <a:spcPts val="0"/>
              </a:spcAft>
              <a:buNone/>
            </a:pPr>
            <a:r>
              <a:t/>
            </a:r>
            <a:endParaRPr/>
          </a:p>
        </p:txBody>
      </p:sp>
      <p:sp>
        <p:nvSpPr>
          <p:cNvPr id="87" name="Google Shape;87;g34ba173c4b2_3_67"/>
          <p:cNvSpPr/>
          <p:nvPr/>
        </p:nvSpPr>
        <p:spPr>
          <a:xfrm>
            <a:off x="2221275" y="1283850"/>
            <a:ext cx="1297500" cy="828600"/>
          </a:xfrm>
          <a:prstGeom prst="uturnArrow">
            <a:avLst>
              <a:gd fmla="val 25000" name="adj1"/>
              <a:gd fmla="val 25000" name="adj2"/>
              <a:gd fmla="val 25000" name="adj3"/>
              <a:gd fmla="val 43750" name="adj4"/>
              <a:gd fmla="val 75000" name="adj5"/>
            </a:avLst>
          </a:prstGeom>
          <a:solidFill>
            <a:srgbClr val="D9D2E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8" name="Google Shape;88;g34ba173c4b2_3_67"/>
          <p:cNvSpPr/>
          <p:nvPr/>
        </p:nvSpPr>
        <p:spPr>
          <a:xfrm flipH="1" rot="10799205">
            <a:off x="5390959" y="3546807"/>
            <a:ext cx="1297500" cy="828600"/>
          </a:xfrm>
          <a:prstGeom prst="uturnArrow">
            <a:avLst>
              <a:gd fmla="val 25000" name="adj1"/>
              <a:gd fmla="val 25000" name="adj2"/>
              <a:gd fmla="val 25000" name="adj3"/>
              <a:gd fmla="val 43750" name="adj4"/>
              <a:gd fmla="val 75000" name="adj5"/>
            </a:avLst>
          </a:prstGeom>
          <a:solidFill>
            <a:srgbClr val="D9D2E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9" name="Google Shape;89;g34ba173c4b2_3_67"/>
          <p:cNvSpPr/>
          <p:nvPr/>
        </p:nvSpPr>
        <p:spPr>
          <a:xfrm>
            <a:off x="686250" y="3177125"/>
            <a:ext cx="1456800" cy="1316400"/>
          </a:xfrm>
          <a:prstGeom prst="hexagon">
            <a:avLst>
              <a:gd fmla="val 28852" name="adj"/>
              <a:gd fmla="val 115470" name="vf"/>
            </a:avLst>
          </a:prstGeom>
          <a:solidFill>
            <a:srgbClr val="CFE2F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90" name="Google Shape;90;g34ba173c4b2_3_67"/>
          <p:cNvSpPr txBox="1"/>
          <p:nvPr/>
        </p:nvSpPr>
        <p:spPr>
          <a:xfrm>
            <a:off x="564075" y="3281350"/>
            <a:ext cx="1657200" cy="1015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MY" sz="1800">
                <a:solidFill>
                  <a:schemeClr val="dk1"/>
                </a:solidFill>
              </a:rPr>
              <a:t>1</a:t>
            </a:r>
            <a:r>
              <a:rPr lang="en-MY" sz="1800">
                <a:solidFill>
                  <a:schemeClr val="dk1"/>
                </a:solidFill>
              </a:rPr>
              <a:t>.</a:t>
            </a:r>
            <a:endParaRPr sz="1800">
              <a:solidFill>
                <a:schemeClr val="dk1"/>
              </a:solidFill>
            </a:endParaRPr>
          </a:p>
          <a:p>
            <a:pPr indent="0" lvl="0" marL="0" rtl="0" algn="ctr">
              <a:spcBef>
                <a:spcPts val="0"/>
              </a:spcBef>
              <a:spcAft>
                <a:spcPts val="0"/>
              </a:spcAft>
              <a:buNone/>
            </a:pPr>
            <a:r>
              <a:rPr lang="en-MY" sz="1800">
                <a:solidFill>
                  <a:schemeClr val="dk1"/>
                </a:solidFill>
              </a:rPr>
              <a:t>Curriculum</a:t>
            </a:r>
            <a:endParaRPr sz="1800">
              <a:solidFill>
                <a:schemeClr val="dk1"/>
              </a:solidFill>
            </a:endParaRPr>
          </a:p>
          <a:p>
            <a:pPr indent="0" lvl="0" marL="0" rtl="0" algn="ctr">
              <a:spcBef>
                <a:spcPts val="0"/>
              </a:spcBef>
              <a:spcAft>
                <a:spcPts val="0"/>
              </a:spcAft>
              <a:buNone/>
            </a:pPr>
            <a:r>
              <a:rPr lang="en-MY" sz="1800">
                <a:solidFill>
                  <a:schemeClr val="dk1"/>
                </a:solidFill>
              </a:rPr>
              <a:t> Design</a:t>
            </a:r>
            <a:endParaRPr sz="1800">
              <a:solidFill>
                <a:schemeClr val="dk1"/>
              </a:solidFill>
            </a:endParaRPr>
          </a:p>
        </p:txBody>
      </p:sp>
      <p:sp>
        <p:nvSpPr>
          <p:cNvPr id="91" name="Google Shape;91;g34ba173c4b2_3_67"/>
          <p:cNvSpPr/>
          <p:nvPr/>
        </p:nvSpPr>
        <p:spPr>
          <a:xfrm>
            <a:off x="3597801" y="1156475"/>
            <a:ext cx="1420200" cy="1219500"/>
          </a:xfrm>
          <a:prstGeom prst="hexagon">
            <a:avLst>
              <a:gd fmla="val 28852" name="adj"/>
              <a:gd fmla="val 115470" name="vf"/>
            </a:avLst>
          </a:prstGeom>
          <a:solidFill>
            <a:srgbClr val="CFE2F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92" name="Google Shape;92;g34ba173c4b2_3_67"/>
          <p:cNvSpPr txBox="1"/>
          <p:nvPr/>
        </p:nvSpPr>
        <p:spPr>
          <a:xfrm>
            <a:off x="3518763" y="1205575"/>
            <a:ext cx="1657200" cy="1015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MY" sz="1800">
                <a:solidFill>
                  <a:schemeClr val="dk1"/>
                </a:solidFill>
              </a:rPr>
              <a:t>2</a:t>
            </a:r>
            <a:r>
              <a:rPr lang="en-MY" sz="1800">
                <a:solidFill>
                  <a:schemeClr val="dk1"/>
                </a:solidFill>
              </a:rPr>
              <a:t>.</a:t>
            </a:r>
            <a:endParaRPr sz="1800">
              <a:solidFill>
                <a:schemeClr val="dk1"/>
              </a:solidFill>
            </a:endParaRPr>
          </a:p>
          <a:p>
            <a:pPr indent="0" lvl="0" marL="0" rtl="0" algn="ctr">
              <a:spcBef>
                <a:spcPts val="0"/>
              </a:spcBef>
              <a:spcAft>
                <a:spcPts val="0"/>
              </a:spcAft>
              <a:buNone/>
            </a:pPr>
            <a:r>
              <a:rPr lang="en-MY" sz="1800">
                <a:solidFill>
                  <a:schemeClr val="dk1"/>
                </a:solidFill>
              </a:rPr>
              <a:t>Teaching &amp; Learning</a:t>
            </a:r>
            <a:endParaRPr sz="1800">
              <a:solidFill>
                <a:schemeClr val="dk1"/>
              </a:solidFill>
            </a:endParaRPr>
          </a:p>
        </p:txBody>
      </p:sp>
      <p:sp>
        <p:nvSpPr>
          <p:cNvPr id="93" name="Google Shape;93;g34ba173c4b2_3_67"/>
          <p:cNvSpPr/>
          <p:nvPr/>
        </p:nvSpPr>
        <p:spPr>
          <a:xfrm>
            <a:off x="6814675" y="3464700"/>
            <a:ext cx="1456800" cy="1316400"/>
          </a:xfrm>
          <a:prstGeom prst="hexagon">
            <a:avLst>
              <a:gd fmla="val 28852" name="adj"/>
              <a:gd fmla="val 115470" name="vf"/>
            </a:avLst>
          </a:prstGeom>
          <a:solidFill>
            <a:srgbClr val="CFE2F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94" name="Google Shape;94;g34ba173c4b2_3_67"/>
          <p:cNvSpPr txBox="1"/>
          <p:nvPr/>
        </p:nvSpPr>
        <p:spPr>
          <a:xfrm>
            <a:off x="6692500" y="3568925"/>
            <a:ext cx="1657200" cy="738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MY" sz="1800">
                <a:solidFill>
                  <a:schemeClr val="dk1"/>
                </a:solidFill>
              </a:rPr>
              <a:t>3</a:t>
            </a:r>
            <a:r>
              <a:rPr lang="en-MY" sz="1800">
                <a:solidFill>
                  <a:schemeClr val="dk1"/>
                </a:solidFill>
              </a:rPr>
              <a:t>.</a:t>
            </a:r>
            <a:endParaRPr sz="1800">
              <a:solidFill>
                <a:schemeClr val="dk1"/>
              </a:solidFill>
            </a:endParaRPr>
          </a:p>
          <a:p>
            <a:pPr indent="0" lvl="0" marL="0" rtl="0" algn="ctr">
              <a:spcBef>
                <a:spcPts val="0"/>
              </a:spcBef>
              <a:spcAft>
                <a:spcPts val="0"/>
              </a:spcAft>
              <a:buNone/>
            </a:pPr>
            <a:r>
              <a:rPr lang="en-MY" sz="1800">
                <a:solidFill>
                  <a:schemeClr val="dk1"/>
                </a:solidFill>
              </a:rPr>
              <a:t>Assessment</a:t>
            </a:r>
            <a:endParaRPr sz="1800">
              <a:solidFill>
                <a:schemeClr val="dk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9" name="Shape 99"/>
        <p:cNvGrpSpPr/>
        <p:nvPr/>
      </p:nvGrpSpPr>
      <p:grpSpPr>
        <a:xfrm>
          <a:off x="0" y="0"/>
          <a:ext cx="0" cy="0"/>
          <a:chOff x="0" y="0"/>
          <a:chExt cx="0" cy="0"/>
        </a:xfrm>
      </p:grpSpPr>
      <p:pic>
        <p:nvPicPr>
          <p:cNvPr id="100" name="Google Shape;100;g34ba26c7e9c_1_883"/>
          <p:cNvPicPr preferRelativeResize="0"/>
          <p:nvPr/>
        </p:nvPicPr>
        <p:blipFill rotWithShape="1">
          <a:blip r:embed="rId4">
            <a:alphaModFix/>
          </a:blip>
          <a:srcRect b="0" l="0" r="0" t="0"/>
          <a:stretch/>
        </p:blipFill>
        <p:spPr>
          <a:xfrm>
            <a:off x="576956" y="350184"/>
            <a:ext cx="2326988" cy="357206"/>
          </a:xfrm>
          <a:prstGeom prst="rect">
            <a:avLst/>
          </a:prstGeom>
          <a:noFill/>
          <a:ln>
            <a:noFill/>
          </a:ln>
        </p:spPr>
      </p:pic>
      <p:sp>
        <p:nvSpPr>
          <p:cNvPr id="101" name="Google Shape;101;g34ba26c7e9c_1_883"/>
          <p:cNvSpPr txBox="1"/>
          <p:nvPr/>
        </p:nvSpPr>
        <p:spPr>
          <a:xfrm>
            <a:off x="4572000" y="0"/>
            <a:ext cx="4211100" cy="933600"/>
          </a:xfrm>
          <a:prstGeom prst="rect">
            <a:avLst/>
          </a:prstGeom>
          <a:noFill/>
          <a:ln>
            <a:noFill/>
          </a:ln>
        </p:spPr>
        <p:txBody>
          <a:bodyPr anchorCtr="0" anchor="ctr" bIns="68575" lIns="68575" spcFirstLastPara="1" rIns="68575" wrap="square" tIns="68575">
            <a:normAutofit/>
          </a:bodyPr>
          <a:lstStyle/>
          <a:p>
            <a:pPr indent="0" lvl="0" marL="0" marR="0" rtl="0" algn="r">
              <a:lnSpc>
                <a:spcPct val="90000"/>
              </a:lnSpc>
              <a:spcBef>
                <a:spcPts val="0"/>
              </a:spcBef>
              <a:spcAft>
                <a:spcPts val="0"/>
              </a:spcAft>
              <a:buClr>
                <a:srgbClr val="000000"/>
              </a:buClr>
              <a:buSzPts val="2300"/>
              <a:buFont typeface="Arial"/>
              <a:buNone/>
            </a:pPr>
            <a:r>
              <a:rPr b="1" lang="en-MY" sz="2300">
                <a:solidFill>
                  <a:schemeClr val="lt1"/>
                </a:solidFill>
                <a:latin typeface="Poppins"/>
                <a:ea typeface="Poppins"/>
                <a:cs typeface="Poppins"/>
                <a:sym typeface="Poppins"/>
              </a:rPr>
              <a:t>ASSESSMENT TYPES</a:t>
            </a:r>
            <a:endParaRPr b="1" i="0" sz="2600" u="none" cap="none" strike="noStrike">
              <a:solidFill>
                <a:schemeClr val="lt1"/>
              </a:solidFill>
              <a:latin typeface="Poppins"/>
              <a:ea typeface="Poppins"/>
              <a:cs typeface="Poppins"/>
              <a:sym typeface="Poppins"/>
            </a:endParaRPr>
          </a:p>
        </p:txBody>
      </p:sp>
      <p:sp>
        <p:nvSpPr>
          <p:cNvPr id="102" name="Google Shape;102;g34ba26c7e9c_1_883"/>
          <p:cNvSpPr/>
          <p:nvPr/>
        </p:nvSpPr>
        <p:spPr>
          <a:xfrm>
            <a:off x="3446625" y="2183500"/>
            <a:ext cx="1997400" cy="1235100"/>
          </a:xfrm>
          <a:prstGeom prst="roundRect">
            <a:avLst>
              <a:gd fmla="val 16667" name="adj"/>
            </a:avLst>
          </a:prstGeom>
          <a:solidFill>
            <a:srgbClr val="EAD1D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700"/>
          </a:p>
        </p:txBody>
      </p:sp>
      <p:sp>
        <p:nvSpPr>
          <p:cNvPr id="103" name="Google Shape;103;g34ba26c7e9c_1_883"/>
          <p:cNvSpPr txBox="1"/>
          <p:nvPr/>
        </p:nvSpPr>
        <p:spPr>
          <a:xfrm>
            <a:off x="3522813" y="2216950"/>
            <a:ext cx="1827300" cy="1154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MY" sz="2100">
                <a:solidFill>
                  <a:schemeClr val="dk1"/>
                </a:solidFill>
              </a:rPr>
              <a:t>Some </a:t>
            </a:r>
            <a:endParaRPr b="1" sz="2100">
              <a:solidFill>
                <a:schemeClr val="dk1"/>
              </a:solidFill>
            </a:endParaRPr>
          </a:p>
          <a:p>
            <a:pPr indent="0" lvl="0" marL="0" rtl="0" algn="ctr">
              <a:spcBef>
                <a:spcPts val="0"/>
              </a:spcBef>
              <a:spcAft>
                <a:spcPts val="0"/>
              </a:spcAft>
              <a:buNone/>
            </a:pPr>
            <a:r>
              <a:rPr b="1" lang="en-MY" sz="2100">
                <a:solidFill>
                  <a:schemeClr val="dk1"/>
                </a:solidFill>
              </a:rPr>
              <a:t>Assessment</a:t>
            </a:r>
            <a:endParaRPr b="1" sz="2100">
              <a:solidFill>
                <a:schemeClr val="dk1"/>
              </a:solidFill>
            </a:endParaRPr>
          </a:p>
          <a:p>
            <a:pPr indent="0" lvl="0" marL="0" rtl="0" algn="ctr">
              <a:spcBef>
                <a:spcPts val="0"/>
              </a:spcBef>
              <a:spcAft>
                <a:spcPts val="0"/>
              </a:spcAft>
              <a:buNone/>
            </a:pPr>
            <a:r>
              <a:rPr b="1" lang="en-MY" sz="2100">
                <a:solidFill>
                  <a:schemeClr val="dk1"/>
                </a:solidFill>
              </a:rPr>
              <a:t> Types</a:t>
            </a:r>
            <a:endParaRPr b="1" sz="2100">
              <a:solidFill>
                <a:schemeClr val="dk1"/>
              </a:solidFill>
            </a:endParaRPr>
          </a:p>
        </p:txBody>
      </p:sp>
      <p:sp>
        <p:nvSpPr>
          <p:cNvPr id="104" name="Google Shape;104;g34ba26c7e9c_1_883"/>
          <p:cNvSpPr/>
          <p:nvPr/>
        </p:nvSpPr>
        <p:spPr>
          <a:xfrm>
            <a:off x="4248875" y="1672125"/>
            <a:ext cx="392700" cy="357300"/>
          </a:xfrm>
          <a:prstGeom prst="up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700"/>
          </a:p>
        </p:txBody>
      </p:sp>
      <p:sp>
        <p:nvSpPr>
          <p:cNvPr id="105" name="Google Shape;105;g34ba26c7e9c_1_883"/>
          <p:cNvSpPr txBox="1"/>
          <p:nvPr/>
        </p:nvSpPr>
        <p:spPr>
          <a:xfrm>
            <a:off x="3529350" y="1127625"/>
            <a:ext cx="2085300" cy="538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MY" sz="2300">
                <a:solidFill>
                  <a:schemeClr val="dk1"/>
                </a:solidFill>
              </a:rPr>
              <a:t>Case Study</a:t>
            </a:r>
            <a:endParaRPr sz="2300">
              <a:solidFill>
                <a:schemeClr val="dk1"/>
              </a:solidFill>
            </a:endParaRPr>
          </a:p>
        </p:txBody>
      </p:sp>
      <p:sp>
        <p:nvSpPr>
          <p:cNvPr id="106" name="Google Shape;106;g34ba26c7e9c_1_883"/>
          <p:cNvSpPr/>
          <p:nvPr/>
        </p:nvSpPr>
        <p:spPr>
          <a:xfrm rot="3958785">
            <a:off x="5502474" y="1934065"/>
            <a:ext cx="392817" cy="357087"/>
          </a:xfrm>
          <a:prstGeom prst="up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700"/>
          </a:p>
        </p:txBody>
      </p:sp>
      <p:sp>
        <p:nvSpPr>
          <p:cNvPr id="107" name="Google Shape;107;g34ba26c7e9c_1_883"/>
          <p:cNvSpPr txBox="1"/>
          <p:nvPr/>
        </p:nvSpPr>
        <p:spPr>
          <a:xfrm>
            <a:off x="5811400" y="1695675"/>
            <a:ext cx="2717400" cy="538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MY" sz="2300">
                <a:solidFill>
                  <a:schemeClr val="dk1"/>
                </a:solidFill>
              </a:rPr>
              <a:t>Reflective Journal</a:t>
            </a:r>
            <a:endParaRPr sz="2300">
              <a:solidFill>
                <a:schemeClr val="dk1"/>
              </a:solidFill>
            </a:endParaRPr>
          </a:p>
        </p:txBody>
      </p:sp>
      <p:sp>
        <p:nvSpPr>
          <p:cNvPr id="108" name="Google Shape;108;g34ba26c7e9c_1_883"/>
          <p:cNvSpPr/>
          <p:nvPr/>
        </p:nvSpPr>
        <p:spPr>
          <a:xfrm rot="-2988131">
            <a:off x="2974944" y="1933997"/>
            <a:ext cx="392762" cy="357230"/>
          </a:xfrm>
          <a:prstGeom prst="up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700"/>
          </a:p>
        </p:txBody>
      </p:sp>
      <p:sp>
        <p:nvSpPr>
          <p:cNvPr id="109" name="Google Shape;109;g34ba26c7e9c_1_883"/>
          <p:cNvSpPr txBox="1"/>
          <p:nvPr/>
        </p:nvSpPr>
        <p:spPr>
          <a:xfrm>
            <a:off x="307650" y="1754975"/>
            <a:ext cx="2865600" cy="538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MY" sz="2300">
                <a:solidFill>
                  <a:schemeClr val="dk1"/>
                </a:solidFill>
              </a:rPr>
              <a:t>Online Discussion</a:t>
            </a:r>
            <a:endParaRPr sz="2300">
              <a:solidFill>
                <a:schemeClr val="dk1"/>
              </a:solidFill>
            </a:endParaRPr>
          </a:p>
        </p:txBody>
      </p:sp>
      <p:sp>
        <p:nvSpPr>
          <p:cNvPr id="110" name="Google Shape;110;g34ba26c7e9c_1_883"/>
          <p:cNvSpPr/>
          <p:nvPr/>
        </p:nvSpPr>
        <p:spPr>
          <a:xfrm rot="-7449815">
            <a:off x="2986423" y="3180839"/>
            <a:ext cx="392658" cy="357212"/>
          </a:xfrm>
          <a:prstGeom prst="up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700"/>
          </a:p>
        </p:txBody>
      </p:sp>
      <p:sp>
        <p:nvSpPr>
          <p:cNvPr id="111" name="Google Shape;111;g34ba26c7e9c_1_883"/>
          <p:cNvSpPr txBox="1"/>
          <p:nvPr/>
        </p:nvSpPr>
        <p:spPr>
          <a:xfrm>
            <a:off x="1714738" y="3184200"/>
            <a:ext cx="1438200" cy="538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MY" sz="2300">
                <a:solidFill>
                  <a:schemeClr val="dk1"/>
                </a:solidFill>
              </a:rPr>
              <a:t>Report</a:t>
            </a:r>
            <a:endParaRPr sz="2300">
              <a:solidFill>
                <a:schemeClr val="dk1"/>
              </a:solidFill>
            </a:endParaRPr>
          </a:p>
        </p:txBody>
      </p:sp>
      <p:sp>
        <p:nvSpPr>
          <p:cNvPr id="112" name="Google Shape;112;g34ba26c7e9c_1_883"/>
          <p:cNvSpPr/>
          <p:nvPr/>
        </p:nvSpPr>
        <p:spPr>
          <a:xfrm rot="7462935">
            <a:off x="5511714" y="3274983"/>
            <a:ext cx="392590" cy="357223"/>
          </a:xfrm>
          <a:prstGeom prst="up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700"/>
          </a:p>
        </p:txBody>
      </p:sp>
      <p:sp>
        <p:nvSpPr>
          <p:cNvPr id="113" name="Google Shape;113;g34ba26c7e9c_1_883"/>
          <p:cNvSpPr txBox="1"/>
          <p:nvPr/>
        </p:nvSpPr>
        <p:spPr>
          <a:xfrm>
            <a:off x="5737700" y="3184200"/>
            <a:ext cx="2554200" cy="538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MY" sz="2300">
                <a:solidFill>
                  <a:schemeClr val="dk1"/>
                </a:solidFill>
              </a:rPr>
              <a:t>Critical Analysis</a:t>
            </a:r>
            <a:endParaRPr sz="2300">
              <a:solidFill>
                <a:schemeClr val="dk1"/>
              </a:solidFill>
            </a:endParaRPr>
          </a:p>
        </p:txBody>
      </p:sp>
      <p:sp>
        <p:nvSpPr>
          <p:cNvPr id="114" name="Google Shape;114;g34ba26c7e9c_1_883"/>
          <p:cNvSpPr/>
          <p:nvPr/>
        </p:nvSpPr>
        <p:spPr>
          <a:xfrm rot="-8472207">
            <a:off x="3654848" y="3731258"/>
            <a:ext cx="392622" cy="357248"/>
          </a:xfrm>
          <a:prstGeom prst="up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700"/>
          </a:p>
        </p:txBody>
      </p:sp>
      <p:sp>
        <p:nvSpPr>
          <p:cNvPr id="115" name="Google Shape;115;g34ba26c7e9c_1_883"/>
          <p:cNvSpPr txBox="1"/>
          <p:nvPr/>
        </p:nvSpPr>
        <p:spPr>
          <a:xfrm>
            <a:off x="2184050" y="4067650"/>
            <a:ext cx="1997400" cy="538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MY" sz="2300">
                <a:solidFill>
                  <a:schemeClr val="dk1"/>
                </a:solidFill>
              </a:rPr>
              <a:t>Presentation</a:t>
            </a:r>
            <a:endParaRPr sz="2300">
              <a:solidFill>
                <a:schemeClr val="dk1"/>
              </a:solidFill>
            </a:endParaRPr>
          </a:p>
        </p:txBody>
      </p:sp>
      <p:sp>
        <p:nvSpPr>
          <p:cNvPr id="116" name="Google Shape;116;g34ba26c7e9c_1_883"/>
          <p:cNvSpPr/>
          <p:nvPr/>
        </p:nvSpPr>
        <p:spPr>
          <a:xfrm rot="8592009">
            <a:off x="4696540" y="3731580"/>
            <a:ext cx="392640" cy="357060"/>
          </a:xfrm>
          <a:prstGeom prst="up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700"/>
          </a:p>
        </p:txBody>
      </p:sp>
      <p:sp>
        <p:nvSpPr>
          <p:cNvPr id="117" name="Google Shape;117;g34ba26c7e9c_1_883"/>
          <p:cNvSpPr txBox="1"/>
          <p:nvPr/>
        </p:nvSpPr>
        <p:spPr>
          <a:xfrm>
            <a:off x="3978350" y="4067650"/>
            <a:ext cx="3513000" cy="538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MY" sz="2300">
                <a:solidFill>
                  <a:schemeClr val="dk1"/>
                </a:solidFill>
              </a:rPr>
              <a:t>Marketing Plan</a:t>
            </a:r>
            <a:endParaRPr sz="2300">
              <a:solidFill>
                <a:schemeClr val="dk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22" name="Shape 122"/>
        <p:cNvGrpSpPr/>
        <p:nvPr/>
      </p:nvGrpSpPr>
      <p:grpSpPr>
        <a:xfrm>
          <a:off x="0" y="0"/>
          <a:ext cx="0" cy="0"/>
          <a:chOff x="0" y="0"/>
          <a:chExt cx="0" cy="0"/>
        </a:xfrm>
      </p:grpSpPr>
      <p:pic>
        <p:nvPicPr>
          <p:cNvPr id="123" name="Google Shape;123;g355307d680b_2_18"/>
          <p:cNvPicPr preferRelativeResize="0"/>
          <p:nvPr/>
        </p:nvPicPr>
        <p:blipFill rotWithShape="1">
          <a:blip r:embed="rId4">
            <a:alphaModFix/>
          </a:blip>
          <a:srcRect b="0" l="0" r="0" t="0"/>
          <a:stretch/>
        </p:blipFill>
        <p:spPr>
          <a:xfrm>
            <a:off x="576956" y="350184"/>
            <a:ext cx="2326988" cy="357206"/>
          </a:xfrm>
          <a:prstGeom prst="rect">
            <a:avLst/>
          </a:prstGeom>
          <a:noFill/>
          <a:ln>
            <a:noFill/>
          </a:ln>
        </p:spPr>
      </p:pic>
      <p:sp>
        <p:nvSpPr>
          <p:cNvPr id="124" name="Google Shape;124;g355307d680b_2_18"/>
          <p:cNvSpPr txBox="1"/>
          <p:nvPr/>
        </p:nvSpPr>
        <p:spPr>
          <a:xfrm>
            <a:off x="411700" y="1229850"/>
            <a:ext cx="8129400" cy="3273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MY" sz="2400">
                <a:solidFill>
                  <a:schemeClr val="dk1"/>
                </a:solidFill>
                <a:latin typeface="Poppins"/>
                <a:ea typeface="Poppins"/>
                <a:cs typeface="Poppins"/>
                <a:sym typeface="Poppins"/>
              </a:rPr>
              <a:t>The assessment type used must be </a:t>
            </a:r>
            <a:r>
              <a:rPr b="1" lang="en-MY" sz="2400">
                <a:solidFill>
                  <a:schemeClr val="dk1"/>
                </a:solidFill>
                <a:latin typeface="Poppins"/>
                <a:ea typeface="Poppins"/>
                <a:cs typeface="Poppins"/>
                <a:sym typeface="Poppins"/>
              </a:rPr>
              <a:t>fit for purpose</a:t>
            </a:r>
            <a:r>
              <a:rPr lang="en-MY" sz="2400">
                <a:solidFill>
                  <a:schemeClr val="dk1"/>
                </a:solidFill>
                <a:latin typeface="Poppins"/>
                <a:ea typeface="Poppins"/>
                <a:cs typeface="Poppins"/>
                <a:sym typeface="Poppins"/>
              </a:rPr>
              <a:t>. </a:t>
            </a:r>
            <a:endParaRPr sz="2400">
              <a:solidFill>
                <a:schemeClr val="dk1"/>
              </a:solidFill>
              <a:latin typeface="Poppins"/>
              <a:ea typeface="Poppins"/>
              <a:cs typeface="Poppins"/>
              <a:sym typeface="Poppins"/>
            </a:endParaRPr>
          </a:p>
          <a:p>
            <a:pPr indent="0" lvl="0" marL="0" rtl="0" algn="l">
              <a:spcBef>
                <a:spcPts val="0"/>
              </a:spcBef>
              <a:spcAft>
                <a:spcPts val="0"/>
              </a:spcAft>
              <a:buNone/>
            </a:pPr>
            <a:r>
              <a:t/>
            </a:r>
            <a:endParaRPr sz="2400">
              <a:solidFill>
                <a:schemeClr val="dk1"/>
              </a:solidFill>
              <a:latin typeface="Poppins"/>
              <a:ea typeface="Poppins"/>
              <a:cs typeface="Poppins"/>
              <a:sym typeface="Poppins"/>
            </a:endParaRPr>
          </a:p>
          <a:p>
            <a:pPr indent="0" lvl="0" marL="0" rtl="0" algn="l">
              <a:spcBef>
                <a:spcPts val="0"/>
              </a:spcBef>
              <a:spcAft>
                <a:spcPts val="0"/>
              </a:spcAft>
              <a:buNone/>
            </a:pPr>
            <a:r>
              <a:rPr lang="en-MY" sz="2400">
                <a:solidFill>
                  <a:schemeClr val="dk1"/>
                </a:solidFill>
                <a:latin typeface="Poppins"/>
                <a:ea typeface="Poppins"/>
                <a:cs typeface="Poppins"/>
                <a:sym typeface="Poppins"/>
              </a:rPr>
              <a:t>The choice of assessment type must be a </a:t>
            </a:r>
            <a:r>
              <a:rPr b="1" lang="en-MY" sz="2400">
                <a:solidFill>
                  <a:schemeClr val="dk1"/>
                </a:solidFill>
                <a:latin typeface="Poppins"/>
                <a:ea typeface="Poppins"/>
                <a:cs typeface="Poppins"/>
                <a:sym typeface="Poppins"/>
              </a:rPr>
              <a:t>valid and reliable </a:t>
            </a:r>
            <a:r>
              <a:rPr lang="en-MY" sz="2400">
                <a:solidFill>
                  <a:schemeClr val="dk1"/>
                </a:solidFill>
                <a:latin typeface="Poppins"/>
                <a:ea typeface="Poppins"/>
                <a:cs typeface="Poppins"/>
                <a:sym typeface="Poppins"/>
              </a:rPr>
              <a:t>way of assessing learner evidence of attaining the course learning outcome(s). </a:t>
            </a:r>
            <a:br>
              <a:rPr lang="en-MY" sz="2400">
                <a:solidFill>
                  <a:schemeClr val="dk1"/>
                </a:solidFill>
                <a:latin typeface="Poppins"/>
                <a:ea typeface="Poppins"/>
                <a:cs typeface="Poppins"/>
                <a:sym typeface="Poppins"/>
              </a:rPr>
            </a:br>
            <a:endParaRPr sz="2400">
              <a:solidFill>
                <a:schemeClr val="dk1"/>
              </a:solidFill>
              <a:latin typeface="Poppins"/>
              <a:ea typeface="Poppins"/>
              <a:cs typeface="Poppins"/>
              <a:sym typeface="Poppins"/>
            </a:endParaRPr>
          </a:p>
          <a:p>
            <a:pPr indent="0" lvl="0" marL="0" rtl="0" algn="l">
              <a:spcBef>
                <a:spcPts val="0"/>
              </a:spcBef>
              <a:spcAft>
                <a:spcPts val="0"/>
              </a:spcAft>
              <a:buNone/>
            </a:pPr>
            <a:r>
              <a:rPr i="1" lang="en-MY" sz="2400">
                <a:solidFill>
                  <a:schemeClr val="dk1"/>
                </a:solidFill>
                <a:latin typeface="Poppins"/>
                <a:ea typeface="Poppins"/>
                <a:cs typeface="Poppins"/>
                <a:sym typeface="Poppins"/>
              </a:rPr>
              <a:t>For example, practical skills should be assessed by a skills demonstration.</a:t>
            </a:r>
            <a:endParaRPr i="1" sz="2400">
              <a:solidFill>
                <a:schemeClr val="dk1"/>
              </a:solidFill>
              <a:latin typeface="Poppins"/>
              <a:ea typeface="Poppins"/>
              <a:cs typeface="Poppins"/>
              <a:sym typeface="Poppins"/>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29" name="Shape 129"/>
        <p:cNvGrpSpPr/>
        <p:nvPr/>
      </p:nvGrpSpPr>
      <p:grpSpPr>
        <a:xfrm>
          <a:off x="0" y="0"/>
          <a:ext cx="0" cy="0"/>
          <a:chOff x="0" y="0"/>
          <a:chExt cx="0" cy="0"/>
        </a:xfrm>
      </p:grpSpPr>
      <p:pic>
        <p:nvPicPr>
          <p:cNvPr id="130" name="Google Shape;130;g34ba26c7e9c_1_1167"/>
          <p:cNvPicPr preferRelativeResize="0"/>
          <p:nvPr/>
        </p:nvPicPr>
        <p:blipFill rotWithShape="1">
          <a:blip r:embed="rId4">
            <a:alphaModFix/>
          </a:blip>
          <a:srcRect b="0" l="0" r="0" t="0"/>
          <a:stretch/>
        </p:blipFill>
        <p:spPr>
          <a:xfrm>
            <a:off x="576956" y="350184"/>
            <a:ext cx="2326988" cy="357206"/>
          </a:xfrm>
          <a:prstGeom prst="rect">
            <a:avLst/>
          </a:prstGeom>
          <a:noFill/>
          <a:ln>
            <a:noFill/>
          </a:ln>
        </p:spPr>
      </p:pic>
      <p:sp>
        <p:nvSpPr>
          <p:cNvPr id="131" name="Google Shape;131;g34ba26c7e9c_1_1167"/>
          <p:cNvSpPr txBox="1"/>
          <p:nvPr/>
        </p:nvSpPr>
        <p:spPr>
          <a:xfrm>
            <a:off x="3563300" y="0"/>
            <a:ext cx="5454900" cy="933600"/>
          </a:xfrm>
          <a:prstGeom prst="rect">
            <a:avLst/>
          </a:prstGeom>
          <a:noFill/>
          <a:ln>
            <a:noFill/>
          </a:ln>
        </p:spPr>
        <p:txBody>
          <a:bodyPr anchorCtr="0" anchor="ctr" bIns="68575" lIns="68575" spcFirstLastPara="1" rIns="68575" wrap="square" tIns="68575">
            <a:normAutofit/>
          </a:bodyPr>
          <a:lstStyle/>
          <a:p>
            <a:pPr indent="0" lvl="0" marL="0" marR="0" rtl="0" algn="r">
              <a:lnSpc>
                <a:spcPct val="90000"/>
              </a:lnSpc>
              <a:spcBef>
                <a:spcPts val="0"/>
              </a:spcBef>
              <a:spcAft>
                <a:spcPts val="0"/>
              </a:spcAft>
              <a:buClr>
                <a:srgbClr val="000000"/>
              </a:buClr>
              <a:buSzPts val="2300"/>
              <a:buFont typeface="Arial"/>
              <a:buNone/>
            </a:pPr>
            <a:r>
              <a:rPr b="1" lang="en-MY" sz="2300">
                <a:solidFill>
                  <a:schemeClr val="lt1"/>
                </a:solidFill>
                <a:latin typeface="Poppins"/>
                <a:ea typeface="Poppins"/>
                <a:cs typeface="Poppins"/>
                <a:sym typeface="Poppins"/>
              </a:rPr>
              <a:t>CONTENT OF THE ASSIGNMENT BRIEF </a:t>
            </a:r>
            <a:endParaRPr b="1" i="0" sz="2600" u="none" cap="none" strike="noStrike">
              <a:solidFill>
                <a:schemeClr val="lt1"/>
              </a:solidFill>
              <a:latin typeface="Poppins"/>
              <a:ea typeface="Poppins"/>
              <a:cs typeface="Poppins"/>
              <a:sym typeface="Poppins"/>
            </a:endParaRPr>
          </a:p>
        </p:txBody>
      </p:sp>
      <p:sp>
        <p:nvSpPr>
          <p:cNvPr id="132" name="Google Shape;132;g34ba26c7e9c_1_1167"/>
          <p:cNvSpPr txBox="1"/>
          <p:nvPr/>
        </p:nvSpPr>
        <p:spPr>
          <a:xfrm>
            <a:off x="334950" y="1011000"/>
            <a:ext cx="8474100" cy="4314900"/>
          </a:xfrm>
          <a:prstGeom prst="rect">
            <a:avLst/>
          </a:prstGeom>
          <a:noFill/>
          <a:ln>
            <a:noFill/>
          </a:ln>
        </p:spPr>
        <p:txBody>
          <a:bodyPr anchorCtr="0" anchor="t" bIns="91425" lIns="91425" spcFirstLastPara="1" rIns="91425" wrap="square" tIns="91425">
            <a:spAutoFit/>
          </a:bodyPr>
          <a:lstStyle/>
          <a:p>
            <a:pPr indent="0" lvl="0" marL="0" rtl="0" algn="l">
              <a:spcBef>
                <a:spcPts val="1000"/>
              </a:spcBef>
              <a:spcAft>
                <a:spcPts val="0"/>
              </a:spcAft>
              <a:buNone/>
            </a:pPr>
            <a:r>
              <a:rPr lang="en-MY" sz="2400">
                <a:solidFill>
                  <a:schemeClr val="dk1"/>
                </a:solidFill>
              </a:rPr>
              <a:t>All assessments should have an assignment brief that contains:</a:t>
            </a:r>
            <a:endParaRPr sz="2400">
              <a:solidFill>
                <a:schemeClr val="dk1"/>
              </a:solidFill>
            </a:endParaRPr>
          </a:p>
          <a:p>
            <a:pPr indent="-381000" lvl="0" marL="457200" rtl="0" algn="l">
              <a:spcBef>
                <a:spcPts val="1000"/>
              </a:spcBef>
              <a:spcAft>
                <a:spcPts val="0"/>
              </a:spcAft>
              <a:buClr>
                <a:schemeClr val="dk1"/>
              </a:buClr>
              <a:buSzPts val="2400"/>
              <a:buChar char="●"/>
            </a:pPr>
            <a:r>
              <a:rPr lang="en-MY" sz="2400">
                <a:solidFill>
                  <a:schemeClr val="dk1"/>
                </a:solidFill>
              </a:rPr>
              <a:t>clear, unambiguous and comprehensive instructions and / or guidelines,</a:t>
            </a:r>
            <a:endParaRPr sz="2400">
              <a:solidFill>
                <a:schemeClr val="dk1"/>
              </a:solidFill>
            </a:endParaRPr>
          </a:p>
          <a:p>
            <a:pPr indent="-381000" lvl="0" marL="457200" rtl="0" algn="l">
              <a:spcBef>
                <a:spcPts val="0"/>
              </a:spcBef>
              <a:spcAft>
                <a:spcPts val="0"/>
              </a:spcAft>
              <a:buClr>
                <a:schemeClr val="dk1"/>
              </a:buClr>
              <a:buSzPts val="2400"/>
              <a:buChar char="●"/>
            </a:pPr>
            <a:r>
              <a:rPr lang="en-MY" sz="2400">
                <a:solidFill>
                  <a:schemeClr val="dk1"/>
                </a:solidFill>
              </a:rPr>
              <a:t>statement(s) of Course Learning Outcome(s) being assessed,</a:t>
            </a:r>
            <a:endParaRPr sz="2400">
              <a:solidFill>
                <a:schemeClr val="dk1"/>
              </a:solidFill>
            </a:endParaRPr>
          </a:p>
          <a:p>
            <a:pPr indent="-381000" lvl="0" marL="457200" rtl="0" algn="l">
              <a:spcBef>
                <a:spcPts val="0"/>
              </a:spcBef>
              <a:spcAft>
                <a:spcPts val="0"/>
              </a:spcAft>
              <a:buClr>
                <a:schemeClr val="dk1"/>
              </a:buClr>
              <a:buSzPts val="2400"/>
              <a:buChar char="●"/>
            </a:pPr>
            <a:r>
              <a:rPr lang="en-MY" sz="2400">
                <a:solidFill>
                  <a:schemeClr val="dk1"/>
                </a:solidFill>
              </a:rPr>
              <a:t>the percentage weighting of the entire assessment and its parts,</a:t>
            </a:r>
            <a:endParaRPr sz="2400">
              <a:solidFill>
                <a:schemeClr val="dk1"/>
              </a:solidFill>
            </a:endParaRPr>
          </a:p>
          <a:p>
            <a:pPr indent="-381000" lvl="0" marL="457200" rtl="0" algn="l">
              <a:spcBef>
                <a:spcPts val="0"/>
              </a:spcBef>
              <a:spcAft>
                <a:spcPts val="0"/>
              </a:spcAft>
              <a:buClr>
                <a:schemeClr val="dk1"/>
              </a:buClr>
              <a:buSzPts val="2400"/>
              <a:buChar char="●"/>
            </a:pPr>
            <a:r>
              <a:rPr lang="en-MY" sz="2400">
                <a:solidFill>
                  <a:schemeClr val="dk1"/>
                </a:solidFill>
              </a:rPr>
              <a:t>online tools to be used to carry out the task and for submission of assignment (if applicable),</a:t>
            </a:r>
            <a:endParaRPr sz="2400">
              <a:solidFill>
                <a:schemeClr val="dk1"/>
              </a:solidFill>
            </a:endParaRPr>
          </a:p>
          <a:p>
            <a:pPr indent="0" lvl="0" marL="457200" rtl="0" algn="l">
              <a:spcBef>
                <a:spcPts val="0"/>
              </a:spcBef>
              <a:spcAft>
                <a:spcPts val="0"/>
              </a:spcAft>
              <a:buNone/>
            </a:pPr>
            <a:r>
              <a:t/>
            </a:r>
            <a:endParaRPr sz="2000">
              <a:solidFill>
                <a:schemeClr val="dk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37" name="Shape 137"/>
        <p:cNvGrpSpPr/>
        <p:nvPr/>
      </p:nvGrpSpPr>
      <p:grpSpPr>
        <a:xfrm>
          <a:off x="0" y="0"/>
          <a:ext cx="0" cy="0"/>
          <a:chOff x="0" y="0"/>
          <a:chExt cx="0" cy="0"/>
        </a:xfrm>
      </p:grpSpPr>
      <p:pic>
        <p:nvPicPr>
          <p:cNvPr id="138" name="Google Shape;138;g35d4007718b_0_0"/>
          <p:cNvPicPr preferRelativeResize="0"/>
          <p:nvPr/>
        </p:nvPicPr>
        <p:blipFill rotWithShape="1">
          <a:blip r:embed="rId4">
            <a:alphaModFix/>
          </a:blip>
          <a:srcRect b="0" l="0" r="0" t="0"/>
          <a:stretch/>
        </p:blipFill>
        <p:spPr>
          <a:xfrm>
            <a:off x="576956" y="350184"/>
            <a:ext cx="2326988" cy="357206"/>
          </a:xfrm>
          <a:prstGeom prst="rect">
            <a:avLst/>
          </a:prstGeom>
          <a:noFill/>
          <a:ln>
            <a:noFill/>
          </a:ln>
        </p:spPr>
      </p:pic>
      <p:sp>
        <p:nvSpPr>
          <p:cNvPr id="139" name="Google Shape;139;g35d4007718b_0_0"/>
          <p:cNvSpPr txBox="1"/>
          <p:nvPr/>
        </p:nvSpPr>
        <p:spPr>
          <a:xfrm>
            <a:off x="334950" y="1011000"/>
            <a:ext cx="8474100" cy="3263100"/>
          </a:xfrm>
          <a:prstGeom prst="rect">
            <a:avLst/>
          </a:prstGeom>
          <a:noFill/>
          <a:ln>
            <a:noFill/>
          </a:ln>
        </p:spPr>
        <p:txBody>
          <a:bodyPr anchorCtr="0" anchor="t" bIns="91425" lIns="91425" spcFirstLastPara="1" rIns="91425" wrap="square" tIns="91425">
            <a:spAutoFit/>
          </a:bodyPr>
          <a:lstStyle/>
          <a:p>
            <a:pPr indent="0" lvl="0" marL="0" rtl="0" algn="l">
              <a:spcBef>
                <a:spcPts val="1000"/>
              </a:spcBef>
              <a:spcAft>
                <a:spcPts val="0"/>
              </a:spcAft>
              <a:buNone/>
            </a:pPr>
            <a:r>
              <a:rPr lang="en-MY" sz="2500">
                <a:solidFill>
                  <a:schemeClr val="dk1"/>
                </a:solidFill>
              </a:rPr>
              <a:t>All assessments should have an assignment brief that contains:</a:t>
            </a:r>
            <a:endParaRPr sz="2500">
              <a:solidFill>
                <a:schemeClr val="dk1"/>
              </a:solidFill>
            </a:endParaRPr>
          </a:p>
          <a:p>
            <a:pPr indent="-387350" lvl="0" marL="457200" rtl="0" algn="l">
              <a:spcBef>
                <a:spcPts val="0"/>
              </a:spcBef>
              <a:spcAft>
                <a:spcPts val="0"/>
              </a:spcAft>
              <a:buClr>
                <a:schemeClr val="dk1"/>
              </a:buClr>
              <a:buSzPts val="2500"/>
              <a:buChar char="●"/>
            </a:pPr>
            <a:r>
              <a:rPr lang="en-MY" sz="2500">
                <a:solidFill>
                  <a:schemeClr val="dk1"/>
                </a:solidFill>
              </a:rPr>
              <a:t>clear assessment criteria and appropriate weighting,</a:t>
            </a:r>
            <a:endParaRPr sz="2500">
              <a:solidFill>
                <a:schemeClr val="dk1"/>
              </a:solidFill>
            </a:endParaRPr>
          </a:p>
          <a:p>
            <a:pPr indent="-387350" lvl="0" marL="457200" rtl="0" algn="l">
              <a:spcBef>
                <a:spcPts val="0"/>
              </a:spcBef>
              <a:spcAft>
                <a:spcPts val="0"/>
              </a:spcAft>
              <a:buClr>
                <a:schemeClr val="dk1"/>
              </a:buClr>
              <a:buSzPts val="2500"/>
              <a:buChar char="●"/>
            </a:pPr>
            <a:r>
              <a:rPr lang="en-MY" sz="2500">
                <a:solidFill>
                  <a:schemeClr val="dk1"/>
                </a:solidFill>
              </a:rPr>
              <a:t>parameters of the assignment </a:t>
            </a:r>
            <a:endParaRPr sz="2500">
              <a:solidFill>
                <a:schemeClr val="dk1"/>
              </a:solidFill>
            </a:endParaRPr>
          </a:p>
          <a:p>
            <a:pPr indent="0" lvl="0" marL="457200" rtl="0" algn="l">
              <a:spcBef>
                <a:spcPts val="0"/>
              </a:spcBef>
              <a:spcAft>
                <a:spcPts val="0"/>
              </a:spcAft>
              <a:buNone/>
            </a:pPr>
            <a:r>
              <a:rPr lang="en-MY" sz="2500">
                <a:solidFill>
                  <a:srgbClr val="1155CC"/>
                </a:solidFill>
              </a:rPr>
              <a:t>(e.g. number of words, format, duration of video/ presentation)</a:t>
            </a:r>
            <a:endParaRPr sz="2500">
              <a:solidFill>
                <a:srgbClr val="1155CC"/>
              </a:solidFill>
            </a:endParaRPr>
          </a:p>
          <a:p>
            <a:pPr indent="-387350" lvl="0" marL="457200" rtl="0" algn="l">
              <a:spcBef>
                <a:spcPts val="0"/>
              </a:spcBef>
              <a:spcAft>
                <a:spcPts val="0"/>
              </a:spcAft>
              <a:buClr>
                <a:schemeClr val="dk1"/>
              </a:buClr>
              <a:buSzPts val="2500"/>
              <a:buChar char="●"/>
            </a:pPr>
            <a:r>
              <a:rPr lang="en-MY" sz="2500">
                <a:solidFill>
                  <a:schemeClr val="dk1"/>
                </a:solidFill>
              </a:rPr>
              <a:t>duration given and submission deadline and time, and</a:t>
            </a:r>
            <a:endParaRPr sz="2500">
              <a:solidFill>
                <a:schemeClr val="dk1"/>
              </a:solidFill>
            </a:endParaRPr>
          </a:p>
          <a:p>
            <a:pPr indent="-387350" lvl="0" marL="457200" rtl="0" algn="l">
              <a:spcBef>
                <a:spcPts val="0"/>
              </a:spcBef>
              <a:spcAft>
                <a:spcPts val="0"/>
              </a:spcAft>
              <a:buClr>
                <a:schemeClr val="dk1"/>
              </a:buClr>
              <a:buSzPts val="2500"/>
              <a:buChar char="●"/>
            </a:pPr>
            <a:r>
              <a:rPr lang="en-MY" sz="2500">
                <a:solidFill>
                  <a:schemeClr val="dk1"/>
                </a:solidFill>
              </a:rPr>
              <a:t>related marking rubric(s).</a:t>
            </a:r>
            <a:endParaRPr sz="2500">
              <a:solidFill>
                <a:schemeClr val="dk1"/>
              </a:solidFill>
            </a:endParaRPr>
          </a:p>
        </p:txBody>
      </p:sp>
      <p:sp>
        <p:nvSpPr>
          <p:cNvPr id="140" name="Google Shape;140;g35d4007718b_0_0"/>
          <p:cNvSpPr txBox="1"/>
          <p:nvPr/>
        </p:nvSpPr>
        <p:spPr>
          <a:xfrm>
            <a:off x="3563300" y="0"/>
            <a:ext cx="5454900" cy="933600"/>
          </a:xfrm>
          <a:prstGeom prst="rect">
            <a:avLst/>
          </a:prstGeom>
          <a:noFill/>
          <a:ln>
            <a:noFill/>
          </a:ln>
        </p:spPr>
        <p:txBody>
          <a:bodyPr anchorCtr="0" anchor="ctr" bIns="68575" lIns="68575" spcFirstLastPara="1" rIns="68575" wrap="square" tIns="68575">
            <a:normAutofit/>
          </a:bodyPr>
          <a:lstStyle/>
          <a:p>
            <a:pPr indent="0" lvl="0" marL="0" marR="0" rtl="0" algn="r">
              <a:lnSpc>
                <a:spcPct val="90000"/>
              </a:lnSpc>
              <a:spcBef>
                <a:spcPts val="0"/>
              </a:spcBef>
              <a:spcAft>
                <a:spcPts val="0"/>
              </a:spcAft>
              <a:buClr>
                <a:srgbClr val="000000"/>
              </a:buClr>
              <a:buSzPts val="2300"/>
              <a:buFont typeface="Arial"/>
              <a:buNone/>
            </a:pPr>
            <a:r>
              <a:rPr b="1" lang="en-MY" sz="2300">
                <a:solidFill>
                  <a:schemeClr val="lt1"/>
                </a:solidFill>
                <a:latin typeface="Poppins"/>
                <a:ea typeface="Poppins"/>
                <a:cs typeface="Poppins"/>
                <a:sym typeface="Poppins"/>
              </a:rPr>
              <a:t>CONTENT OF THE ASSIGNMENT BRIEF </a:t>
            </a:r>
            <a:endParaRPr b="1" i="0" sz="2600" u="none" cap="none" strike="noStrike">
              <a:solidFill>
                <a:schemeClr val="lt1"/>
              </a:solidFill>
              <a:latin typeface="Poppins"/>
              <a:ea typeface="Poppins"/>
              <a:cs typeface="Poppins"/>
              <a:sym typeface="Poppins"/>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45" name="Shape 145"/>
        <p:cNvGrpSpPr/>
        <p:nvPr/>
      </p:nvGrpSpPr>
      <p:grpSpPr>
        <a:xfrm>
          <a:off x="0" y="0"/>
          <a:ext cx="0" cy="0"/>
          <a:chOff x="0" y="0"/>
          <a:chExt cx="0" cy="0"/>
        </a:xfrm>
      </p:grpSpPr>
      <p:pic>
        <p:nvPicPr>
          <p:cNvPr id="146" name="Google Shape;146;g35d4007718b_0_15"/>
          <p:cNvPicPr preferRelativeResize="0"/>
          <p:nvPr/>
        </p:nvPicPr>
        <p:blipFill rotWithShape="1">
          <a:blip r:embed="rId4">
            <a:alphaModFix/>
          </a:blip>
          <a:srcRect b="0" l="0" r="0" t="0"/>
          <a:stretch/>
        </p:blipFill>
        <p:spPr>
          <a:xfrm>
            <a:off x="576956" y="350184"/>
            <a:ext cx="2326988" cy="357206"/>
          </a:xfrm>
          <a:prstGeom prst="rect">
            <a:avLst/>
          </a:prstGeom>
          <a:noFill/>
          <a:ln>
            <a:noFill/>
          </a:ln>
        </p:spPr>
      </p:pic>
      <p:sp>
        <p:nvSpPr>
          <p:cNvPr id="147" name="Google Shape;147;g35d4007718b_0_15"/>
          <p:cNvSpPr txBox="1"/>
          <p:nvPr/>
        </p:nvSpPr>
        <p:spPr>
          <a:xfrm>
            <a:off x="3647875" y="0"/>
            <a:ext cx="5135100" cy="933600"/>
          </a:xfrm>
          <a:prstGeom prst="rect">
            <a:avLst/>
          </a:prstGeom>
          <a:noFill/>
          <a:ln>
            <a:noFill/>
          </a:ln>
        </p:spPr>
        <p:txBody>
          <a:bodyPr anchorCtr="0" anchor="ctr" bIns="68575" lIns="68575" spcFirstLastPara="1" rIns="68575" wrap="square" tIns="68575">
            <a:normAutofit/>
          </a:bodyPr>
          <a:lstStyle/>
          <a:p>
            <a:pPr indent="0" lvl="0" marL="0" marR="0" rtl="0" algn="r">
              <a:lnSpc>
                <a:spcPct val="90000"/>
              </a:lnSpc>
              <a:spcBef>
                <a:spcPts val="0"/>
              </a:spcBef>
              <a:spcAft>
                <a:spcPts val="0"/>
              </a:spcAft>
              <a:buClr>
                <a:srgbClr val="000000"/>
              </a:buClr>
              <a:buSzPts val="2300"/>
              <a:buFont typeface="Arial"/>
              <a:buNone/>
            </a:pPr>
            <a:r>
              <a:t/>
            </a:r>
            <a:endParaRPr b="1" i="0" sz="2600" u="none" cap="none" strike="noStrike">
              <a:solidFill>
                <a:schemeClr val="lt1"/>
              </a:solidFill>
              <a:latin typeface="Poppins"/>
              <a:ea typeface="Poppins"/>
              <a:cs typeface="Poppins"/>
              <a:sym typeface="Poppins"/>
            </a:endParaRPr>
          </a:p>
        </p:txBody>
      </p:sp>
      <p:sp>
        <p:nvSpPr>
          <p:cNvPr id="148" name="Google Shape;148;g35d4007718b_0_15"/>
          <p:cNvSpPr txBox="1"/>
          <p:nvPr/>
        </p:nvSpPr>
        <p:spPr>
          <a:xfrm>
            <a:off x="442950" y="1292400"/>
            <a:ext cx="8004600" cy="492600"/>
          </a:xfrm>
          <a:prstGeom prst="rect">
            <a:avLst/>
          </a:prstGeom>
          <a:noFill/>
          <a:ln>
            <a:noFill/>
          </a:ln>
        </p:spPr>
        <p:txBody>
          <a:bodyPr anchorCtr="0" anchor="t" bIns="91425" lIns="91425" spcFirstLastPara="1" rIns="91425" wrap="square" tIns="91425">
            <a:spAutoFit/>
          </a:bodyPr>
          <a:lstStyle/>
          <a:p>
            <a:pPr indent="0" lvl="0" marL="457200" rtl="0" algn="l">
              <a:spcBef>
                <a:spcPts val="0"/>
              </a:spcBef>
              <a:spcAft>
                <a:spcPts val="0"/>
              </a:spcAft>
              <a:buNone/>
            </a:pPr>
            <a:r>
              <a:t/>
            </a:r>
            <a:endParaRPr sz="2000">
              <a:solidFill>
                <a:schemeClr val="dk2"/>
              </a:solidFill>
            </a:endParaRPr>
          </a:p>
        </p:txBody>
      </p:sp>
      <p:sp>
        <p:nvSpPr>
          <p:cNvPr id="149" name="Google Shape;149;g35d4007718b_0_15"/>
          <p:cNvSpPr txBox="1"/>
          <p:nvPr/>
        </p:nvSpPr>
        <p:spPr>
          <a:xfrm>
            <a:off x="179850" y="909425"/>
            <a:ext cx="8719800" cy="369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1"/>
              </a:solidFill>
            </a:endParaRPr>
          </a:p>
          <a:p>
            <a:pPr indent="-381000" lvl="0" marL="457200" rtl="0" algn="l">
              <a:spcBef>
                <a:spcPts val="0"/>
              </a:spcBef>
              <a:spcAft>
                <a:spcPts val="0"/>
              </a:spcAft>
              <a:buClr>
                <a:schemeClr val="dk1"/>
              </a:buClr>
              <a:buSzPts val="2400"/>
              <a:buChar char="●"/>
            </a:pPr>
            <a:r>
              <a:rPr lang="en-MY" sz="2400">
                <a:solidFill>
                  <a:schemeClr val="dk1"/>
                </a:solidFill>
              </a:rPr>
              <a:t>Good to include a clause on the penalty for late submission </a:t>
            </a:r>
            <a:endParaRPr sz="2400">
              <a:solidFill>
                <a:schemeClr val="dk1"/>
              </a:solidFill>
            </a:endParaRPr>
          </a:p>
          <a:p>
            <a:pPr indent="0" lvl="0" marL="457200" rtl="0" algn="l">
              <a:spcBef>
                <a:spcPts val="1000"/>
              </a:spcBef>
              <a:spcAft>
                <a:spcPts val="0"/>
              </a:spcAft>
              <a:buNone/>
            </a:pPr>
            <a:r>
              <a:rPr lang="en-MY" sz="2400">
                <a:solidFill>
                  <a:schemeClr val="dk1"/>
                </a:solidFill>
              </a:rPr>
              <a:t>e.g. </a:t>
            </a:r>
            <a:r>
              <a:rPr i="1" lang="en-MY" sz="2200">
                <a:solidFill>
                  <a:schemeClr val="dk1"/>
                </a:solidFill>
              </a:rPr>
              <a:t>Students who submit any coursework assessment beyond the specified submission date will be subjected to the following penalties:</a:t>
            </a:r>
            <a:endParaRPr i="1" sz="2200">
              <a:solidFill>
                <a:schemeClr val="dk1"/>
              </a:solidFill>
            </a:endParaRPr>
          </a:p>
          <a:p>
            <a:pPr indent="-368300" lvl="0" marL="1447200" rtl="0" algn="l">
              <a:spcBef>
                <a:spcPts val="0"/>
              </a:spcBef>
              <a:spcAft>
                <a:spcPts val="0"/>
              </a:spcAft>
              <a:buClr>
                <a:schemeClr val="dk1"/>
              </a:buClr>
              <a:buSzPts val="2200"/>
              <a:buAutoNum type="romanUcPeriod"/>
            </a:pPr>
            <a:r>
              <a:rPr i="1" lang="en-MY" sz="2200">
                <a:solidFill>
                  <a:schemeClr val="dk1"/>
                </a:solidFill>
              </a:rPr>
              <a:t>Up to 1 week late – Deduction of 10% from marks awarded</a:t>
            </a:r>
            <a:endParaRPr i="1" sz="2200">
              <a:solidFill>
                <a:schemeClr val="dk1"/>
              </a:solidFill>
            </a:endParaRPr>
          </a:p>
          <a:p>
            <a:pPr indent="-368300" lvl="0" marL="1447200" rtl="0" algn="l">
              <a:spcBef>
                <a:spcPts val="0"/>
              </a:spcBef>
              <a:spcAft>
                <a:spcPts val="0"/>
              </a:spcAft>
              <a:buClr>
                <a:schemeClr val="dk1"/>
              </a:buClr>
              <a:buSzPts val="2200"/>
              <a:buAutoNum type="romanUcPeriod"/>
            </a:pPr>
            <a:r>
              <a:rPr i="1" lang="en-MY" sz="2200">
                <a:solidFill>
                  <a:schemeClr val="dk1"/>
                </a:solidFill>
              </a:rPr>
              <a:t>Up to 2 weeks late – Deduction of 20 % from the marks awarded</a:t>
            </a:r>
            <a:endParaRPr i="1" sz="2200">
              <a:solidFill>
                <a:schemeClr val="dk1"/>
              </a:solidFill>
            </a:endParaRPr>
          </a:p>
          <a:p>
            <a:pPr indent="-368300" lvl="0" marL="1447200" rtl="0" algn="l">
              <a:spcBef>
                <a:spcPts val="0"/>
              </a:spcBef>
              <a:spcAft>
                <a:spcPts val="0"/>
              </a:spcAft>
              <a:buClr>
                <a:schemeClr val="dk1"/>
              </a:buClr>
              <a:buSzPts val="2200"/>
              <a:buAutoNum type="romanUcPeriod"/>
            </a:pPr>
            <a:r>
              <a:rPr i="1" lang="en-MY" sz="2200">
                <a:solidFill>
                  <a:schemeClr val="dk1"/>
                </a:solidFill>
              </a:rPr>
              <a:t>Beyond 2 weeks late – 0 marks will be given</a:t>
            </a:r>
            <a:endParaRPr i="1" sz="2200">
              <a:solidFill>
                <a:schemeClr val="dk2"/>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54" name="Shape 154"/>
        <p:cNvGrpSpPr/>
        <p:nvPr/>
      </p:nvGrpSpPr>
      <p:grpSpPr>
        <a:xfrm>
          <a:off x="0" y="0"/>
          <a:ext cx="0" cy="0"/>
          <a:chOff x="0" y="0"/>
          <a:chExt cx="0" cy="0"/>
        </a:xfrm>
      </p:grpSpPr>
      <p:pic>
        <p:nvPicPr>
          <p:cNvPr id="155" name="Google Shape;155;g34ba26c7e9c_1_1219"/>
          <p:cNvPicPr preferRelativeResize="0"/>
          <p:nvPr/>
        </p:nvPicPr>
        <p:blipFill rotWithShape="1">
          <a:blip r:embed="rId4">
            <a:alphaModFix/>
          </a:blip>
          <a:srcRect b="0" l="0" r="0" t="0"/>
          <a:stretch/>
        </p:blipFill>
        <p:spPr>
          <a:xfrm>
            <a:off x="576956" y="350184"/>
            <a:ext cx="2326988" cy="357206"/>
          </a:xfrm>
          <a:prstGeom prst="rect">
            <a:avLst/>
          </a:prstGeom>
          <a:noFill/>
          <a:ln>
            <a:noFill/>
          </a:ln>
        </p:spPr>
      </p:pic>
      <p:sp>
        <p:nvSpPr>
          <p:cNvPr id="156" name="Google Shape;156;g34ba26c7e9c_1_1219"/>
          <p:cNvSpPr txBox="1"/>
          <p:nvPr/>
        </p:nvSpPr>
        <p:spPr>
          <a:xfrm>
            <a:off x="3647875" y="0"/>
            <a:ext cx="5135100" cy="933600"/>
          </a:xfrm>
          <a:prstGeom prst="rect">
            <a:avLst/>
          </a:prstGeom>
          <a:noFill/>
          <a:ln>
            <a:noFill/>
          </a:ln>
        </p:spPr>
        <p:txBody>
          <a:bodyPr anchorCtr="0" anchor="ctr" bIns="68575" lIns="68575" spcFirstLastPara="1" rIns="68575" wrap="square" tIns="68575">
            <a:normAutofit/>
          </a:bodyPr>
          <a:lstStyle/>
          <a:p>
            <a:pPr indent="0" lvl="0" marL="0" marR="0" rtl="0" algn="r">
              <a:lnSpc>
                <a:spcPct val="90000"/>
              </a:lnSpc>
              <a:spcBef>
                <a:spcPts val="0"/>
              </a:spcBef>
              <a:spcAft>
                <a:spcPts val="0"/>
              </a:spcAft>
              <a:buClr>
                <a:srgbClr val="000000"/>
              </a:buClr>
              <a:buSzPts val="2300"/>
              <a:buFont typeface="Arial"/>
              <a:buNone/>
            </a:pPr>
            <a:r>
              <a:t/>
            </a:r>
            <a:endParaRPr b="1" i="0" sz="2600" u="none" cap="none" strike="noStrike">
              <a:solidFill>
                <a:schemeClr val="lt1"/>
              </a:solidFill>
              <a:latin typeface="Poppins"/>
              <a:ea typeface="Poppins"/>
              <a:cs typeface="Poppins"/>
              <a:sym typeface="Poppins"/>
            </a:endParaRPr>
          </a:p>
        </p:txBody>
      </p:sp>
      <p:sp>
        <p:nvSpPr>
          <p:cNvPr id="157" name="Google Shape;157;g34ba26c7e9c_1_1219"/>
          <p:cNvSpPr txBox="1"/>
          <p:nvPr/>
        </p:nvSpPr>
        <p:spPr>
          <a:xfrm>
            <a:off x="442950" y="1292400"/>
            <a:ext cx="8004600" cy="492600"/>
          </a:xfrm>
          <a:prstGeom prst="rect">
            <a:avLst/>
          </a:prstGeom>
          <a:noFill/>
          <a:ln>
            <a:noFill/>
          </a:ln>
        </p:spPr>
        <p:txBody>
          <a:bodyPr anchorCtr="0" anchor="t" bIns="91425" lIns="91425" spcFirstLastPara="1" rIns="91425" wrap="square" tIns="91425">
            <a:spAutoFit/>
          </a:bodyPr>
          <a:lstStyle/>
          <a:p>
            <a:pPr indent="0" lvl="0" marL="457200" rtl="0" algn="l">
              <a:spcBef>
                <a:spcPts val="0"/>
              </a:spcBef>
              <a:spcAft>
                <a:spcPts val="0"/>
              </a:spcAft>
              <a:buNone/>
            </a:pPr>
            <a:r>
              <a:t/>
            </a:r>
            <a:endParaRPr sz="2000">
              <a:solidFill>
                <a:schemeClr val="dk2"/>
              </a:solidFill>
            </a:endParaRPr>
          </a:p>
        </p:txBody>
      </p:sp>
      <p:sp>
        <p:nvSpPr>
          <p:cNvPr id="158" name="Google Shape;158;g34ba26c7e9c_1_1219"/>
          <p:cNvSpPr txBox="1"/>
          <p:nvPr/>
        </p:nvSpPr>
        <p:spPr>
          <a:xfrm>
            <a:off x="179850" y="1061825"/>
            <a:ext cx="8530800" cy="4073700"/>
          </a:xfrm>
          <a:prstGeom prst="rect">
            <a:avLst/>
          </a:prstGeom>
          <a:noFill/>
          <a:ln>
            <a:noFill/>
          </a:ln>
        </p:spPr>
        <p:txBody>
          <a:bodyPr anchorCtr="0" anchor="t" bIns="91425" lIns="91425" spcFirstLastPara="1" rIns="91425" wrap="square" tIns="91425">
            <a:spAutoFit/>
          </a:bodyPr>
          <a:lstStyle/>
          <a:p>
            <a:pPr indent="-387349" lvl="0" marL="990000" rtl="0" algn="l">
              <a:spcBef>
                <a:spcPts val="0"/>
              </a:spcBef>
              <a:spcAft>
                <a:spcPts val="0"/>
              </a:spcAft>
              <a:buClr>
                <a:schemeClr val="dk1"/>
              </a:buClr>
              <a:buSzPts val="2500"/>
              <a:buChar char="●"/>
            </a:pPr>
            <a:r>
              <a:rPr lang="en-MY" sz="2500">
                <a:solidFill>
                  <a:schemeClr val="dk1"/>
                </a:solidFill>
              </a:rPr>
              <a:t>Warn students about the consequences of </a:t>
            </a:r>
            <a:r>
              <a:rPr lang="en-MY" sz="2500">
                <a:solidFill>
                  <a:schemeClr val="dk1"/>
                </a:solidFill>
              </a:rPr>
              <a:t>PLAGIARISM</a:t>
            </a:r>
            <a:r>
              <a:rPr lang="en-MY" sz="2500">
                <a:solidFill>
                  <a:schemeClr val="dk1"/>
                </a:solidFill>
              </a:rPr>
              <a:t> and COPYING friend’s assignment</a:t>
            </a:r>
            <a:endParaRPr sz="2500">
              <a:solidFill>
                <a:schemeClr val="dk1"/>
              </a:solidFill>
            </a:endParaRPr>
          </a:p>
          <a:p>
            <a:pPr indent="-387349" lvl="0" marL="990000" rtl="0" algn="l">
              <a:spcBef>
                <a:spcPts val="1000"/>
              </a:spcBef>
              <a:spcAft>
                <a:spcPts val="0"/>
              </a:spcAft>
              <a:buClr>
                <a:schemeClr val="dk1"/>
              </a:buClr>
              <a:buSzPts val="2500"/>
              <a:buChar char="●"/>
            </a:pPr>
            <a:r>
              <a:rPr lang="en-MY" sz="2500">
                <a:solidFill>
                  <a:schemeClr val="dk1"/>
                </a:solidFill>
              </a:rPr>
              <a:t>Provide instructions relating to Turnitin submission</a:t>
            </a:r>
            <a:endParaRPr sz="2500">
              <a:solidFill>
                <a:schemeClr val="dk1"/>
              </a:solidFill>
            </a:endParaRPr>
          </a:p>
          <a:p>
            <a:pPr indent="-387349" lvl="0" marL="990000" rtl="0" algn="l">
              <a:spcBef>
                <a:spcPts val="1000"/>
              </a:spcBef>
              <a:spcAft>
                <a:spcPts val="0"/>
              </a:spcAft>
              <a:buClr>
                <a:schemeClr val="dk1"/>
              </a:buClr>
              <a:buSzPts val="2500"/>
              <a:buChar char="●"/>
            </a:pPr>
            <a:r>
              <a:rPr lang="en-MY" sz="2500">
                <a:solidFill>
                  <a:schemeClr val="dk1"/>
                </a:solidFill>
              </a:rPr>
              <a:t>Check the language</a:t>
            </a:r>
            <a:endParaRPr sz="2500">
              <a:solidFill>
                <a:schemeClr val="dk1"/>
              </a:solidFill>
            </a:endParaRPr>
          </a:p>
          <a:p>
            <a:pPr indent="-387350" lvl="0" marL="1439999" rtl="0" algn="l">
              <a:spcBef>
                <a:spcPts val="1000"/>
              </a:spcBef>
              <a:spcAft>
                <a:spcPts val="0"/>
              </a:spcAft>
              <a:buClr>
                <a:schemeClr val="dk1"/>
              </a:buClr>
              <a:buSzPts val="2500"/>
              <a:buAutoNum type="romanUcPeriod"/>
            </a:pPr>
            <a:r>
              <a:rPr lang="en-MY" sz="2500">
                <a:solidFill>
                  <a:schemeClr val="dk1"/>
                </a:solidFill>
              </a:rPr>
              <a:t>Refer to the assignment brief output consistently </a:t>
            </a:r>
            <a:br>
              <a:rPr lang="en-MY" sz="2500">
                <a:solidFill>
                  <a:schemeClr val="dk1"/>
                </a:solidFill>
              </a:rPr>
            </a:br>
            <a:r>
              <a:rPr lang="en-MY" sz="2500">
                <a:solidFill>
                  <a:schemeClr val="dk1"/>
                </a:solidFill>
              </a:rPr>
              <a:t>(e.g. report, proposal, etc.)</a:t>
            </a:r>
            <a:endParaRPr sz="2500">
              <a:solidFill>
                <a:schemeClr val="dk1"/>
              </a:solidFill>
            </a:endParaRPr>
          </a:p>
          <a:p>
            <a:pPr indent="-387350" lvl="0" marL="1439999" rtl="0" algn="l">
              <a:spcBef>
                <a:spcPts val="1000"/>
              </a:spcBef>
              <a:spcAft>
                <a:spcPts val="0"/>
              </a:spcAft>
              <a:buClr>
                <a:schemeClr val="dk1"/>
              </a:buClr>
              <a:buSzPts val="2500"/>
              <a:buAutoNum type="romanUcPeriod"/>
            </a:pPr>
            <a:r>
              <a:rPr lang="en-MY" sz="2500">
                <a:solidFill>
                  <a:schemeClr val="dk1"/>
                </a:solidFill>
              </a:rPr>
              <a:t>Avoid double negatives</a:t>
            </a:r>
            <a:endParaRPr sz="2500">
              <a:solidFill>
                <a:schemeClr val="dk1"/>
              </a:solidFill>
            </a:endParaRPr>
          </a:p>
          <a:p>
            <a:pPr indent="0" lvl="0" marL="990000" rtl="0" algn="l">
              <a:spcBef>
                <a:spcPts val="1000"/>
              </a:spcBef>
              <a:spcAft>
                <a:spcPts val="0"/>
              </a:spcAft>
              <a:buNone/>
            </a:pPr>
            <a:r>
              <a:t/>
            </a:r>
            <a:endParaRPr sz="1800">
              <a:solidFill>
                <a:schemeClr val="dk1"/>
              </a:solidFill>
            </a:endParaRPr>
          </a:p>
          <a:p>
            <a:pPr indent="0" lvl="0" marL="457200" rtl="0" algn="l">
              <a:spcBef>
                <a:spcPts val="0"/>
              </a:spcBef>
              <a:spcAft>
                <a:spcPts val="0"/>
              </a:spcAft>
              <a:buNone/>
            </a:pPr>
            <a:r>
              <a:t/>
            </a:r>
            <a:endParaRPr sz="1800">
              <a:solidFill>
                <a:schemeClr val="dk2"/>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