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5143500" cx="9144000"/>
  <p:notesSz cx="6858000" cy="9144000"/>
  <p:embeddedFontLst>
    <p:embeddedFont>
      <p:font typeface="Poppins"/>
      <p:regular r:id="rId59"/>
      <p:bold r:id="rId60"/>
      <p:italic r:id="rId61"/>
      <p:boldItalic r:id="rId62"/>
    </p:embeddedFont>
    <p:embeddedFont>
      <p:font typeface="Arial Narrow"/>
      <p:regular r:id="rId63"/>
      <p:bold r:id="rId64"/>
      <p:italic r:id="rId65"/>
      <p:boldItalic r:id="rId66"/>
    </p:embeddedFont>
    <p:embeddedFont>
      <p:font typeface="Lato"/>
      <p:regular r:id="rId67"/>
      <p:bold r:id="rId68"/>
      <p:italic r:id="rId69"/>
      <p:boldItalic r:id="rId70"/>
    </p:embeddedFont>
    <p:embeddedFont>
      <p:font typeface="Poppins Light"/>
      <p:regular r:id="rId71"/>
      <p:bold r:id="rId72"/>
      <p:italic r:id="rId73"/>
      <p:boldItalic r:id="rId74"/>
    </p:embeddedFont>
    <p:embeddedFont>
      <p:font typeface="Poppins SemiBold"/>
      <p:regular r:id="rId75"/>
      <p:bold r:id="rId76"/>
      <p:italic r:id="rId77"/>
      <p:boldItalic r:id="rId78"/>
    </p:embeddedFont>
    <p:embeddedFont>
      <p:font typeface="Barlow Semi Condensed"/>
      <p:regular r:id="rId79"/>
      <p:bold r:id="rId80"/>
      <p:italic r:id="rId81"/>
      <p:boldItalic r:id="rId82"/>
    </p:embeddedFont>
    <p:embeddedFont>
      <p:font typeface="Poppins ExtraBold"/>
      <p:bold r:id="rId83"/>
      <p:boldItalic r:id="rId84"/>
    </p:embeddedFont>
    <p:embeddedFont>
      <p:font typeface="Century Gothic"/>
      <p:regular r:id="rId85"/>
      <p:bold r:id="rId86"/>
      <p:italic r:id="rId87"/>
      <p:boldItalic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89" roundtripDataSignature="AMtx7mgwHTjXcnkGgJ35e85iltWLGKFl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CA51F2-39F6-4E0C-B87B-472E8C824548}">
  <a:tblStyle styleId="{11CA51F2-39F6-4E0C-B87B-472E8C82454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5F5EB9E-682F-4867-A0BF-69DCBE07AB3C}"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PoppinsExtraBold-boldItalic.fntdata"/><Relationship Id="rId83" Type="http://schemas.openxmlformats.org/officeDocument/2006/relationships/font" Target="fonts/PoppinsExtraBold-bold.fntdata"/><Relationship Id="rId42" Type="http://schemas.openxmlformats.org/officeDocument/2006/relationships/slide" Target="slides/slide36.xml"/><Relationship Id="rId86" Type="http://schemas.openxmlformats.org/officeDocument/2006/relationships/font" Target="fonts/CenturyGothic-bold.fntdata"/><Relationship Id="rId41" Type="http://schemas.openxmlformats.org/officeDocument/2006/relationships/slide" Target="slides/slide35.xml"/><Relationship Id="rId85" Type="http://schemas.openxmlformats.org/officeDocument/2006/relationships/font" Target="fonts/CenturyGothic-regular.fntdata"/><Relationship Id="rId44" Type="http://schemas.openxmlformats.org/officeDocument/2006/relationships/slide" Target="slides/slide38.xml"/><Relationship Id="rId88" Type="http://schemas.openxmlformats.org/officeDocument/2006/relationships/font" Target="fonts/CenturyGothic-boldItalic.fntdata"/><Relationship Id="rId43" Type="http://schemas.openxmlformats.org/officeDocument/2006/relationships/slide" Target="slides/slide37.xml"/><Relationship Id="rId87" Type="http://schemas.openxmlformats.org/officeDocument/2006/relationships/font" Target="fonts/CenturyGothic-italic.fntdata"/><Relationship Id="rId46" Type="http://schemas.openxmlformats.org/officeDocument/2006/relationships/slide" Target="slides/slide40.xml"/><Relationship Id="rId45" Type="http://schemas.openxmlformats.org/officeDocument/2006/relationships/slide" Target="slides/slide39.xml"/><Relationship Id="rId89" Type="http://customschemas.google.com/relationships/presentationmetadata" Target="metadata"/><Relationship Id="rId80" Type="http://schemas.openxmlformats.org/officeDocument/2006/relationships/font" Target="fonts/BarlowSemiCondensed-bold.fntdata"/><Relationship Id="rId82" Type="http://schemas.openxmlformats.org/officeDocument/2006/relationships/font" Target="fonts/BarlowSemiCondensed-boldItalic.fntdata"/><Relationship Id="rId81" Type="http://schemas.openxmlformats.org/officeDocument/2006/relationships/font" Target="fonts/BarlowSemiCondense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PoppinsLight-italic.fntdata"/><Relationship Id="rId72" Type="http://schemas.openxmlformats.org/officeDocument/2006/relationships/font" Target="fonts/PoppinsLight-bold.fntdata"/><Relationship Id="rId31" Type="http://schemas.openxmlformats.org/officeDocument/2006/relationships/slide" Target="slides/slide25.xml"/><Relationship Id="rId75" Type="http://schemas.openxmlformats.org/officeDocument/2006/relationships/font" Target="fonts/PoppinsSemiBold-regular.fntdata"/><Relationship Id="rId30" Type="http://schemas.openxmlformats.org/officeDocument/2006/relationships/slide" Target="slides/slide24.xml"/><Relationship Id="rId74" Type="http://schemas.openxmlformats.org/officeDocument/2006/relationships/font" Target="fonts/PoppinsLight-boldItalic.fntdata"/><Relationship Id="rId33" Type="http://schemas.openxmlformats.org/officeDocument/2006/relationships/slide" Target="slides/slide27.xml"/><Relationship Id="rId77" Type="http://schemas.openxmlformats.org/officeDocument/2006/relationships/font" Target="fonts/PoppinsSemiBold-italic.fntdata"/><Relationship Id="rId32" Type="http://schemas.openxmlformats.org/officeDocument/2006/relationships/slide" Target="slides/slide26.xml"/><Relationship Id="rId76" Type="http://schemas.openxmlformats.org/officeDocument/2006/relationships/font" Target="fonts/PoppinsSemiBold-bold.fntdata"/><Relationship Id="rId35" Type="http://schemas.openxmlformats.org/officeDocument/2006/relationships/slide" Target="slides/slide29.xml"/><Relationship Id="rId79" Type="http://schemas.openxmlformats.org/officeDocument/2006/relationships/font" Target="fonts/BarlowSemiCondensed-regular.fntdata"/><Relationship Id="rId34" Type="http://schemas.openxmlformats.org/officeDocument/2006/relationships/slide" Target="slides/slide28.xml"/><Relationship Id="rId78" Type="http://schemas.openxmlformats.org/officeDocument/2006/relationships/font" Target="fonts/PoppinsSemiBold-boldItalic.fntdata"/><Relationship Id="rId71" Type="http://schemas.openxmlformats.org/officeDocument/2006/relationships/font" Target="fonts/PoppinsLight-regular.fntdata"/><Relationship Id="rId70" Type="http://schemas.openxmlformats.org/officeDocument/2006/relationships/font" Target="fonts/Lato-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Poppins-boldItalic.fntdata"/><Relationship Id="rId61" Type="http://schemas.openxmlformats.org/officeDocument/2006/relationships/font" Target="fonts/Poppins-italic.fntdata"/><Relationship Id="rId20" Type="http://schemas.openxmlformats.org/officeDocument/2006/relationships/slide" Target="slides/slide14.xml"/><Relationship Id="rId64" Type="http://schemas.openxmlformats.org/officeDocument/2006/relationships/font" Target="fonts/ArialNarrow-bold.fntdata"/><Relationship Id="rId63" Type="http://schemas.openxmlformats.org/officeDocument/2006/relationships/font" Target="fonts/ArialNarrow-regular.fntdata"/><Relationship Id="rId22" Type="http://schemas.openxmlformats.org/officeDocument/2006/relationships/slide" Target="slides/slide16.xml"/><Relationship Id="rId66" Type="http://schemas.openxmlformats.org/officeDocument/2006/relationships/font" Target="fonts/ArialNarrow-boldItalic.fntdata"/><Relationship Id="rId21" Type="http://schemas.openxmlformats.org/officeDocument/2006/relationships/slide" Target="slides/slide15.xml"/><Relationship Id="rId65" Type="http://schemas.openxmlformats.org/officeDocument/2006/relationships/font" Target="fonts/ArialNarrow-italic.fntdata"/><Relationship Id="rId24" Type="http://schemas.openxmlformats.org/officeDocument/2006/relationships/slide" Target="slides/slide18.xml"/><Relationship Id="rId68" Type="http://schemas.openxmlformats.org/officeDocument/2006/relationships/font" Target="fonts/Lato-bold.fntdata"/><Relationship Id="rId23" Type="http://schemas.openxmlformats.org/officeDocument/2006/relationships/slide" Target="slides/slide17.xml"/><Relationship Id="rId67" Type="http://schemas.openxmlformats.org/officeDocument/2006/relationships/font" Target="fonts/Lato-regular.fntdata"/><Relationship Id="rId60" Type="http://schemas.openxmlformats.org/officeDocument/2006/relationships/font" Target="fonts/Poppins-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Lato-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Poppins-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671c3a4324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3671c3a4324_0_10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3671c3a4324_0_10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671c3a4324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3671c3a4324_0_2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g3671c3a4324_0_2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671c3a4324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3671c3a4324_0_3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g3671c3a4324_0_3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678c299de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3678c299de2_1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g3678c299de2_1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678c299de2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678c299de2_1_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g3678c299de2_1_1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678c299de2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3678c299de2_1_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g3678c299de2_1_2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671c3a4324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3671c3a4324_0_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g3671c3a4324_0_3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671c3a4324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3671c3a4324_0_4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g3671c3a4324_0_4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678c299de2_1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3678c299de2_1_7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g3678c299de2_1_7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678c299de2_1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3678c299de2_1_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g3678c299de2_1_4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678c299de2_1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3678c299de2_1_5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g3678c299de2_1_5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678c299de2_1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3678c299de2_1_5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g3678c299de2_1_5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6e75739271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36e75739271_0_2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g36e75739271_0_2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6e75739271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36e75739271_0_3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g36e75739271_0_3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6e75739271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36e75739271_0_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g36e75739271_0_3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6e75739271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36e75739271_0_4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g36e75739271_0_4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678c299de2_1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3678c299de2_1_6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g3678c299de2_1_6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6e75739271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36e75739271_0_1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g36e75739271_0_1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6e75739271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36e75739271_0_10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2" name="Google Shape;382;g36e75739271_0_10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6e75739271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36e75739271_0_13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5" name="Google Shape;395;g36e75739271_0_13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671c3a4324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3671c3a4324_0_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g3671c3a4324_0_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6dd1c206b6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36dd1c206b6_0_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g36dd1c206b6_0_2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6dd1c206b6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36dd1c206b6_0_5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2" name="Google Shape;422;g36dd1c206b6_0_5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6dd1c206b6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g36dd1c206b6_0_6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6" name="Google Shape;436;g36dd1c206b6_0_6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671c3a4324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3671c3a4324_0_5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g3671c3a4324_0_5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6dd1c206b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g36dd1c206b6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8" name="Google Shape;458;g36dd1c206b6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6dd1c206b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g36dd1c206b6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2" name="Google Shape;472;g36dd1c206b6_0_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6dd1c206b6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36dd1c206b6_0_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3" name="Google Shape;483;g36dd1c206b6_0_1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6dd1c206b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g36dd1c206b6_0_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 name="Google Shape;493;g36dd1c206b6_0_2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6dd1c206b6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g36dd1c206b6_0_10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4" name="Google Shape;504;g36dd1c206b6_0_10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6dd1c206b6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36dd1c206b6_0_10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5" name="Google Shape;515;g36dd1c206b6_0_10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671c3a4324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3671c3a4324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3671c3a4324_0_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6dd1c206b6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36dd1c206b6_0_1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5" name="Google Shape;525;g36dd1c206b6_0_11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6dd1c206b6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g36dd1c206b6_0_17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8" name="Google Shape;538;g36dd1c206b6_0_17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6dd1c206b6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g36dd1c206b6_0_18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2" name="Google Shape;552;g36dd1c206b6_0_18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6dd1c206b6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g36dd1c206b6_0_20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6" name="Google Shape;566;g36dd1c206b6_0_20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6dd1c206b6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g36dd1c206b6_0_2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1" name="Google Shape;581;g36dd1c206b6_0_22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6dd1c206b6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g36dd1c206b6_0_2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6" name="Google Shape;596;g36dd1c206b6_0_23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6dd1c206b6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g36dd1c206b6_0_14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1" name="Google Shape;611;g36dd1c206b6_0_14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6dd1c206b6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g36dd1c206b6_0_15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1" name="Google Shape;621;g36dd1c206b6_0_15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6dd1c206b6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g36dd1c206b6_0_16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4" name="Google Shape;634;g36dd1c206b6_0_16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6dd1c206b6_0_2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5" name="Google Shape;645;g36dd1c206b6_0_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671c3a4324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3671c3a4324_0_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3671c3a4324_0_1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36dd1c206b6_0_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g36dd1c206b6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6dd1c206b6_0_2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4" name="Google Shape;664;g36dd1c206b6_0_2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36dd1c206b6_0_2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g36dd1c206b6_0_2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671c3a4324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3671c3a4324_0_7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3671c3a4324_0_7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671c3a4324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3671c3a4324_0_7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3671c3a4324_0_7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671c3a4324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3671c3a4324_0_8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3671c3a4324_0_8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671c3a4324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3671c3a4324_0_9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g3671c3a4324_0_9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www.freepik.com/"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6.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jp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jp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hyperlink" Target="https://www2.mqa.gov.my/apel/APEL_C/doc/GGPAPELCreditAward.pdf" TargetMode="External"/><Relationship Id="rId6"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jp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8.jp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8.jp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s://creativecommons.org/licenses/by-nc-sa/4.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9.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9.png"/><Relationship Id="rId6" Type="http://schemas.openxmlformats.org/officeDocument/2006/relationships/hyperlink" Target="mailto:aad@qiu.edu.m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hyperlink" Target="https://www.ru.nl/en/staff/lecturers/designing-education/designing-courses/integrating-learning-objectiv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187950" y="913350"/>
            <a:ext cx="3134700" cy="3149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400">
                <a:solidFill>
                  <a:schemeClr val="lt1"/>
                </a:solidFill>
                <a:latin typeface="Poppins ExtraBold"/>
                <a:ea typeface="Poppins ExtraBold"/>
                <a:cs typeface="Poppins ExtraBold"/>
                <a:sym typeface="Poppins ExtraBold"/>
              </a:rPr>
              <a:t>Constructive Alignment (Learning Objectives &amp; Assessments)</a:t>
            </a:r>
            <a:endParaRPr b="0" i="0" sz="22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b="0" i="0" sz="22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1800" u="none" cap="none" strike="noStrike">
                <a:solidFill>
                  <a:schemeClr val="lt1"/>
                </a:solidFill>
                <a:latin typeface="Poppins"/>
                <a:ea typeface="Poppins"/>
                <a:cs typeface="Poppins"/>
                <a:sym typeface="Poppins"/>
              </a:rPr>
              <a:t>Author:</a:t>
            </a:r>
            <a:endParaRPr b="0" i="0" sz="18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rPr lang="en-MY" sz="1800">
                <a:solidFill>
                  <a:srgbClr val="FFFFFF"/>
                </a:solidFill>
                <a:latin typeface="Poppins"/>
                <a:ea typeface="Poppins"/>
                <a:cs typeface="Poppins"/>
                <a:sym typeface="Poppins"/>
              </a:rPr>
              <a:t>Chin </a:t>
            </a:r>
            <a:r>
              <a:rPr b="0" i="0" lang="en-MY" sz="1800" u="none" cap="none" strike="noStrike">
                <a:solidFill>
                  <a:srgbClr val="FFFFFF"/>
                </a:solidFill>
                <a:latin typeface="Poppins"/>
                <a:ea typeface="Poppins"/>
                <a:cs typeface="Poppins"/>
                <a:sym typeface="Poppins"/>
              </a:rPr>
              <a:t>Sook Fui</a:t>
            </a:r>
            <a:endParaRPr b="0" i="0" sz="1800" u="none" cap="none" strike="noStrike">
              <a:solidFill>
                <a:srgbClr val="FFFFFF"/>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t/>
            </a:r>
            <a:endParaRPr sz="1800">
              <a:solidFill>
                <a:srgbClr val="FFFFFF"/>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rPr lang="en-MY" sz="1800">
                <a:solidFill>
                  <a:srgbClr val="FFFFFF"/>
                </a:solidFill>
                <a:latin typeface="Poppins"/>
                <a:ea typeface="Poppins"/>
                <a:cs typeface="Poppins"/>
                <a:sym typeface="Poppins"/>
              </a:rPr>
              <a:t>Year: 2023</a:t>
            </a:r>
            <a:endParaRPr sz="1800">
              <a:solidFill>
                <a:srgbClr val="FFFFFF"/>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1511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64" name="Google Shape;64;p2"/>
          <p:cNvSpPr txBox="1"/>
          <p:nvPr/>
        </p:nvSpPr>
        <p:spPr>
          <a:xfrm>
            <a:off x="4263525" y="4258701"/>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5">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
        <p:nvSpPr>
          <p:cNvPr id="65" name="Google Shape;65;p2"/>
          <p:cNvSpPr txBox="1"/>
          <p:nvPr/>
        </p:nvSpPr>
        <p:spPr>
          <a:xfrm>
            <a:off x="238800" y="4172787"/>
            <a:ext cx="3033000" cy="29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sng" cap="none" strike="noStrike">
                <a:solidFill>
                  <a:srgbClr val="FFFFFF"/>
                </a:solidFill>
                <a:latin typeface="Poppins"/>
                <a:ea typeface="Poppins"/>
                <a:cs typeface="Poppins"/>
                <a:sym typeface="Poppins"/>
                <a:hlinkClick r:id="rId6">
                  <a:extLst>
                    <a:ext uri="{A12FA001-AC4F-418D-AE19-62706E023703}">
                      <ahyp:hlinkClr val="tx"/>
                    </a:ext>
                  </a:extLst>
                </a:hlinkClick>
              </a:rPr>
              <a:t>CC BY-NC-SA 4.0</a:t>
            </a:r>
            <a:endParaRPr b="0" i="0" sz="1400" u="none" cap="none" strike="noStrike">
              <a:solidFill>
                <a:srgbClr val="FFFFFF"/>
              </a:solidFill>
              <a:latin typeface="Poppins"/>
              <a:ea typeface="Poppins"/>
              <a:cs typeface="Poppins"/>
              <a:sym typeface="Poppins"/>
            </a:endParaRPr>
          </a:p>
        </p:txBody>
      </p:sp>
      <p:pic>
        <p:nvPicPr>
          <p:cNvPr id="66" name="Google Shape;66;p2"/>
          <p:cNvPicPr preferRelativeResize="0"/>
          <p:nvPr/>
        </p:nvPicPr>
        <p:blipFill rotWithShape="1">
          <a:blip r:embed="rId7">
            <a:alphaModFix/>
          </a:blip>
          <a:srcRect b="0" l="0" r="0" t="0"/>
          <a:stretch/>
        </p:blipFill>
        <p:spPr>
          <a:xfrm>
            <a:off x="309253" y="4468641"/>
            <a:ext cx="1517909" cy="481671"/>
          </a:xfrm>
          <a:prstGeom prst="rect">
            <a:avLst/>
          </a:prstGeom>
          <a:noFill/>
          <a:ln>
            <a:noFill/>
          </a:ln>
        </p:spPr>
      </p:pic>
      <p:pic>
        <p:nvPicPr>
          <p:cNvPr id="67" name="Google Shape;67;p2"/>
          <p:cNvPicPr preferRelativeResize="0"/>
          <p:nvPr/>
        </p:nvPicPr>
        <p:blipFill>
          <a:blip r:embed="rId8">
            <a:alphaModFix/>
          </a:blip>
          <a:stretch>
            <a:fillRect/>
          </a:stretch>
        </p:blipFill>
        <p:spPr>
          <a:xfrm>
            <a:off x="4263513" y="252613"/>
            <a:ext cx="4006075" cy="4006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pic>
        <p:nvPicPr>
          <p:cNvPr id="149" name="Google Shape;149;g3671c3a4324_0_10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0" name="Google Shape;150;g3671c3a4324_0_10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51" name="Google Shape;151;g3671c3a4324_0_100"/>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grpSp>
        <p:nvGrpSpPr>
          <p:cNvPr id="152" name="Google Shape;152;g3671c3a4324_0_100"/>
          <p:cNvGrpSpPr/>
          <p:nvPr/>
        </p:nvGrpSpPr>
        <p:grpSpPr>
          <a:xfrm>
            <a:off x="1251458" y="2166517"/>
            <a:ext cx="7431425" cy="2746437"/>
            <a:chOff x="4118" y="0"/>
            <a:chExt cx="8221512" cy="4526100"/>
          </a:xfrm>
        </p:grpSpPr>
        <p:sp>
          <p:nvSpPr>
            <p:cNvPr id="153" name="Google Shape;153;g3671c3a4324_0_100"/>
            <p:cNvSpPr/>
            <p:nvPr/>
          </p:nvSpPr>
          <p:spPr>
            <a:xfrm>
              <a:off x="617219" y="0"/>
              <a:ext cx="6995100" cy="4526100"/>
            </a:xfrm>
            <a:prstGeom prst="rightArrow">
              <a:avLst>
                <a:gd fmla="val 50000" name="adj1"/>
                <a:gd fmla="val 50000" name="adj2"/>
              </a:avLst>
            </a:prstGeom>
            <a:solidFill>
              <a:srgbClr val="E7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3671c3a4324_0_100"/>
            <p:cNvSpPr/>
            <p:nvPr/>
          </p:nvSpPr>
          <p:spPr>
            <a:xfrm>
              <a:off x="4118" y="1357788"/>
              <a:ext cx="1981200" cy="1810500"/>
            </a:xfrm>
            <a:prstGeom prst="roundRect">
              <a:avLst>
                <a:gd fmla="val 16667"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3671c3a4324_0_100"/>
            <p:cNvSpPr txBox="1"/>
            <p:nvPr/>
          </p:nvSpPr>
          <p:spPr>
            <a:xfrm>
              <a:off x="92494" y="1446164"/>
              <a:ext cx="1804200" cy="16335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FFFFFF"/>
                </a:buClr>
                <a:buSzPts val="2500"/>
                <a:buFont typeface="Calibri"/>
                <a:buNone/>
              </a:pPr>
              <a:r>
                <a:rPr b="0" i="0" lang="en-MY" sz="2200" u="none" cap="none" strike="noStrike">
                  <a:solidFill>
                    <a:srgbClr val="FFFFFF"/>
                  </a:solidFill>
                  <a:latin typeface="Calibri"/>
                  <a:ea typeface="Calibri"/>
                  <a:cs typeface="Calibri"/>
                  <a:sym typeface="Calibri"/>
                </a:rPr>
                <a:t>Learning domain &amp; level</a:t>
              </a:r>
              <a:endParaRPr b="0" i="0" sz="2200" u="none" cap="none" strike="noStrike">
                <a:solidFill>
                  <a:srgbClr val="FFFFFF"/>
                </a:solidFill>
                <a:latin typeface="Calibri"/>
                <a:ea typeface="Calibri"/>
                <a:cs typeface="Calibri"/>
                <a:sym typeface="Calibri"/>
              </a:endParaRPr>
            </a:p>
          </p:txBody>
        </p:sp>
        <p:sp>
          <p:nvSpPr>
            <p:cNvPr id="156" name="Google Shape;156;g3671c3a4324_0_100"/>
            <p:cNvSpPr/>
            <p:nvPr/>
          </p:nvSpPr>
          <p:spPr>
            <a:xfrm>
              <a:off x="2084222" y="1357788"/>
              <a:ext cx="1981200" cy="1810500"/>
            </a:xfrm>
            <a:prstGeom prst="roundRect">
              <a:avLst>
                <a:gd fmla="val 16667" name="adj"/>
              </a:avLst>
            </a:prstGeom>
            <a:solidFill>
              <a:srgbClr val="9BBB5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3671c3a4324_0_100"/>
            <p:cNvSpPr txBox="1"/>
            <p:nvPr/>
          </p:nvSpPr>
          <p:spPr>
            <a:xfrm>
              <a:off x="2172598" y="1446164"/>
              <a:ext cx="1804200" cy="16335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FFFFFF"/>
                </a:buClr>
                <a:buSzPts val="2500"/>
                <a:buFont typeface="Calibri"/>
                <a:buNone/>
              </a:pPr>
              <a:r>
                <a:rPr b="0" i="0" lang="en-MY" sz="2200" u="none" cap="none" strike="noStrike">
                  <a:solidFill>
                    <a:srgbClr val="FFFFFF"/>
                  </a:solidFill>
                  <a:latin typeface="Calibri"/>
                  <a:ea typeface="Calibri"/>
                  <a:cs typeface="Calibri"/>
                  <a:sym typeface="Calibri"/>
                </a:rPr>
                <a:t>Mapping of CLO to PLO to MQF2.0</a:t>
              </a:r>
              <a:endParaRPr b="0" i="0" sz="2200" u="none" cap="none" strike="noStrike">
                <a:solidFill>
                  <a:srgbClr val="FFFFFF"/>
                </a:solidFill>
                <a:latin typeface="Calibri"/>
                <a:ea typeface="Calibri"/>
                <a:cs typeface="Calibri"/>
                <a:sym typeface="Calibri"/>
              </a:endParaRPr>
            </a:p>
          </p:txBody>
        </p:sp>
        <p:sp>
          <p:nvSpPr>
            <p:cNvPr id="158" name="Google Shape;158;g3671c3a4324_0_100"/>
            <p:cNvSpPr/>
            <p:nvPr/>
          </p:nvSpPr>
          <p:spPr>
            <a:xfrm>
              <a:off x="4164326" y="1357788"/>
              <a:ext cx="1981200" cy="1810500"/>
            </a:xfrm>
            <a:prstGeom prst="roundRect">
              <a:avLst>
                <a:gd fmla="val 16667" name="adj"/>
              </a:avLst>
            </a:prstGeom>
            <a:solidFill>
              <a:srgbClr val="8064A2"/>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3671c3a4324_0_100"/>
            <p:cNvSpPr txBox="1"/>
            <p:nvPr/>
          </p:nvSpPr>
          <p:spPr>
            <a:xfrm>
              <a:off x="4252702" y="1446164"/>
              <a:ext cx="1804200" cy="16335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FFFFFF"/>
                </a:buClr>
                <a:buSzPts val="2500"/>
                <a:buFont typeface="Calibri"/>
                <a:buNone/>
              </a:pPr>
              <a:r>
                <a:rPr b="0" i="0" lang="en-MY" sz="2200" u="none" cap="none" strike="noStrike">
                  <a:solidFill>
                    <a:srgbClr val="FFFFFF"/>
                  </a:solidFill>
                  <a:latin typeface="Calibri"/>
                  <a:ea typeface="Calibri"/>
                  <a:cs typeface="Calibri"/>
                  <a:sym typeface="Calibri"/>
                </a:rPr>
                <a:t>Assessment: type/ tool, weighting</a:t>
              </a:r>
              <a:endParaRPr b="0" i="0" sz="2200" u="none" cap="none" strike="noStrike">
                <a:solidFill>
                  <a:srgbClr val="FFFFFF"/>
                </a:solidFill>
                <a:latin typeface="Calibri"/>
                <a:ea typeface="Calibri"/>
                <a:cs typeface="Calibri"/>
                <a:sym typeface="Calibri"/>
              </a:endParaRPr>
            </a:p>
          </p:txBody>
        </p:sp>
        <p:sp>
          <p:nvSpPr>
            <p:cNvPr id="160" name="Google Shape;160;g3671c3a4324_0_100"/>
            <p:cNvSpPr/>
            <p:nvPr/>
          </p:nvSpPr>
          <p:spPr>
            <a:xfrm>
              <a:off x="6244430" y="1357788"/>
              <a:ext cx="1981200" cy="1810500"/>
            </a:xfrm>
            <a:prstGeom prst="roundRect">
              <a:avLst>
                <a:gd fmla="val 16667" name="adj"/>
              </a:avLst>
            </a:prstGeom>
            <a:solidFill>
              <a:srgbClr val="49ACC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3671c3a4324_0_100"/>
            <p:cNvSpPr txBox="1"/>
            <p:nvPr/>
          </p:nvSpPr>
          <p:spPr>
            <a:xfrm>
              <a:off x="6332806" y="1446164"/>
              <a:ext cx="1804200" cy="16335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FFFFFF"/>
                </a:buClr>
                <a:buSzPts val="2500"/>
                <a:buFont typeface="Calibri"/>
                <a:buNone/>
              </a:pPr>
              <a:r>
                <a:rPr b="0" i="0" lang="en-MY" sz="2200" u="none" cap="none" strike="noStrike">
                  <a:solidFill>
                    <a:srgbClr val="FFFFFF"/>
                  </a:solidFill>
                  <a:latin typeface="Calibri"/>
                  <a:ea typeface="Calibri"/>
                  <a:cs typeface="Calibri"/>
                  <a:sym typeface="Calibri"/>
                </a:rPr>
                <a:t>Teaching- learning activity</a:t>
              </a:r>
              <a:endParaRPr b="0" i="0" sz="2200" u="none" cap="none" strike="noStrike">
                <a:solidFill>
                  <a:srgbClr val="FFFFFF"/>
                </a:solidFill>
                <a:latin typeface="Calibri"/>
                <a:ea typeface="Calibri"/>
                <a:cs typeface="Calibri"/>
                <a:sym typeface="Calibri"/>
              </a:endParaRPr>
            </a:p>
          </p:txBody>
        </p:sp>
      </p:grpSp>
      <p:sp>
        <p:nvSpPr>
          <p:cNvPr id="162" name="Google Shape;162;g3671c3a4324_0_100"/>
          <p:cNvSpPr txBox="1"/>
          <p:nvPr/>
        </p:nvSpPr>
        <p:spPr>
          <a:xfrm>
            <a:off x="4096122" y="1229850"/>
            <a:ext cx="990900" cy="559500"/>
          </a:xfrm>
          <a:prstGeom prst="rect">
            <a:avLst/>
          </a:prstGeom>
          <a:solidFill>
            <a:srgbClr val="D7DF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3000">
                <a:solidFill>
                  <a:srgbClr val="2D1549"/>
                </a:solidFill>
                <a:latin typeface="Poppins SemiBold"/>
                <a:ea typeface="Poppins SemiBold"/>
                <a:cs typeface="Poppins SemiBold"/>
                <a:sym typeface="Poppins SemiBold"/>
              </a:rPr>
              <a:t>1.3</a:t>
            </a:r>
            <a:endParaRPr sz="3000">
              <a:solidFill>
                <a:srgbClr val="2D1549"/>
              </a:solidFill>
              <a:latin typeface="Poppins SemiBold"/>
              <a:ea typeface="Poppins SemiBold"/>
              <a:cs typeface="Poppins SemiBold"/>
              <a:sym typeface="Poppins SemiBold"/>
            </a:endParaRPr>
          </a:p>
        </p:txBody>
      </p:sp>
      <p:sp>
        <p:nvSpPr>
          <p:cNvPr id="163" name="Google Shape;163;g3671c3a4324_0_100"/>
          <p:cNvSpPr txBox="1"/>
          <p:nvPr/>
        </p:nvSpPr>
        <p:spPr>
          <a:xfrm>
            <a:off x="646200" y="1789278"/>
            <a:ext cx="6919200" cy="8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MY" sz="3800">
                <a:solidFill>
                  <a:srgbClr val="2D1549"/>
                </a:solidFill>
                <a:highlight>
                  <a:srgbClr val="FFFF00"/>
                </a:highlight>
                <a:latin typeface="Poppins SemiBold"/>
                <a:ea typeface="Poppins SemiBold"/>
                <a:cs typeface="Poppins SemiBold"/>
                <a:sym typeface="Poppins SemiBold"/>
              </a:rPr>
              <a:t>What to be checked ?</a:t>
            </a:r>
            <a:endParaRPr sz="3800">
              <a:solidFill>
                <a:srgbClr val="2D1549"/>
              </a:solidFill>
              <a:highlight>
                <a:srgbClr val="FFFF00"/>
              </a:highlight>
              <a:latin typeface="Poppins SemiBold"/>
              <a:ea typeface="Poppins SemiBold"/>
              <a:cs typeface="Poppins SemiBold"/>
              <a:sym typeface="Poppins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pic>
        <p:nvPicPr>
          <p:cNvPr id="169" name="Google Shape;169;g3671c3a4324_0_2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0" name="Google Shape;170;g3671c3a4324_0_2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71" name="Google Shape;171;g3671c3a4324_0_24"/>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72" name="Google Shape;172;g3671c3a4324_0_24"/>
          <p:cNvSpPr txBox="1"/>
          <p:nvPr/>
        </p:nvSpPr>
        <p:spPr>
          <a:xfrm>
            <a:off x="307475" y="933750"/>
            <a:ext cx="77175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3000">
                <a:solidFill>
                  <a:srgbClr val="2D1549"/>
                </a:solidFill>
                <a:latin typeface="Poppins SemiBold"/>
                <a:ea typeface="Poppins SemiBold"/>
                <a:cs typeface="Poppins SemiBold"/>
                <a:sym typeface="Poppins SemiBold"/>
              </a:rPr>
              <a:t>Mapping of PLOs to MQF2.0 Clusters</a:t>
            </a:r>
            <a:endParaRPr sz="3000">
              <a:solidFill>
                <a:srgbClr val="2D1549"/>
              </a:solidFill>
              <a:latin typeface="Poppins SemiBold"/>
              <a:ea typeface="Poppins SemiBold"/>
              <a:cs typeface="Poppins SemiBold"/>
              <a:sym typeface="Poppins SemiBold"/>
            </a:endParaRPr>
          </a:p>
        </p:txBody>
      </p:sp>
      <p:pic>
        <p:nvPicPr>
          <p:cNvPr id="173" name="Google Shape;173;g3671c3a4324_0_24"/>
          <p:cNvPicPr preferRelativeResize="0"/>
          <p:nvPr/>
        </p:nvPicPr>
        <p:blipFill rotWithShape="1">
          <a:blip r:embed="rId5">
            <a:alphaModFix/>
          </a:blip>
          <a:srcRect b="0" l="0" r="0" t="0"/>
          <a:stretch/>
        </p:blipFill>
        <p:spPr>
          <a:xfrm>
            <a:off x="476650" y="1528050"/>
            <a:ext cx="8058748" cy="34717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pic>
        <p:nvPicPr>
          <p:cNvPr id="179" name="Google Shape;179;g3671c3a4324_0_3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0" name="Google Shape;180;g3671c3a4324_0_3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81" name="Google Shape;181;g3671c3a4324_0_31"/>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82" name="Google Shape;182;g3671c3a4324_0_31"/>
          <p:cNvSpPr txBox="1"/>
          <p:nvPr/>
        </p:nvSpPr>
        <p:spPr>
          <a:xfrm>
            <a:off x="730450" y="3588425"/>
            <a:ext cx="7497000" cy="861900"/>
          </a:xfrm>
          <a:prstGeom prst="rect">
            <a:avLst/>
          </a:prstGeom>
          <a:noFill/>
          <a:ln cap="flat" cmpd="sng" w="9525">
            <a:solidFill>
              <a:srgbClr val="19191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MY" sz="2200" u="sng" cap="none" strike="noStrike">
                <a:solidFill>
                  <a:srgbClr val="000000"/>
                </a:solidFill>
                <a:latin typeface="Arial Narrow"/>
                <a:ea typeface="Arial Narrow"/>
                <a:cs typeface="Arial Narrow"/>
                <a:sym typeface="Arial Narrow"/>
              </a:rPr>
              <a:t>PLO</a:t>
            </a:r>
            <a:endParaRPr b="1" i="0" sz="2200" u="sng"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200"/>
              <a:buFont typeface="Arial"/>
              <a:buNone/>
            </a:pPr>
            <a:r>
              <a:rPr b="0" i="0" lang="en-MY" sz="2200" u="none" cap="none" strike="noStrike">
                <a:solidFill>
                  <a:srgbClr val="000000"/>
                </a:solidFill>
                <a:latin typeface="Arial Narrow"/>
                <a:ea typeface="Arial Narrow"/>
                <a:cs typeface="Arial Narrow"/>
                <a:sym typeface="Arial Narrow"/>
              </a:rPr>
              <a:t>Describe theoretical and technical knowledge in culinary-related fields.</a:t>
            </a:r>
            <a:endParaRPr b="0" i="0" sz="2300" u="none" cap="none" strike="noStrike">
              <a:solidFill>
                <a:srgbClr val="000000"/>
              </a:solidFill>
              <a:latin typeface="Arial"/>
              <a:ea typeface="Arial"/>
              <a:cs typeface="Arial"/>
              <a:sym typeface="Arial"/>
            </a:endParaRPr>
          </a:p>
        </p:txBody>
      </p:sp>
      <p:sp>
        <p:nvSpPr>
          <p:cNvPr id="183" name="Google Shape;183;g3671c3a4324_0_31"/>
          <p:cNvSpPr txBox="1"/>
          <p:nvPr/>
        </p:nvSpPr>
        <p:spPr>
          <a:xfrm>
            <a:off x="283125" y="1028475"/>
            <a:ext cx="7717500" cy="572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2900"/>
              <a:buFont typeface="Arial"/>
              <a:buNone/>
            </a:pPr>
            <a:r>
              <a:rPr b="1" lang="en-MY" sz="2900">
                <a:latin typeface="Barlow Semi Condensed"/>
                <a:ea typeface="Barlow Semi Condensed"/>
                <a:cs typeface="Barlow Semi Condensed"/>
                <a:sym typeface="Barlow Semi Condensed"/>
              </a:rPr>
              <a:t>Example (1):</a:t>
            </a:r>
            <a:endParaRPr b="1" i="0" sz="2900" u="none" cap="none" strike="noStrike">
              <a:solidFill>
                <a:srgbClr val="000000"/>
              </a:solidFill>
              <a:latin typeface="Barlow Semi Condensed"/>
              <a:ea typeface="Barlow Semi Condensed"/>
              <a:cs typeface="Barlow Semi Condensed"/>
              <a:sym typeface="Barlow Semi Condensed"/>
            </a:endParaRPr>
          </a:p>
        </p:txBody>
      </p:sp>
      <p:pic>
        <p:nvPicPr>
          <p:cNvPr id="184" name="Google Shape;184;g3671c3a4324_0_31"/>
          <p:cNvPicPr preferRelativeResize="0"/>
          <p:nvPr/>
        </p:nvPicPr>
        <p:blipFill rotWithShape="1">
          <a:blip r:embed="rId5">
            <a:alphaModFix/>
          </a:blip>
          <a:srcRect b="0" l="0" r="0" t="0"/>
          <a:stretch/>
        </p:blipFill>
        <p:spPr>
          <a:xfrm>
            <a:off x="240600" y="1692525"/>
            <a:ext cx="8505876" cy="1339425"/>
          </a:xfrm>
          <a:prstGeom prst="rect">
            <a:avLst/>
          </a:prstGeom>
          <a:noFill/>
          <a:ln cap="flat" cmpd="sng" w="19050">
            <a:solidFill>
              <a:srgbClr val="191919"/>
            </a:solidFill>
            <a:prstDash val="solid"/>
            <a:round/>
            <a:headEnd len="sm" w="sm" type="none"/>
            <a:tailEnd len="sm" w="sm" type="none"/>
          </a:ln>
        </p:spPr>
      </p:pic>
      <p:cxnSp>
        <p:nvCxnSpPr>
          <p:cNvPr id="185" name="Google Shape;185;g3671c3a4324_0_31"/>
          <p:cNvCxnSpPr/>
          <p:nvPr/>
        </p:nvCxnSpPr>
        <p:spPr>
          <a:xfrm rot="10800000">
            <a:off x="648625" y="2967500"/>
            <a:ext cx="1254000" cy="6057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pic>
        <p:nvPicPr>
          <p:cNvPr id="191" name="Google Shape;191;g3678c299de2_1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92" name="Google Shape;192;g3678c299de2_1_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93" name="Google Shape;193;g3678c299de2_1_0"/>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94" name="Google Shape;194;g3678c299de2_1_0"/>
          <p:cNvSpPr txBox="1"/>
          <p:nvPr/>
        </p:nvSpPr>
        <p:spPr>
          <a:xfrm>
            <a:off x="283125" y="1028475"/>
            <a:ext cx="7717500" cy="572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2900"/>
              <a:buFont typeface="Arial"/>
              <a:buNone/>
            </a:pPr>
            <a:r>
              <a:rPr b="1" lang="en-MY" sz="2900">
                <a:latin typeface="Barlow Semi Condensed"/>
                <a:ea typeface="Barlow Semi Condensed"/>
                <a:cs typeface="Barlow Semi Condensed"/>
                <a:sym typeface="Barlow Semi Condensed"/>
              </a:rPr>
              <a:t>Example (2):</a:t>
            </a:r>
            <a:endParaRPr b="1" i="0" sz="2900" u="none" cap="none" strike="noStrike">
              <a:solidFill>
                <a:srgbClr val="000000"/>
              </a:solidFill>
              <a:latin typeface="Barlow Semi Condensed"/>
              <a:ea typeface="Barlow Semi Condensed"/>
              <a:cs typeface="Barlow Semi Condensed"/>
              <a:sym typeface="Barlow Semi Condensed"/>
            </a:endParaRPr>
          </a:p>
        </p:txBody>
      </p:sp>
      <p:sp>
        <p:nvSpPr>
          <p:cNvPr id="195" name="Google Shape;195;g3678c299de2_1_0"/>
          <p:cNvSpPr txBox="1"/>
          <p:nvPr/>
        </p:nvSpPr>
        <p:spPr>
          <a:xfrm>
            <a:off x="1328375" y="3662925"/>
            <a:ext cx="6986700" cy="1200600"/>
          </a:xfrm>
          <a:prstGeom prst="rect">
            <a:avLst/>
          </a:prstGeom>
          <a:noFill/>
          <a:ln cap="flat" cmpd="sng" w="9525">
            <a:solidFill>
              <a:srgbClr val="19191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MY" sz="2200" u="sng" cap="none" strike="noStrike">
                <a:solidFill>
                  <a:srgbClr val="000000"/>
                </a:solidFill>
                <a:latin typeface="Arial Narrow"/>
                <a:ea typeface="Arial Narrow"/>
                <a:cs typeface="Arial Narrow"/>
                <a:sym typeface="Arial Narrow"/>
              </a:rPr>
              <a:t>PLO</a:t>
            </a:r>
            <a:endParaRPr b="1" i="0" sz="2200" u="sng"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200"/>
              <a:buFont typeface="Arial"/>
              <a:buNone/>
            </a:pPr>
            <a:r>
              <a:rPr b="0" i="0" lang="en-MY" sz="2200" u="none" cap="none" strike="noStrike">
                <a:solidFill>
                  <a:srgbClr val="000000"/>
                </a:solidFill>
                <a:latin typeface="Arial Narrow"/>
                <a:ea typeface="Arial Narrow"/>
                <a:cs typeface="Arial Narrow"/>
                <a:sym typeface="Arial Narrow"/>
              </a:rPr>
              <a:t>Apply a range of essential skills (methods and procedures) within food production operations.</a:t>
            </a:r>
            <a:endParaRPr b="0" i="0" sz="2300" u="none" cap="none" strike="noStrike">
              <a:solidFill>
                <a:srgbClr val="000000"/>
              </a:solidFill>
              <a:latin typeface="Arial"/>
              <a:ea typeface="Arial"/>
              <a:cs typeface="Arial"/>
              <a:sym typeface="Arial"/>
            </a:endParaRPr>
          </a:p>
        </p:txBody>
      </p:sp>
      <p:pic>
        <p:nvPicPr>
          <p:cNvPr id="196" name="Google Shape;196;g3678c299de2_1_0"/>
          <p:cNvPicPr preferRelativeResize="0"/>
          <p:nvPr/>
        </p:nvPicPr>
        <p:blipFill rotWithShape="1">
          <a:blip r:embed="rId5">
            <a:alphaModFix/>
          </a:blip>
          <a:srcRect b="0" l="0" r="0" t="0"/>
          <a:stretch/>
        </p:blipFill>
        <p:spPr>
          <a:xfrm>
            <a:off x="328350" y="1767025"/>
            <a:ext cx="8505876" cy="1339425"/>
          </a:xfrm>
          <a:prstGeom prst="rect">
            <a:avLst/>
          </a:prstGeom>
          <a:noFill/>
          <a:ln cap="flat" cmpd="sng" w="19050">
            <a:solidFill>
              <a:srgbClr val="191919"/>
            </a:solidFill>
            <a:prstDash val="solid"/>
            <a:round/>
            <a:headEnd len="sm" w="sm" type="none"/>
            <a:tailEnd len="sm" w="sm" type="none"/>
          </a:ln>
        </p:spPr>
      </p:pic>
      <p:cxnSp>
        <p:nvCxnSpPr>
          <p:cNvPr id="197" name="Google Shape;197;g3678c299de2_1_0"/>
          <p:cNvCxnSpPr/>
          <p:nvPr/>
        </p:nvCxnSpPr>
        <p:spPr>
          <a:xfrm rot="10800000">
            <a:off x="2362225" y="3116275"/>
            <a:ext cx="393300" cy="5208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pic>
        <p:nvPicPr>
          <p:cNvPr id="203" name="Google Shape;203;g3678c299de2_1_1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04" name="Google Shape;204;g3678c299de2_1_1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05" name="Google Shape;205;g3678c299de2_1_14"/>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06" name="Google Shape;206;g3678c299de2_1_14"/>
          <p:cNvSpPr txBox="1"/>
          <p:nvPr/>
        </p:nvSpPr>
        <p:spPr>
          <a:xfrm>
            <a:off x="283125" y="1028475"/>
            <a:ext cx="7717500" cy="572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2900"/>
              <a:buFont typeface="Arial"/>
              <a:buNone/>
            </a:pPr>
            <a:r>
              <a:rPr b="1" lang="en-MY" sz="2900">
                <a:latin typeface="Barlow Semi Condensed"/>
                <a:ea typeface="Barlow Semi Condensed"/>
                <a:cs typeface="Barlow Semi Condensed"/>
                <a:sym typeface="Barlow Semi Condensed"/>
              </a:rPr>
              <a:t>Example (3):</a:t>
            </a:r>
            <a:endParaRPr b="1" i="0" sz="2900" u="none" cap="none" strike="noStrike">
              <a:solidFill>
                <a:srgbClr val="000000"/>
              </a:solidFill>
              <a:latin typeface="Barlow Semi Condensed"/>
              <a:ea typeface="Barlow Semi Condensed"/>
              <a:cs typeface="Barlow Semi Condensed"/>
              <a:sym typeface="Barlow Semi Condensed"/>
            </a:endParaRPr>
          </a:p>
        </p:txBody>
      </p:sp>
      <p:sp>
        <p:nvSpPr>
          <p:cNvPr id="207" name="Google Shape;207;g3678c299de2_1_14"/>
          <p:cNvSpPr txBox="1"/>
          <p:nvPr/>
        </p:nvSpPr>
        <p:spPr>
          <a:xfrm>
            <a:off x="597575" y="3662925"/>
            <a:ext cx="7941900" cy="1200600"/>
          </a:xfrm>
          <a:prstGeom prst="rect">
            <a:avLst/>
          </a:prstGeom>
          <a:noFill/>
          <a:ln cap="flat" cmpd="sng" w="9525">
            <a:solidFill>
              <a:srgbClr val="19191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MY" sz="2200" u="sng" cap="none" strike="noStrike">
                <a:solidFill>
                  <a:srgbClr val="000000"/>
                </a:solidFill>
                <a:latin typeface="Arial Narrow"/>
                <a:ea typeface="Arial Narrow"/>
                <a:cs typeface="Arial Narrow"/>
                <a:sym typeface="Arial Narrow"/>
              </a:rPr>
              <a:t>PLO</a:t>
            </a:r>
            <a:endParaRPr b="1" i="0" sz="2200" u="sng"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200"/>
              <a:buFont typeface="Arial"/>
              <a:buNone/>
            </a:pPr>
            <a:r>
              <a:rPr b="0" i="0" lang="en-MY" sz="2200" u="none" cap="none" strike="noStrike">
                <a:solidFill>
                  <a:srgbClr val="000000"/>
                </a:solidFill>
                <a:latin typeface="Arial Narrow"/>
                <a:ea typeface="Arial Narrow"/>
                <a:cs typeface="Arial Narrow"/>
                <a:sym typeface="Arial Narrow"/>
              </a:rPr>
              <a:t>Communicate using Culinary terminologies confidently, accurately and coherently in appropriate contexts.</a:t>
            </a:r>
            <a:endParaRPr b="0" i="0" sz="2300" u="none" cap="none" strike="noStrike">
              <a:solidFill>
                <a:srgbClr val="000000"/>
              </a:solidFill>
              <a:latin typeface="Arial"/>
              <a:ea typeface="Arial"/>
              <a:cs typeface="Arial"/>
              <a:sym typeface="Arial"/>
            </a:endParaRPr>
          </a:p>
        </p:txBody>
      </p:sp>
      <p:pic>
        <p:nvPicPr>
          <p:cNvPr id="208" name="Google Shape;208;g3678c299de2_1_14"/>
          <p:cNvPicPr preferRelativeResize="0"/>
          <p:nvPr/>
        </p:nvPicPr>
        <p:blipFill rotWithShape="1">
          <a:blip r:embed="rId5">
            <a:alphaModFix/>
          </a:blip>
          <a:srcRect b="0" l="0" r="0" t="0"/>
          <a:stretch/>
        </p:blipFill>
        <p:spPr>
          <a:xfrm>
            <a:off x="328350" y="1767025"/>
            <a:ext cx="8505876" cy="1339425"/>
          </a:xfrm>
          <a:prstGeom prst="rect">
            <a:avLst/>
          </a:prstGeom>
          <a:noFill/>
          <a:ln cap="flat" cmpd="sng" w="19050">
            <a:solidFill>
              <a:srgbClr val="191919"/>
            </a:solidFill>
            <a:prstDash val="solid"/>
            <a:round/>
            <a:headEnd len="sm" w="sm" type="none"/>
            <a:tailEnd len="sm" w="sm" type="none"/>
          </a:ln>
        </p:spPr>
      </p:pic>
      <p:cxnSp>
        <p:nvCxnSpPr>
          <p:cNvPr id="209" name="Google Shape;209;g3678c299de2_1_14"/>
          <p:cNvCxnSpPr/>
          <p:nvPr/>
        </p:nvCxnSpPr>
        <p:spPr>
          <a:xfrm rot="10800000">
            <a:off x="3860900" y="3095050"/>
            <a:ext cx="488700" cy="5739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pic>
        <p:nvPicPr>
          <p:cNvPr id="215" name="Google Shape;215;g3678c299de2_1_2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16" name="Google Shape;216;g3678c299de2_1_2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17" name="Google Shape;217;g3678c299de2_1_28"/>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18" name="Google Shape;218;g3678c299de2_1_28"/>
          <p:cNvSpPr txBox="1"/>
          <p:nvPr/>
        </p:nvSpPr>
        <p:spPr>
          <a:xfrm>
            <a:off x="283125" y="1028475"/>
            <a:ext cx="7717500" cy="572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2900"/>
              <a:buFont typeface="Arial"/>
              <a:buNone/>
            </a:pPr>
            <a:r>
              <a:rPr b="1" lang="en-MY" sz="2900">
                <a:latin typeface="Barlow Semi Condensed"/>
                <a:ea typeface="Barlow Semi Condensed"/>
                <a:cs typeface="Barlow Semi Condensed"/>
                <a:sym typeface="Barlow Semi Condensed"/>
              </a:rPr>
              <a:t>Example (4):</a:t>
            </a:r>
            <a:endParaRPr b="1" i="0" sz="2900" u="none" cap="none" strike="noStrike">
              <a:solidFill>
                <a:srgbClr val="000000"/>
              </a:solidFill>
              <a:latin typeface="Barlow Semi Condensed"/>
              <a:ea typeface="Barlow Semi Condensed"/>
              <a:cs typeface="Barlow Semi Condensed"/>
              <a:sym typeface="Barlow Semi Condensed"/>
            </a:endParaRPr>
          </a:p>
        </p:txBody>
      </p:sp>
      <p:sp>
        <p:nvSpPr>
          <p:cNvPr id="219" name="Google Shape;219;g3678c299de2_1_28"/>
          <p:cNvSpPr txBox="1"/>
          <p:nvPr/>
        </p:nvSpPr>
        <p:spPr>
          <a:xfrm>
            <a:off x="662000" y="3514150"/>
            <a:ext cx="8020200" cy="861900"/>
          </a:xfrm>
          <a:prstGeom prst="rect">
            <a:avLst/>
          </a:prstGeom>
          <a:noFill/>
          <a:ln cap="flat" cmpd="sng" w="9525">
            <a:solidFill>
              <a:srgbClr val="19191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MY" sz="2200" u="sng" cap="none" strike="noStrike">
                <a:solidFill>
                  <a:srgbClr val="000000"/>
                </a:solidFill>
                <a:latin typeface="Arial Narrow"/>
                <a:ea typeface="Arial Narrow"/>
                <a:cs typeface="Arial Narrow"/>
                <a:sym typeface="Arial Narrow"/>
              </a:rPr>
              <a:t>PLO</a:t>
            </a:r>
            <a:endParaRPr b="1" i="0" sz="2200" u="sng"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200"/>
              <a:buFont typeface="Arial"/>
              <a:buNone/>
            </a:pPr>
            <a:r>
              <a:rPr b="0" i="0" lang="en-MY" sz="2200" u="none" cap="none" strike="noStrike">
                <a:solidFill>
                  <a:srgbClr val="000000"/>
                </a:solidFill>
                <a:latin typeface="Arial Narrow"/>
                <a:ea typeface="Arial Narrow"/>
                <a:cs typeface="Arial Narrow"/>
                <a:sym typeface="Arial Narrow"/>
              </a:rPr>
              <a:t>Analyse common health problems using clinical skills.</a:t>
            </a:r>
            <a:endParaRPr b="0" i="0" sz="2300" u="none" cap="none" strike="noStrike">
              <a:solidFill>
                <a:srgbClr val="000000"/>
              </a:solidFill>
              <a:latin typeface="Arial"/>
              <a:ea typeface="Arial"/>
              <a:cs typeface="Arial"/>
              <a:sym typeface="Arial"/>
            </a:endParaRPr>
          </a:p>
        </p:txBody>
      </p:sp>
      <p:pic>
        <p:nvPicPr>
          <p:cNvPr id="220" name="Google Shape;220;g3678c299de2_1_28"/>
          <p:cNvPicPr preferRelativeResize="0"/>
          <p:nvPr/>
        </p:nvPicPr>
        <p:blipFill rotWithShape="1">
          <a:blip r:embed="rId5">
            <a:alphaModFix/>
          </a:blip>
          <a:srcRect b="0" l="0" r="0" t="0"/>
          <a:stretch/>
        </p:blipFill>
        <p:spPr>
          <a:xfrm>
            <a:off x="328350" y="1767025"/>
            <a:ext cx="8505876" cy="1339425"/>
          </a:xfrm>
          <a:prstGeom prst="rect">
            <a:avLst/>
          </a:prstGeom>
          <a:noFill/>
          <a:ln cap="flat" cmpd="sng" w="19050">
            <a:solidFill>
              <a:srgbClr val="191919"/>
            </a:solidFill>
            <a:prstDash val="solid"/>
            <a:round/>
            <a:headEnd len="sm" w="sm" type="none"/>
            <a:tailEnd len="sm" w="sm" type="none"/>
          </a:ln>
        </p:spPr>
      </p:pic>
      <p:cxnSp>
        <p:nvCxnSpPr>
          <p:cNvPr id="221" name="Google Shape;221;g3678c299de2_1_28"/>
          <p:cNvCxnSpPr/>
          <p:nvPr/>
        </p:nvCxnSpPr>
        <p:spPr>
          <a:xfrm rot="10800000">
            <a:off x="1735275" y="3031350"/>
            <a:ext cx="722700" cy="4782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pic>
        <p:nvPicPr>
          <p:cNvPr id="227" name="Google Shape;227;g3671c3a4324_0_3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28" name="Google Shape;228;g3671c3a4324_0_3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29" name="Google Shape;229;g3671c3a4324_0_38"/>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pic>
        <p:nvPicPr>
          <p:cNvPr id="230" name="Google Shape;230;g3671c3a4324_0_38"/>
          <p:cNvPicPr preferRelativeResize="0"/>
          <p:nvPr/>
        </p:nvPicPr>
        <p:blipFill rotWithShape="1">
          <a:blip r:embed="rId5">
            <a:alphaModFix/>
          </a:blip>
          <a:srcRect b="0" l="0" r="0" t="0"/>
          <a:stretch/>
        </p:blipFill>
        <p:spPr>
          <a:xfrm>
            <a:off x="218775" y="1018525"/>
            <a:ext cx="8821126" cy="3785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pic>
        <p:nvPicPr>
          <p:cNvPr id="236" name="Google Shape;236;g3671c3a4324_0_4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37" name="Google Shape;237;g3671c3a4324_0_4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38" name="Google Shape;238;g3671c3a4324_0_45"/>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39" name="Google Shape;239;g3671c3a4324_0_45"/>
          <p:cNvSpPr txBox="1"/>
          <p:nvPr/>
        </p:nvSpPr>
        <p:spPr>
          <a:xfrm>
            <a:off x="1453050" y="2418600"/>
            <a:ext cx="5982300" cy="158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MY" sz="4000" u="none" cap="none" strike="noStrike">
                <a:solidFill>
                  <a:srgbClr val="000000"/>
                </a:solidFill>
                <a:highlight>
                  <a:srgbClr val="FFFF00"/>
                </a:highlight>
                <a:latin typeface="Arial"/>
                <a:ea typeface="Arial"/>
                <a:cs typeface="Arial"/>
                <a:sym typeface="Arial"/>
              </a:rPr>
              <a:t>Mapping CLO to PLO to MQF2.0 Clusters</a:t>
            </a:r>
            <a:endParaRPr b="1" i="0" sz="4000" u="none" cap="none" strike="noStrike">
              <a:solidFill>
                <a:srgbClr val="000000"/>
              </a:solidFill>
              <a:highlight>
                <a:srgbClr val="FFFF00"/>
              </a:highlight>
              <a:latin typeface="Arial"/>
              <a:ea typeface="Arial"/>
              <a:cs typeface="Arial"/>
              <a:sym typeface="Arial"/>
            </a:endParaRPr>
          </a:p>
        </p:txBody>
      </p:sp>
      <p:sp>
        <p:nvSpPr>
          <p:cNvPr id="240" name="Google Shape;240;g3671c3a4324_0_45"/>
          <p:cNvSpPr txBox="1"/>
          <p:nvPr/>
        </p:nvSpPr>
        <p:spPr>
          <a:xfrm>
            <a:off x="3896100" y="1621800"/>
            <a:ext cx="1096200" cy="691500"/>
          </a:xfrm>
          <a:prstGeom prst="rect">
            <a:avLst/>
          </a:prstGeom>
          <a:solidFill>
            <a:srgbClr val="D7DF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3000">
                <a:solidFill>
                  <a:srgbClr val="2D1549"/>
                </a:solidFill>
                <a:latin typeface="Poppins SemiBold"/>
                <a:ea typeface="Poppins SemiBold"/>
                <a:cs typeface="Poppins SemiBold"/>
                <a:sym typeface="Poppins SemiBold"/>
              </a:rPr>
              <a:t>1.4</a:t>
            </a:r>
            <a:endParaRPr sz="3000">
              <a:solidFill>
                <a:srgbClr val="2D1549"/>
              </a:solidFill>
              <a:latin typeface="Poppins SemiBold"/>
              <a:ea typeface="Poppins SemiBold"/>
              <a:cs typeface="Poppins SemiBold"/>
              <a:sym typeface="Poppin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pic>
        <p:nvPicPr>
          <p:cNvPr id="246" name="Google Shape;246;g3678c299de2_1_7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47" name="Google Shape;247;g3678c299de2_1_7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48" name="Google Shape;248;g3678c299de2_1_71"/>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49" name="Google Shape;249;g3678c299de2_1_71"/>
          <p:cNvSpPr txBox="1"/>
          <p:nvPr/>
        </p:nvSpPr>
        <p:spPr>
          <a:xfrm>
            <a:off x="436675" y="1431250"/>
            <a:ext cx="1001100" cy="341400"/>
          </a:xfrm>
          <a:prstGeom prst="rect">
            <a:avLst/>
          </a:prstGeom>
          <a:solidFill>
            <a:srgbClr val="FFFF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MY" sz="1800" u="sng" cap="none" strike="noStrike">
                <a:solidFill>
                  <a:srgbClr val="000000"/>
                </a:solidFill>
                <a:latin typeface="Poppins"/>
                <a:ea typeface="Poppins"/>
                <a:cs typeface="Poppins"/>
                <a:sym typeface="Poppins"/>
              </a:rPr>
              <a:t>STEP 1</a:t>
            </a:r>
            <a:endParaRPr b="1" i="0" sz="1800" u="sng" cap="none" strike="noStrike">
              <a:solidFill>
                <a:srgbClr val="000000"/>
              </a:solidFill>
              <a:latin typeface="Poppins"/>
              <a:ea typeface="Poppins"/>
              <a:cs typeface="Poppins"/>
              <a:sym typeface="Poppins"/>
            </a:endParaRPr>
          </a:p>
        </p:txBody>
      </p:sp>
      <p:sp>
        <p:nvSpPr>
          <p:cNvPr id="250" name="Google Shape;250;g3678c299de2_1_71"/>
          <p:cNvSpPr txBox="1"/>
          <p:nvPr/>
        </p:nvSpPr>
        <p:spPr>
          <a:xfrm>
            <a:off x="385250" y="1843225"/>
            <a:ext cx="3912900" cy="290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Check the learning domain mapped.</a:t>
            </a:r>
            <a:endParaRPr i="0" sz="1600" u="none" cap="none" strike="noStrike">
              <a:solidFill>
                <a:srgbClr val="000000"/>
              </a:solidFill>
              <a:latin typeface="Poppins"/>
              <a:ea typeface="Poppins"/>
              <a:cs typeface="Poppins"/>
              <a:sym typeface="Poppins"/>
            </a:endParaRPr>
          </a:p>
          <a:p>
            <a:pPr indent="0" lvl="0" marL="457200" marR="0"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 </a:t>
            </a:r>
            <a:endParaRPr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p:txBody>
      </p:sp>
      <p:pic>
        <p:nvPicPr>
          <p:cNvPr id="251" name="Google Shape;251;g3678c299de2_1_71"/>
          <p:cNvPicPr preferRelativeResize="0"/>
          <p:nvPr/>
        </p:nvPicPr>
        <p:blipFill rotWithShape="1">
          <a:blip r:embed="rId5">
            <a:alphaModFix/>
          </a:blip>
          <a:srcRect b="0" l="0" r="0" t="0"/>
          <a:stretch/>
        </p:blipFill>
        <p:spPr>
          <a:xfrm>
            <a:off x="385250" y="2179675"/>
            <a:ext cx="5349976" cy="399950"/>
          </a:xfrm>
          <a:prstGeom prst="rect">
            <a:avLst/>
          </a:prstGeom>
          <a:noFill/>
          <a:ln cap="flat" cmpd="sng" w="19050">
            <a:solidFill>
              <a:srgbClr val="191919"/>
            </a:solidFill>
            <a:prstDash val="solid"/>
            <a:round/>
            <a:headEnd len="sm" w="sm" type="none"/>
            <a:tailEnd len="sm" w="sm" type="none"/>
          </a:ln>
        </p:spPr>
      </p:pic>
      <p:pic>
        <p:nvPicPr>
          <p:cNvPr id="252" name="Google Shape;252;g3678c299de2_1_71"/>
          <p:cNvPicPr preferRelativeResize="0"/>
          <p:nvPr/>
        </p:nvPicPr>
        <p:blipFill rotWithShape="1">
          <a:blip r:embed="rId6">
            <a:alphaModFix/>
          </a:blip>
          <a:srcRect b="4012" l="0" r="0" t="0"/>
          <a:stretch/>
        </p:blipFill>
        <p:spPr>
          <a:xfrm>
            <a:off x="385250" y="2721275"/>
            <a:ext cx="5349975" cy="1842750"/>
          </a:xfrm>
          <a:prstGeom prst="rect">
            <a:avLst/>
          </a:prstGeom>
          <a:noFill/>
          <a:ln cap="flat" cmpd="sng" w="19050">
            <a:solidFill>
              <a:srgbClr val="191919"/>
            </a:solidFill>
            <a:prstDash val="solid"/>
            <a:round/>
            <a:headEnd len="sm" w="sm" type="none"/>
            <a:tailEnd len="sm" w="sm" type="none"/>
          </a:ln>
        </p:spPr>
      </p:pic>
      <p:sp>
        <p:nvSpPr>
          <p:cNvPr id="253" name="Google Shape;253;g3678c299de2_1_71"/>
          <p:cNvSpPr txBox="1"/>
          <p:nvPr/>
        </p:nvSpPr>
        <p:spPr>
          <a:xfrm>
            <a:off x="5984000" y="2179675"/>
            <a:ext cx="2787000" cy="2724000"/>
          </a:xfrm>
          <a:prstGeom prst="rect">
            <a:avLst/>
          </a:prstGeom>
          <a:noFill/>
          <a:ln cap="flat" cmpd="sng" w="9525">
            <a:solidFill>
              <a:srgbClr val="ED1B24"/>
            </a:solidFill>
            <a:prstDash val="dash"/>
            <a:round/>
            <a:headEnd len="sm" w="sm" type="none"/>
            <a:tailEnd len="sm" w="sm" type="none"/>
          </a:ln>
        </p:spPr>
        <p:txBody>
          <a:bodyPr anchorCtr="0" anchor="t" bIns="0" lIns="0" spcFirstLastPara="1" rIns="0" wrap="square" tIns="0">
            <a:noAutofit/>
          </a:bodyPr>
          <a:lstStyle/>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CLO 1 is mapped to </a:t>
            </a:r>
            <a:r>
              <a:rPr i="0" lang="en-MY" sz="1600" u="sng" cap="none" strike="noStrike">
                <a:solidFill>
                  <a:srgbClr val="000000"/>
                </a:solidFill>
                <a:latin typeface="Poppins"/>
                <a:ea typeface="Poppins"/>
                <a:cs typeface="Poppins"/>
                <a:sym typeface="Poppins"/>
              </a:rPr>
              <a:t>Cognitive Learning Domain</a:t>
            </a:r>
            <a:r>
              <a:rPr i="0" lang="en-MY" sz="1600" u="none" cap="none" strike="noStrike">
                <a:solidFill>
                  <a:srgbClr val="000000"/>
                </a:solidFill>
                <a:latin typeface="Poppins"/>
                <a:ea typeface="Poppins"/>
                <a:cs typeface="Poppins"/>
                <a:sym typeface="Poppins"/>
              </a:rPr>
              <a:t>.</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PLO3 is mapped to MQF Cluster 3A (Practical Skills), which is under </a:t>
            </a:r>
            <a:r>
              <a:rPr i="0" lang="en-MY" sz="1600" u="sng" cap="none" strike="noStrike">
                <a:solidFill>
                  <a:srgbClr val="000000"/>
                </a:solidFill>
                <a:latin typeface="Poppins"/>
                <a:ea typeface="Poppins"/>
                <a:cs typeface="Poppins"/>
                <a:sym typeface="Poppins"/>
              </a:rPr>
              <a:t>Psychomotor Learning Domain</a:t>
            </a:r>
            <a:r>
              <a:rPr i="0" lang="en-MY" sz="1600" u="none" cap="none" strike="noStrike">
                <a:solidFill>
                  <a:srgbClr val="000000"/>
                </a:solidFill>
                <a:latin typeface="Poppins"/>
                <a:ea typeface="Poppins"/>
                <a:cs typeface="Poppins"/>
                <a:sym typeface="Poppins"/>
              </a:rPr>
              <a:t>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p:txBody>
      </p:sp>
      <p:sp>
        <p:nvSpPr>
          <p:cNvPr id="254" name="Google Shape;254;g3678c299de2_1_71"/>
          <p:cNvSpPr txBox="1"/>
          <p:nvPr/>
        </p:nvSpPr>
        <p:spPr>
          <a:xfrm>
            <a:off x="1953000" y="948800"/>
            <a:ext cx="5982300" cy="34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MY" sz="2200" u="none" cap="none" strike="noStrike">
                <a:solidFill>
                  <a:srgbClr val="000000"/>
                </a:solidFill>
                <a:latin typeface="Poppins"/>
                <a:ea typeface="Poppins"/>
                <a:cs typeface="Poppins"/>
                <a:sym typeface="Poppins"/>
              </a:rPr>
              <a:t>Mapping CLO to PLO to MQF2.0 Clusters</a:t>
            </a:r>
            <a:endParaRPr b="1" i="0" sz="2200" u="none" cap="none" strike="noStrike">
              <a:solidFill>
                <a:srgbClr val="000000"/>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pic>
        <p:nvPicPr>
          <p:cNvPr id="260" name="Google Shape;260;g3678c299de2_1_4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61" name="Google Shape;261;g3678c299de2_1_4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62" name="Google Shape;262;g3678c299de2_1_43"/>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63" name="Google Shape;263;g3678c299de2_1_43"/>
          <p:cNvSpPr txBox="1"/>
          <p:nvPr/>
        </p:nvSpPr>
        <p:spPr>
          <a:xfrm>
            <a:off x="5984000" y="2255875"/>
            <a:ext cx="2787000" cy="2235000"/>
          </a:xfrm>
          <a:prstGeom prst="rect">
            <a:avLst/>
          </a:prstGeom>
          <a:noFill/>
          <a:ln cap="flat" cmpd="sng" w="9525">
            <a:solidFill>
              <a:srgbClr val="ED1B24"/>
            </a:solidFill>
            <a:prstDash val="dash"/>
            <a:round/>
            <a:headEnd len="sm" w="sm" type="none"/>
            <a:tailEnd len="sm" w="sm" type="none"/>
          </a:ln>
        </p:spPr>
        <p:txBody>
          <a:bodyPr anchorCtr="0" anchor="t" bIns="0" lIns="0" spcFirstLastPara="1" rIns="0" wrap="square" tIns="0">
            <a:noAutofit/>
          </a:bodyPr>
          <a:lstStyle/>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Instead of PLO3, CLO1 should be mapped to PLO1 which is under </a:t>
            </a:r>
            <a:r>
              <a:rPr i="0" lang="en-MY" sz="1600" u="sng" cap="none" strike="noStrike">
                <a:solidFill>
                  <a:srgbClr val="000000"/>
                </a:solidFill>
                <a:latin typeface="Poppins"/>
                <a:ea typeface="Poppins"/>
                <a:cs typeface="Poppins"/>
                <a:sym typeface="Poppins"/>
              </a:rPr>
              <a:t>Cognitive Learning Domain</a:t>
            </a:r>
            <a:r>
              <a:rPr i="0" lang="en-MY" sz="1600" u="none" cap="none" strike="noStrike">
                <a:solidFill>
                  <a:srgbClr val="000000"/>
                </a:solidFill>
                <a:latin typeface="Poppins"/>
                <a:ea typeface="Poppins"/>
                <a:cs typeface="Poppins"/>
                <a:sym typeface="Poppins"/>
              </a:rPr>
              <a:t>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p:txBody>
      </p:sp>
      <p:pic>
        <p:nvPicPr>
          <p:cNvPr id="264" name="Google Shape;264;g3678c299de2_1_43"/>
          <p:cNvPicPr preferRelativeResize="0"/>
          <p:nvPr/>
        </p:nvPicPr>
        <p:blipFill rotWithShape="1">
          <a:blip r:embed="rId5">
            <a:alphaModFix/>
          </a:blip>
          <a:srcRect b="0" l="0" r="0" t="0"/>
          <a:stretch/>
        </p:blipFill>
        <p:spPr>
          <a:xfrm>
            <a:off x="372900" y="2598175"/>
            <a:ext cx="4265701" cy="2073300"/>
          </a:xfrm>
          <a:prstGeom prst="rect">
            <a:avLst/>
          </a:prstGeom>
          <a:noFill/>
          <a:ln cap="flat" cmpd="sng" w="19050">
            <a:solidFill>
              <a:srgbClr val="191919"/>
            </a:solidFill>
            <a:prstDash val="solid"/>
            <a:round/>
            <a:headEnd len="sm" w="sm" type="none"/>
            <a:tailEnd len="sm" w="sm" type="none"/>
          </a:ln>
        </p:spPr>
      </p:pic>
      <p:pic>
        <p:nvPicPr>
          <p:cNvPr id="265" name="Google Shape;265;g3678c299de2_1_43"/>
          <p:cNvPicPr preferRelativeResize="0"/>
          <p:nvPr/>
        </p:nvPicPr>
        <p:blipFill rotWithShape="1">
          <a:blip r:embed="rId6">
            <a:alphaModFix/>
          </a:blip>
          <a:srcRect b="0" l="0" r="0" t="0"/>
          <a:stretch/>
        </p:blipFill>
        <p:spPr>
          <a:xfrm>
            <a:off x="372900" y="2033278"/>
            <a:ext cx="5281373" cy="341400"/>
          </a:xfrm>
          <a:prstGeom prst="rect">
            <a:avLst/>
          </a:prstGeom>
          <a:noFill/>
          <a:ln cap="flat" cmpd="sng" w="19050">
            <a:solidFill>
              <a:srgbClr val="191919"/>
            </a:solidFill>
            <a:prstDash val="solid"/>
            <a:round/>
            <a:headEnd len="sm" w="sm" type="none"/>
            <a:tailEnd len="sm" w="sm" type="none"/>
          </a:ln>
        </p:spPr>
      </p:pic>
      <p:cxnSp>
        <p:nvCxnSpPr>
          <p:cNvPr id="266" name="Google Shape;266;g3678c299de2_1_43"/>
          <p:cNvCxnSpPr/>
          <p:nvPr/>
        </p:nvCxnSpPr>
        <p:spPr>
          <a:xfrm flipH="1" rot="10800000">
            <a:off x="4392100" y="2333550"/>
            <a:ext cx="563100" cy="499500"/>
          </a:xfrm>
          <a:prstGeom prst="straightConnector1">
            <a:avLst/>
          </a:prstGeom>
          <a:noFill/>
          <a:ln cap="flat" cmpd="sng" w="28575">
            <a:solidFill>
              <a:srgbClr val="FF0000"/>
            </a:solidFill>
            <a:prstDash val="solid"/>
            <a:round/>
            <a:headEnd len="sm" w="sm" type="none"/>
            <a:tailEnd len="med" w="med" type="triangle"/>
          </a:ln>
        </p:spPr>
      </p:cxnSp>
      <p:sp>
        <p:nvSpPr>
          <p:cNvPr id="267" name="Google Shape;267;g3678c299de2_1_43"/>
          <p:cNvSpPr/>
          <p:nvPr/>
        </p:nvSpPr>
        <p:spPr>
          <a:xfrm>
            <a:off x="4848475" y="1843375"/>
            <a:ext cx="925200" cy="6390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3678c299de2_1_43"/>
          <p:cNvSpPr txBox="1"/>
          <p:nvPr/>
        </p:nvSpPr>
        <p:spPr>
          <a:xfrm>
            <a:off x="1953000" y="1025000"/>
            <a:ext cx="5982300" cy="34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MY" sz="2200" u="none" cap="none" strike="noStrike">
                <a:solidFill>
                  <a:srgbClr val="000000"/>
                </a:solidFill>
                <a:latin typeface="Arial"/>
                <a:ea typeface="Arial"/>
                <a:cs typeface="Arial"/>
                <a:sym typeface="Arial"/>
              </a:rPr>
              <a:t>Mapping CLO to PLO to MQF 2.0 Clusters</a:t>
            </a:r>
            <a:endParaRPr b="1" i="0" sz="22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pic>
        <p:nvPicPr>
          <p:cNvPr id="73" name="Google Shape;73;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74" name="Google Shape;74;g34ba173c4b2_3_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600">
                <a:solidFill>
                  <a:schemeClr val="lt1"/>
                </a:solidFill>
                <a:latin typeface="Poppins"/>
                <a:ea typeface="Poppins"/>
                <a:cs typeface="Poppins"/>
                <a:sym typeface="Poppins"/>
              </a:rPr>
              <a:t>Course Outline</a:t>
            </a:r>
            <a:endParaRPr b="1" sz="2600">
              <a:solidFill>
                <a:schemeClr val="lt1"/>
              </a:solidFill>
              <a:latin typeface="Poppins"/>
              <a:ea typeface="Poppins"/>
              <a:cs typeface="Poppins"/>
              <a:sym typeface="Poppins"/>
            </a:endParaRPr>
          </a:p>
        </p:txBody>
      </p:sp>
      <p:sp>
        <p:nvSpPr>
          <p:cNvPr id="75" name="Google Shape;75;g34ba173c4b2_3_67"/>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graphicFrame>
        <p:nvGraphicFramePr>
          <p:cNvPr id="76" name="Google Shape;76;g34ba173c4b2_3_67"/>
          <p:cNvGraphicFramePr/>
          <p:nvPr/>
        </p:nvGraphicFramePr>
        <p:xfrm>
          <a:off x="231800" y="1078175"/>
          <a:ext cx="3000000" cy="3000000"/>
        </p:xfrm>
        <a:graphic>
          <a:graphicData uri="http://schemas.openxmlformats.org/drawingml/2006/table">
            <a:tbl>
              <a:tblPr>
                <a:noFill/>
                <a:tableStyleId>{11CA51F2-39F6-4E0C-B87B-472E8C824548}</a:tableStyleId>
              </a:tblPr>
              <a:tblGrid>
                <a:gridCol w="839825"/>
                <a:gridCol w="1299025"/>
                <a:gridCol w="736975"/>
                <a:gridCol w="3255125"/>
                <a:gridCol w="1687550"/>
                <a:gridCol w="863050"/>
              </a:tblGrid>
              <a:tr h="493200">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t>Module</a:t>
                      </a:r>
                      <a:endParaRPr b="1"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t>Topic</a:t>
                      </a:r>
                      <a:endParaRPr b="1"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t>Sub-topics</a:t>
                      </a:r>
                      <a:endParaRPr b="1"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hMerge="1"/>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t>Course Learning Outcomes</a:t>
                      </a:r>
                      <a:endParaRPr b="1"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t>Duration</a:t>
                      </a:r>
                      <a:endParaRPr b="1" sz="14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400825">
                <a:tc rowSpan="4">
                  <a:txBody>
                    <a:bodyPr/>
                    <a:lstStyle/>
                    <a:p>
                      <a:pPr indent="0" lvl="0" marL="0" marR="0" rtl="0" algn="ctr">
                        <a:lnSpc>
                          <a:spcPct val="115000"/>
                        </a:lnSpc>
                        <a:spcBef>
                          <a:spcPts val="0"/>
                        </a:spcBef>
                        <a:spcAft>
                          <a:spcPts val="0"/>
                        </a:spcAft>
                        <a:buClr>
                          <a:srgbClr val="000000"/>
                        </a:buClr>
                        <a:buSzPts val="1300"/>
                        <a:buFont typeface="Arial"/>
                        <a:buNone/>
                      </a:pPr>
                      <a:r>
                        <a:rPr b="1" lang="en-MY" sz="1300" u="none" cap="none" strike="noStrike"/>
                        <a:t>Module 1</a:t>
                      </a:r>
                      <a:endParaRPr b="1"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0" marR="0" rtl="0" algn="l">
                        <a:lnSpc>
                          <a:spcPct val="115000"/>
                        </a:lnSpc>
                        <a:spcBef>
                          <a:spcPts val="0"/>
                        </a:spcBef>
                        <a:spcAft>
                          <a:spcPts val="0"/>
                        </a:spcAft>
                        <a:buClr>
                          <a:srgbClr val="000000"/>
                        </a:buClr>
                        <a:buSzPts val="1300"/>
                        <a:buFont typeface="Arial"/>
                        <a:buNone/>
                      </a:pPr>
                      <a:r>
                        <a:rPr b="1" lang="en-MY" sz="1300" u="none" cap="none" strike="noStrike"/>
                        <a:t>Introduction to Constructive Alignment</a:t>
                      </a:r>
                      <a:endParaRPr b="1"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300"/>
                        <a:buFont typeface="Arial"/>
                        <a:buNone/>
                      </a:pPr>
                      <a:r>
                        <a:rPr lang="en-MY" sz="1300" u="none" cap="none" strike="noStrike"/>
                        <a:t>1</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MY" sz="1300" u="none" cap="none" strike="noStrike"/>
                        <a:t>What is constructive alignment?</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0" marR="0" rtl="0" algn="ctr">
                        <a:lnSpc>
                          <a:spcPct val="115000"/>
                        </a:lnSpc>
                        <a:spcBef>
                          <a:spcPts val="0"/>
                        </a:spcBef>
                        <a:spcAft>
                          <a:spcPts val="0"/>
                        </a:spcAft>
                        <a:buClr>
                          <a:srgbClr val="000000"/>
                        </a:buClr>
                        <a:buSzPts val="1300"/>
                        <a:buFont typeface="Arial"/>
                        <a:buNone/>
                      </a:pPr>
                      <a:r>
                        <a:rPr lang="en-MY" sz="1300" u="none" cap="none" strike="noStrike"/>
                        <a:t>Explain the key concepts of constructive alignment. (C2)</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0" marR="0" rtl="0" algn="ctr">
                        <a:lnSpc>
                          <a:spcPct val="115000"/>
                        </a:lnSpc>
                        <a:spcBef>
                          <a:spcPts val="0"/>
                        </a:spcBef>
                        <a:spcAft>
                          <a:spcPts val="0"/>
                        </a:spcAft>
                        <a:buClr>
                          <a:srgbClr val="000000"/>
                        </a:buClr>
                        <a:buSzPts val="1300"/>
                        <a:buFont typeface="Arial"/>
                        <a:buNone/>
                      </a:pPr>
                      <a:r>
                        <a:rPr lang="en-MY" sz="1300" u="none" cap="none" strike="noStrike"/>
                        <a:t>2 hours</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0825">
                <a:tc vMerge="1"/>
                <a:tc vMerge="1"/>
                <a:tc>
                  <a:txBody>
                    <a:bodyPr/>
                    <a:lstStyle/>
                    <a:p>
                      <a:pPr indent="0" lvl="0" marL="0" marR="0" rtl="0" algn="ctr">
                        <a:lnSpc>
                          <a:spcPct val="115000"/>
                        </a:lnSpc>
                        <a:spcBef>
                          <a:spcPts val="0"/>
                        </a:spcBef>
                        <a:spcAft>
                          <a:spcPts val="0"/>
                        </a:spcAft>
                        <a:buClr>
                          <a:srgbClr val="000000"/>
                        </a:buClr>
                        <a:buSzPts val="1300"/>
                        <a:buFont typeface="Arial"/>
                        <a:buNone/>
                      </a:pPr>
                      <a:r>
                        <a:rPr lang="en-MY" sz="1300" u="none" cap="none" strike="noStrike"/>
                        <a:t>2</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MY" sz="1300" u="none" cap="none" strike="noStrike"/>
                        <a:t>What to be aligned?</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400825">
                <a:tc vMerge="1"/>
                <a:tc vMerge="1"/>
                <a:tc>
                  <a:txBody>
                    <a:bodyPr/>
                    <a:lstStyle/>
                    <a:p>
                      <a:pPr indent="0" lvl="0" marL="0" marR="0" rtl="0" algn="ctr">
                        <a:lnSpc>
                          <a:spcPct val="115000"/>
                        </a:lnSpc>
                        <a:spcBef>
                          <a:spcPts val="0"/>
                        </a:spcBef>
                        <a:spcAft>
                          <a:spcPts val="0"/>
                        </a:spcAft>
                        <a:buClr>
                          <a:srgbClr val="000000"/>
                        </a:buClr>
                        <a:buSzPts val="1300"/>
                        <a:buFont typeface="Arial"/>
                        <a:buNone/>
                      </a:pPr>
                      <a:r>
                        <a:rPr lang="en-MY" sz="1300" u="none" cap="none" strike="noStrike"/>
                        <a:t>3</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MY" sz="1300" u="none" cap="none" strike="noStrike"/>
                        <a:t>What to be checked?</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400825">
                <a:tc vMerge="1"/>
                <a:tc vMerge="1"/>
                <a:tc>
                  <a:txBody>
                    <a:bodyPr/>
                    <a:lstStyle/>
                    <a:p>
                      <a:pPr indent="0" lvl="0" marL="0" marR="0" rtl="0" algn="ctr">
                        <a:lnSpc>
                          <a:spcPct val="115000"/>
                        </a:lnSpc>
                        <a:spcBef>
                          <a:spcPts val="0"/>
                        </a:spcBef>
                        <a:spcAft>
                          <a:spcPts val="0"/>
                        </a:spcAft>
                        <a:buClr>
                          <a:srgbClr val="000000"/>
                        </a:buClr>
                        <a:buSzPts val="1300"/>
                        <a:buFont typeface="Arial"/>
                        <a:buNone/>
                      </a:pPr>
                      <a:r>
                        <a:rPr lang="en-MY" sz="1300" u="none" cap="none" strike="noStrike"/>
                        <a:t>4</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MY" sz="1300" u="none" cap="none" strike="noStrike"/>
                        <a:t>Mapping CLO to PLO to MQF2.0 Clusters</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400825">
                <a:tc rowSpan="4">
                  <a:txBody>
                    <a:bodyPr/>
                    <a:lstStyle/>
                    <a:p>
                      <a:pPr indent="0" lvl="0" marL="0" marR="0" rtl="0" algn="ctr">
                        <a:lnSpc>
                          <a:spcPct val="115000"/>
                        </a:lnSpc>
                        <a:spcBef>
                          <a:spcPts val="0"/>
                        </a:spcBef>
                        <a:spcAft>
                          <a:spcPts val="0"/>
                        </a:spcAft>
                        <a:buClr>
                          <a:srgbClr val="000000"/>
                        </a:buClr>
                        <a:buSzPts val="1300"/>
                        <a:buFont typeface="Arial"/>
                        <a:buNone/>
                      </a:pPr>
                      <a:r>
                        <a:rPr b="1" lang="en-MY" sz="1300" u="none" cap="none" strike="noStrike"/>
                        <a:t>Module 2</a:t>
                      </a:r>
                      <a:endParaRPr b="1"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0" marR="0" rtl="0" algn="l">
                        <a:lnSpc>
                          <a:spcPct val="115000"/>
                        </a:lnSpc>
                        <a:spcBef>
                          <a:spcPts val="0"/>
                        </a:spcBef>
                        <a:spcAft>
                          <a:spcPts val="0"/>
                        </a:spcAft>
                        <a:buClr>
                          <a:srgbClr val="000000"/>
                        </a:buClr>
                        <a:buSzPts val="1300"/>
                        <a:buFont typeface="Arial"/>
                        <a:buNone/>
                      </a:pPr>
                      <a:r>
                        <a:rPr b="1" lang="en-MY" sz="1300" u="none" cap="none" strike="noStrike"/>
                        <a:t>Learning Objectives and Assessments</a:t>
                      </a:r>
                      <a:endParaRPr b="1"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300"/>
                        <a:buFont typeface="Arial"/>
                        <a:buNone/>
                      </a:pPr>
                      <a:r>
                        <a:rPr lang="en-MY" sz="1300" u="none" cap="none" strike="noStrike"/>
                        <a:t>1</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MY" sz="1300" u="none" cap="none" strike="noStrike"/>
                        <a:t>Aligning CLOs to Assessments</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0" marR="0" rtl="0" algn="ctr">
                        <a:lnSpc>
                          <a:spcPct val="115000"/>
                        </a:lnSpc>
                        <a:spcBef>
                          <a:spcPts val="0"/>
                        </a:spcBef>
                        <a:spcAft>
                          <a:spcPts val="0"/>
                        </a:spcAft>
                        <a:buClr>
                          <a:srgbClr val="000000"/>
                        </a:buClr>
                        <a:buSzPts val="1300"/>
                        <a:buFont typeface="Arial"/>
                        <a:buNone/>
                      </a:pPr>
                      <a:r>
                        <a:rPr lang="en-MY" sz="1300" u="none" cap="none" strike="noStrike"/>
                        <a:t>Evaluate the constructive alignment between the learning objectives and assessments in a course. (C5)</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0" marR="0" rtl="0" algn="ctr">
                        <a:lnSpc>
                          <a:spcPct val="115000"/>
                        </a:lnSpc>
                        <a:spcBef>
                          <a:spcPts val="0"/>
                        </a:spcBef>
                        <a:spcAft>
                          <a:spcPts val="0"/>
                        </a:spcAft>
                        <a:buClr>
                          <a:srgbClr val="000000"/>
                        </a:buClr>
                        <a:buSzPts val="1300"/>
                        <a:buFont typeface="Arial"/>
                        <a:buNone/>
                      </a:pPr>
                      <a:r>
                        <a:rPr lang="en-MY" sz="1300" u="none" cap="none" strike="noStrike"/>
                        <a:t>2 hours</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0825">
                <a:tc vMerge="1"/>
                <a:tc vMerge="1"/>
                <a:tc>
                  <a:txBody>
                    <a:bodyPr/>
                    <a:lstStyle/>
                    <a:p>
                      <a:pPr indent="0" lvl="0" marL="0" marR="0" rtl="0" algn="ctr">
                        <a:lnSpc>
                          <a:spcPct val="115000"/>
                        </a:lnSpc>
                        <a:spcBef>
                          <a:spcPts val="0"/>
                        </a:spcBef>
                        <a:spcAft>
                          <a:spcPts val="0"/>
                        </a:spcAft>
                        <a:buClr>
                          <a:srgbClr val="000000"/>
                        </a:buClr>
                        <a:buSzPts val="1300"/>
                        <a:buFont typeface="Arial"/>
                        <a:buNone/>
                      </a:pPr>
                      <a:r>
                        <a:rPr lang="en-MY" sz="1300" u="none" cap="none" strike="noStrike"/>
                        <a:t>2</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MY" sz="1300" u="none" cap="none" strike="noStrike"/>
                        <a:t>Assessment Types</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400825">
                <a:tc vMerge="1"/>
                <a:tc vMerge="1"/>
                <a:tc>
                  <a:txBody>
                    <a:bodyPr/>
                    <a:lstStyle/>
                    <a:p>
                      <a:pPr indent="0" lvl="0" marL="0" marR="0" rtl="0" algn="ctr">
                        <a:lnSpc>
                          <a:spcPct val="115000"/>
                        </a:lnSpc>
                        <a:spcBef>
                          <a:spcPts val="0"/>
                        </a:spcBef>
                        <a:spcAft>
                          <a:spcPts val="0"/>
                        </a:spcAft>
                        <a:buClr>
                          <a:srgbClr val="000000"/>
                        </a:buClr>
                        <a:buSzPts val="1300"/>
                        <a:buFont typeface="Arial"/>
                        <a:buNone/>
                      </a:pPr>
                      <a:r>
                        <a:rPr lang="en-MY" sz="1300" u="none" cap="none" strike="noStrike"/>
                        <a:t>3</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MY" sz="1300" u="none" cap="none" strike="noStrike"/>
                        <a:t>Table of Specifications (TOS)</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400825">
                <a:tc vMerge="1"/>
                <a:tc vMerge="1"/>
                <a:tc>
                  <a:txBody>
                    <a:bodyPr/>
                    <a:lstStyle/>
                    <a:p>
                      <a:pPr indent="0" lvl="0" marL="0" marR="0" rtl="0" algn="ctr">
                        <a:lnSpc>
                          <a:spcPct val="115000"/>
                        </a:lnSpc>
                        <a:spcBef>
                          <a:spcPts val="0"/>
                        </a:spcBef>
                        <a:spcAft>
                          <a:spcPts val="0"/>
                        </a:spcAft>
                        <a:buClr>
                          <a:srgbClr val="000000"/>
                        </a:buClr>
                        <a:buSzPts val="1300"/>
                        <a:buFont typeface="Arial"/>
                        <a:buNone/>
                      </a:pPr>
                      <a:r>
                        <a:rPr lang="en-MY" sz="1300" u="none" cap="none" strike="noStrike"/>
                        <a:t>4</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MY" sz="1300" u="none" cap="none" strike="noStrike"/>
                        <a:t>Assessment Paper</a:t>
                      </a:r>
                      <a:endParaRPr sz="13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pic>
        <p:nvPicPr>
          <p:cNvPr id="274" name="Google Shape;274;g3678c299de2_1_5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75" name="Google Shape;275;g3678c299de2_1_5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76" name="Google Shape;276;g3678c299de2_1_50"/>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77" name="Google Shape;277;g3678c299de2_1_50"/>
          <p:cNvSpPr txBox="1"/>
          <p:nvPr/>
        </p:nvSpPr>
        <p:spPr>
          <a:xfrm>
            <a:off x="426325" y="1465325"/>
            <a:ext cx="1001100" cy="341400"/>
          </a:xfrm>
          <a:prstGeom prst="rect">
            <a:avLst/>
          </a:prstGeom>
          <a:solidFill>
            <a:srgbClr val="FFFF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MY" sz="1800" u="sng" cap="none" strike="noStrike">
                <a:solidFill>
                  <a:srgbClr val="000000"/>
                </a:solidFill>
                <a:latin typeface="Arial"/>
                <a:ea typeface="Arial"/>
                <a:cs typeface="Arial"/>
                <a:sym typeface="Arial"/>
              </a:rPr>
              <a:t>STEP 2</a:t>
            </a:r>
            <a:endParaRPr b="1" i="0" sz="1800" u="sng" cap="none" strike="noStrike">
              <a:solidFill>
                <a:srgbClr val="000000"/>
              </a:solidFill>
              <a:latin typeface="Arial"/>
              <a:ea typeface="Arial"/>
              <a:cs typeface="Arial"/>
              <a:sym typeface="Arial"/>
            </a:endParaRPr>
          </a:p>
        </p:txBody>
      </p:sp>
      <p:sp>
        <p:nvSpPr>
          <p:cNvPr id="278" name="Google Shape;278;g3678c299de2_1_50"/>
          <p:cNvSpPr txBox="1"/>
          <p:nvPr/>
        </p:nvSpPr>
        <p:spPr>
          <a:xfrm>
            <a:off x="426325" y="1941425"/>
            <a:ext cx="1830000" cy="290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MY" sz="1600" u="none" cap="none" strike="noStrike">
                <a:solidFill>
                  <a:srgbClr val="000000"/>
                </a:solidFill>
                <a:latin typeface="Arial"/>
                <a:ea typeface="Arial"/>
                <a:cs typeface="Arial"/>
                <a:sym typeface="Arial"/>
              </a:rPr>
              <a:t>Check the mapping of CLO to MQF 2.0 Clusters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79" name="Google Shape;279;g3678c299de2_1_50"/>
          <p:cNvSpPr txBox="1"/>
          <p:nvPr/>
        </p:nvSpPr>
        <p:spPr>
          <a:xfrm>
            <a:off x="4700675" y="3417700"/>
            <a:ext cx="4017000" cy="1346400"/>
          </a:xfrm>
          <a:prstGeom prst="rect">
            <a:avLst/>
          </a:prstGeom>
          <a:noFill/>
          <a:ln cap="flat" cmpd="sng" w="9525">
            <a:solidFill>
              <a:srgbClr val="ED1B24"/>
            </a:solidFill>
            <a:prstDash val="dash"/>
            <a:round/>
            <a:headEnd len="sm" w="sm" type="none"/>
            <a:tailEnd len="sm" w="sm" type="none"/>
          </a:ln>
        </p:spPr>
        <p:txBody>
          <a:bodyPr anchorCtr="0" anchor="t" bIns="0" lIns="0" spcFirstLastPara="1" rIns="0" wrap="square" tIns="0">
            <a:noAutofit/>
          </a:bodyPr>
          <a:lstStyle/>
          <a:p>
            <a:pPr indent="0" lvl="0" marL="114300" marR="126108"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114300" marR="126108" rtl="0" algn="l">
              <a:lnSpc>
                <a:spcPct val="100000"/>
              </a:lnSpc>
              <a:spcBef>
                <a:spcPts val="0"/>
              </a:spcBef>
              <a:spcAft>
                <a:spcPts val="0"/>
              </a:spcAft>
              <a:buClr>
                <a:srgbClr val="000000"/>
              </a:buClr>
              <a:buSzPts val="1600"/>
              <a:buFont typeface="Arial"/>
              <a:buNone/>
            </a:pPr>
            <a:r>
              <a:rPr b="0" i="0" lang="en-MY" sz="1600" u="none" cap="none" strike="noStrike">
                <a:solidFill>
                  <a:srgbClr val="000000"/>
                </a:solidFill>
                <a:latin typeface="Arial"/>
                <a:ea typeface="Arial"/>
                <a:cs typeface="Arial"/>
                <a:sym typeface="Arial"/>
              </a:rPr>
              <a:t>CLO 1 is mapped PLO1.</a:t>
            </a:r>
            <a:endParaRPr b="0" i="0" sz="1600" u="none" cap="none" strike="noStrike">
              <a:solidFill>
                <a:srgbClr val="000000"/>
              </a:solidFill>
              <a:latin typeface="Arial"/>
              <a:ea typeface="Arial"/>
              <a:cs typeface="Arial"/>
              <a:sym typeface="Arial"/>
            </a:endParaRPr>
          </a:p>
          <a:p>
            <a:pPr indent="0" lvl="0" marL="114300" marR="126108"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114300" marR="126108" rtl="0" algn="l">
              <a:lnSpc>
                <a:spcPct val="100000"/>
              </a:lnSpc>
              <a:spcBef>
                <a:spcPts val="0"/>
              </a:spcBef>
              <a:spcAft>
                <a:spcPts val="0"/>
              </a:spcAft>
              <a:buClr>
                <a:srgbClr val="000000"/>
              </a:buClr>
              <a:buSzPts val="1600"/>
              <a:buFont typeface="Arial"/>
              <a:buNone/>
            </a:pPr>
            <a:r>
              <a:rPr b="0" i="0" lang="en-MY" sz="1600" u="none" cap="none" strike="noStrike">
                <a:solidFill>
                  <a:srgbClr val="000000"/>
                </a:solidFill>
                <a:latin typeface="Arial"/>
                <a:ea typeface="Arial"/>
                <a:cs typeface="Arial"/>
                <a:sym typeface="Arial"/>
              </a:rPr>
              <a:t>PLO 1 is mapped wrongly to MQF2.0 Cluster C4A (Personal Skills). ❌</a:t>
            </a:r>
            <a:endParaRPr b="0" i="0" sz="1600" u="none" cap="none" strike="noStrike">
              <a:solidFill>
                <a:srgbClr val="000000"/>
              </a:solidFill>
              <a:latin typeface="Arial"/>
              <a:ea typeface="Arial"/>
              <a:cs typeface="Arial"/>
              <a:sym typeface="Arial"/>
            </a:endParaRPr>
          </a:p>
          <a:p>
            <a:pPr indent="0" lvl="0" marL="114300" marR="126108"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114300" marR="126108"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id="280" name="Google Shape;280;g3678c299de2_1_50"/>
          <p:cNvPicPr preferRelativeResize="0"/>
          <p:nvPr/>
        </p:nvPicPr>
        <p:blipFill rotWithShape="1">
          <a:blip r:embed="rId5">
            <a:alphaModFix/>
          </a:blip>
          <a:srcRect b="0" l="0" r="0" t="0"/>
          <a:stretch/>
        </p:blipFill>
        <p:spPr>
          <a:xfrm>
            <a:off x="2256337" y="1412175"/>
            <a:ext cx="2153100" cy="3303500"/>
          </a:xfrm>
          <a:prstGeom prst="rect">
            <a:avLst/>
          </a:prstGeom>
          <a:noFill/>
          <a:ln>
            <a:noFill/>
          </a:ln>
        </p:spPr>
      </p:pic>
      <p:sp>
        <p:nvSpPr>
          <p:cNvPr id="281" name="Google Shape;281;g3678c299de2_1_50"/>
          <p:cNvSpPr/>
          <p:nvPr/>
        </p:nvSpPr>
        <p:spPr>
          <a:xfrm>
            <a:off x="3276575" y="2947150"/>
            <a:ext cx="595200" cy="531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2" name="Google Shape;282;g3678c299de2_1_50"/>
          <p:cNvPicPr preferRelativeResize="0"/>
          <p:nvPr/>
        </p:nvPicPr>
        <p:blipFill rotWithShape="1">
          <a:blip r:embed="rId6">
            <a:alphaModFix/>
          </a:blip>
          <a:srcRect b="0" l="0" r="0" t="0"/>
          <a:stretch/>
        </p:blipFill>
        <p:spPr>
          <a:xfrm>
            <a:off x="4700684" y="1539725"/>
            <a:ext cx="3541891" cy="1721500"/>
          </a:xfrm>
          <a:prstGeom prst="rect">
            <a:avLst/>
          </a:prstGeom>
          <a:noFill/>
          <a:ln cap="flat" cmpd="sng" w="19050">
            <a:solidFill>
              <a:srgbClr val="191919"/>
            </a:solidFill>
            <a:prstDash val="solid"/>
            <a:round/>
            <a:headEnd len="sm" w="sm" type="none"/>
            <a:tailEnd len="sm" w="sm" type="none"/>
          </a:ln>
        </p:spPr>
      </p:pic>
      <p:cxnSp>
        <p:nvCxnSpPr>
          <p:cNvPr id="283" name="Google Shape;283;g3678c299de2_1_50"/>
          <p:cNvCxnSpPr/>
          <p:nvPr/>
        </p:nvCxnSpPr>
        <p:spPr>
          <a:xfrm flipH="1" rot="10800000">
            <a:off x="3871775" y="2997175"/>
            <a:ext cx="828900" cy="133500"/>
          </a:xfrm>
          <a:prstGeom prst="straightConnector1">
            <a:avLst/>
          </a:prstGeom>
          <a:noFill/>
          <a:ln cap="flat" cmpd="sng" w="28575">
            <a:solidFill>
              <a:srgbClr val="FF0000"/>
            </a:solidFill>
            <a:prstDash val="solid"/>
            <a:round/>
            <a:headEnd len="sm" w="sm" type="none"/>
            <a:tailEnd len="med" w="med" type="triangle"/>
          </a:ln>
        </p:spPr>
      </p:cxnSp>
      <p:cxnSp>
        <p:nvCxnSpPr>
          <p:cNvPr id="284" name="Google Shape;284;g3678c299de2_1_50"/>
          <p:cNvCxnSpPr/>
          <p:nvPr/>
        </p:nvCxnSpPr>
        <p:spPr>
          <a:xfrm flipH="1" rot="10800000">
            <a:off x="4884950" y="2245600"/>
            <a:ext cx="2780700" cy="583500"/>
          </a:xfrm>
          <a:prstGeom prst="straightConnector1">
            <a:avLst/>
          </a:prstGeom>
          <a:noFill/>
          <a:ln cap="flat" cmpd="sng" w="28575">
            <a:solidFill>
              <a:srgbClr val="FF0000"/>
            </a:solidFill>
            <a:prstDash val="solid"/>
            <a:round/>
            <a:headEnd len="sm" w="sm" type="none"/>
            <a:tailEnd len="med" w="med" type="triangle"/>
          </a:ln>
        </p:spPr>
      </p:cxnSp>
      <p:sp>
        <p:nvSpPr>
          <p:cNvPr id="285" name="Google Shape;285;g3678c299de2_1_50"/>
          <p:cNvSpPr txBox="1"/>
          <p:nvPr/>
        </p:nvSpPr>
        <p:spPr>
          <a:xfrm>
            <a:off x="1953000" y="948800"/>
            <a:ext cx="5982300" cy="34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MY" sz="2200" u="none" cap="none" strike="noStrike">
                <a:solidFill>
                  <a:srgbClr val="000000"/>
                </a:solidFill>
                <a:latin typeface="Arial"/>
                <a:ea typeface="Arial"/>
                <a:cs typeface="Arial"/>
                <a:sym typeface="Arial"/>
              </a:rPr>
              <a:t>Mapping CLO to PLO to MQF 2.0 Clusters</a:t>
            </a:r>
            <a:endParaRPr b="1" i="0" sz="22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0" name="Shape 290"/>
        <p:cNvGrpSpPr/>
        <p:nvPr/>
      </p:nvGrpSpPr>
      <p:grpSpPr>
        <a:xfrm>
          <a:off x="0" y="0"/>
          <a:ext cx="0" cy="0"/>
          <a:chOff x="0" y="0"/>
          <a:chExt cx="0" cy="0"/>
        </a:xfrm>
      </p:grpSpPr>
      <p:pic>
        <p:nvPicPr>
          <p:cNvPr id="291" name="Google Shape;291;g3678c299de2_1_5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92" name="Google Shape;292;g3678c299de2_1_5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93" name="Google Shape;293;g3678c299de2_1_57"/>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94" name="Google Shape;294;g3678c299de2_1_57"/>
          <p:cNvSpPr txBox="1"/>
          <p:nvPr/>
        </p:nvSpPr>
        <p:spPr>
          <a:xfrm>
            <a:off x="500000" y="2182000"/>
            <a:ext cx="8494500" cy="933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MY" sz="3500">
                <a:solidFill>
                  <a:srgbClr val="2D1549"/>
                </a:solidFill>
                <a:latin typeface="Poppins SemiBold"/>
                <a:ea typeface="Poppins SemiBold"/>
                <a:cs typeface="Poppins SemiBold"/>
                <a:sym typeface="Poppins SemiBold"/>
              </a:rPr>
              <a:t>Learning Objectives &amp; Assessments</a:t>
            </a:r>
            <a:endParaRPr sz="3500">
              <a:solidFill>
                <a:srgbClr val="2D1549"/>
              </a:solidFill>
              <a:latin typeface="Poppins SemiBold"/>
              <a:ea typeface="Poppins SemiBold"/>
              <a:cs typeface="Poppins SemiBold"/>
              <a:sym typeface="Poppins SemiBold"/>
            </a:endParaRPr>
          </a:p>
        </p:txBody>
      </p:sp>
      <p:sp>
        <p:nvSpPr>
          <p:cNvPr id="295" name="Google Shape;295;g3678c299de2_1_57"/>
          <p:cNvSpPr txBox="1"/>
          <p:nvPr/>
        </p:nvSpPr>
        <p:spPr>
          <a:xfrm>
            <a:off x="576950" y="1301075"/>
            <a:ext cx="4178400" cy="996000"/>
          </a:xfrm>
          <a:prstGeom prst="rect">
            <a:avLst/>
          </a:prstGeom>
          <a:solidFill>
            <a:srgbClr val="D7DF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6000">
                <a:solidFill>
                  <a:srgbClr val="2D1549"/>
                </a:solidFill>
                <a:latin typeface="Poppins SemiBold"/>
                <a:ea typeface="Poppins SemiBold"/>
                <a:cs typeface="Poppins SemiBold"/>
                <a:sym typeface="Poppins SemiBold"/>
              </a:rPr>
              <a:t>Module 2</a:t>
            </a:r>
            <a:endParaRPr sz="6000">
              <a:solidFill>
                <a:srgbClr val="2D1549"/>
              </a:solidFill>
              <a:latin typeface="Poppins SemiBold"/>
              <a:ea typeface="Poppins SemiBold"/>
              <a:cs typeface="Poppins SemiBold"/>
              <a:sym typeface="Poppins SemiBold"/>
            </a:endParaRPr>
          </a:p>
        </p:txBody>
      </p:sp>
      <p:sp>
        <p:nvSpPr>
          <p:cNvPr id="296" name="Google Shape;296;g3678c299de2_1_57"/>
          <p:cNvSpPr txBox="1"/>
          <p:nvPr/>
        </p:nvSpPr>
        <p:spPr>
          <a:xfrm>
            <a:off x="576950" y="3250650"/>
            <a:ext cx="6870000" cy="170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MY" sz="1600" u="sng">
                <a:solidFill>
                  <a:srgbClr val="2D1549"/>
                </a:solidFill>
                <a:latin typeface="Lato"/>
                <a:ea typeface="Lato"/>
                <a:cs typeface="Lato"/>
                <a:sym typeface="Lato"/>
              </a:rPr>
              <a:t>Learning Outcome</a:t>
            </a:r>
            <a:endParaRPr sz="1600" u="sng">
              <a:solidFill>
                <a:srgbClr val="2D1549"/>
              </a:solidFill>
              <a:latin typeface="Lato"/>
              <a:ea typeface="Lato"/>
              <a:cs typeface="Lato"/>
              <a:sym typeface="Lato"/>
            </a:endParaRPr>
          </a:p>
          <a:p>
            <a:pPr indent="0" lvl="0" marL="0" rtl="0" algn="l">
              <a:lnSpc>
                <a:spcPct val="115000"/>
              </a:lnSpc>
              <a:spcBef>
                <a:spcPts val="0"/>
              </a:spcBef>
              <a:spcAft>
                <a:spcPts val="0"/>
              </a:spcAft>
              <a:buNone/>
            </a:pPr>
            <a:r>
              <a:rPr lang="en-MY" sz="1600">
                <a:solidFill>
                  <a:srgbClr val="2D1549"/>
                </a:solidFill>
                <a:latin typeface="Lato"/>
                <a:ea typeface="Lato"/>
                <a:cs typeface="Lato"/>
                <a:sym typeface="Lato"/>
              </a:rPr>
              <a:t>Evaluate the constructive alignment between the learning objectives and assessments in a course. (C5)</a:t>
            </a:r>
            <a:endParaRPr sz="1600">
              <a:solidFill>
                <a:srgbClr val="2D1549"/>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rgbClr val="2D1549"/>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rgbClr val="2D1549"/>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1" name="Shape 301"/>
        <p:cNvGrpSpPr/>
        <p:nvPr/>
      </p:nvGrpSpPr>
      <p:grpSpPr>
        <a:xfrm>
          <a:off x="0" y="0"/>
          <a:ext cx="0" cy="0"/>
          <a:chOff x="0" y="0"/>
          <a:chExt cx="0" cy="0"/>
        </a:xfrm>
      </p:grpSpPr>
      <p:pic>
        <p:nvPicPr>
          <p:cNvPr id="302" name="Google Shape;302;g36e75739271_0_2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03" name="Google Shape;303;g36e75739271_0_2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04" name="Google Shape;304;g36e75739271_0_24"/>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05" name="Google Shape;305;g36e75739271_0_24"/>
          <p:cNvSpPr txBox="1"/>
          <p:nvPr/>
        </p:nvSpPr>
        <p:spPr>
          <a:xfrm>
            <a:off x="1752738" y="1170950"/>
            <a:ext cx="56385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800">
                <a:solidFill>
                  <a:srgbClr val="2D1549"/>
                </a:solidFill>
                <a:highlight>
                  <a:srgbClr val="FFFF00"/>
                </a:highlight>
                <a:latin typeface="Poppins SemiBold"/>
                <a:ea typeface="Poppins SemiBold"/>
                <a:cs typeface="Poppins SemiBold"/>
                <a:sym typeface="Poppins SemiBold"/>
              </a:rPr>
              <a:t>Aligning CLOs to Assessments</a:t>
            </a:r>
            <a:endParaRPr sz="2800">
              <a:solidFill>
                <a:srgbClr val="2D1549"/>
              </a:solidFill>
              <a:highlight>
                <a:srgbClr val="FFFF00"/>
              </a:highlight>
              <a:latin typeface="Poppins SemiBold"/>
              <a:ea typeface="Poppins SemiBold"/>
              <a:cs typeface="Poppins SemiBold"/>
              <a:sym typeface="Poppins SemiBold"/>
            </a:endParaRPr>
          </a:p>
        </p:txBody>
      </p:sp>
      <p:pic>
        <p:nvPicPr>
          <p:cNvPr id="306" name="Google Shape;306;g36e75739271_0_24"/>
          <p:cNvPicPr preferRelativeResize="0"/>
          <p:nvPr/>
        </p:nvPicPr>
        <p:blipFill rotWithShape="1">
          <a:blip r:embed="rId5">
            <a:alphaModFix/>
          </a:blip>
          <a:srcRect b="0" l="0" r="0" t="0"/>
          <a:stretch/>
        </p:blipFill>
        <p:spPr>
          <a:xfrm>
            <a:off x="1228237" y="1884954"/>
            <a:ext cx="6687525" cy="2944910"/>
          </a:xfrm>
          <a:prstGeom prst="rect">
            <a:avLst/>
          </a:prstGeom>
          <a:noFill/>
          <a:ln>
            <a:noFill/>
          </a:ln>
        </p:spPr>
      </p:pic>
      <p:sp>
        <p:nvSpPr>
          <p:cNvPr id="307" name="Google Shape;307;g36e75739271_0_24"/>
          <p:cNvSpPr/>
          <p:nvPr/>
        </p:nvSpPr>
        <p:spPr>
          <a:xfrm>
            <a:off x="3469138" y="1928825"/>
            <a:ext cx="2259300" cy="888300"/>
          </a:xfrm>
          <a:prstGeom prst="roundRect">
            <a:avLst>
              <a:gd fmla="val 16667" name="adj"/>
            </a:avLst>
          </a:prstGeom>
          <a:noFill/>
          <a:ln cap="flat" cmpd="sng" w="38100">
            <a:solidFill>
              <a:srgbClr val="FF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36e75739271_0_24"/>
          <p:cNvSpPr/>
          <p:nvPr/>
        </p:nvSpPr>
        <p:spPr>
          <a:xfrm>
            <a:off x="5656463" y="3941575"/>
            <a:ext cx="2259300" cy="888300"/>
          </a:xfrm>
          <a:prstGeom prst="roundRect">
            <a:avLst>
              <a:gd fmla="val 16667" name="adj"/>
            </a:avLst>
          </a:prstGeom>
          <a:noFill/>
          <a:ln cap="flat" cmpd="sng" w="38100">
            <a:solidFill>
              <a:srgbClr val="FF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g36e75739271_0_24"/>
          <p:cNvSpPr txBox="1"/>
          <p:nvPr/>
        </p:nvSpPr>
        <p:spPr>
          <a:xfrm>
            <a:off x="576950" y="1122350"/>
            <a:ext cx="1096200" cy="691500"/>
          </a:xfrm>
          <a:prstGeom prst="rect">
            <a:avLst/>
          </a:prstGeom>
          <a:solidFill>
            <a:srgbClr val="D7DF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3000">
                <a:solidFill>
                  <a:srgbClr val="2D1549"/>
                </a:solidFill>
                <a:latin typeface="Poppins SemiBold"/>
                <a:ea typeface="Poppins SemiBold"/>
                <a:cs typeface="Poppins SemiBold"/>
                <a:sym typeface="Poppins SemiBold"/>
              </a:rPr>
              <a:t>2.1</a:t>
            </a:r>
            <a:endParaRPr sz="3000">
              <a:solidFill>
                <a:srgbClr val="2D1549"/>
              </a:solidFill>
              <a:latin typeface="Poppins SemiBold"/>
              <a:ea typeface="Poppins SemiBold"/>
              <a:cs typeface="Poppins SemiBold"/>
              <a:sym typeface="Poppins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4" name="Shape 314"/>
        <p:cNvGrpSpPr/>
        <p:nvPr/>
      </p:nvGrpSpPr>
      <p:grpSpPr>
        <a:xfrm>
          <a:off x="0" y="0"/>
          <a:ext cx="0" cy="0"/>
          <a:chOff x="0" y="0"/>
          <a:chExt cx="0" cy="0"/>
        </a:xfrm>
      </p:grpSpPr>
      <p:pic>
        <p:nvPicPr>
          <p:cNvPr id="315" name="Google Shape;315;g36e75739271_0_3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16" name="Google Shape;316;g36e75739271_0_3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17" name="Google Shape;317;g36e75739271_0_31"/>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18" name="Google Shape;318;g36e75739271_0_31"/>
          <p:cNvSpPr txBox="1"/>
          <p:nvPr/>
        </p:nvSpPr>
        <p:spPr>
          <a:xfrm>
            <a:off x="576950" y="1150350"/>
            <a:ext cx="84051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3000">
                <a:solidFill>
                  <a:srgbClr val="2D1549"/>
                </a:solidFill>
                <a:latin typeface="Poppins SemiBold"/>
                <a:ea typeface="Poppins SemiBold"/>
                <a:cs typeface="Poppins SemiBold"/>
                <a:sym typeface="Poppins SemiBold"/>
              </a:rPr>
              <a:t>How?</a:t>
            </a:r>
            <a:endParaRPr sz="3000">
              <a:solidFill>
                <a:srgbClr val="2D1549"/>
              </a:solidFill>
              <a:highlight>
                <a:srgbClr val="EAD1DC"/>
              </a:highlight>
              <a:latin typeface="Poppins SemiBold"/>
              <a:ea typeface="Poppins SemiBold"/>
              <a:cs typeface="Poppins SemiBold"/>
              <a:sym typeface="Poppins SemiBold"/>
            </a:endParaRPr>
          </a:p>
        </p:txBody>
      </p:sp>
      <p:sp>
        <p:nvSpPr>
          <p:cNvPr id="319" name="Google Shape;319;g36e75739271_0_31"/>
          <p:cNvSpPr txBox="1"/>
          <p:nvPr/>
        </p:nvSpPr>
        <p:spPr>
          <a:xfrm>
            <a:off x="576950" y="1793523"/>
            <a:ext cx="8356800" cy="24033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MY" sz="2200">
                <a:solidFill>
                  <a:srgbClr val="2D1549"/>
                </a:solidFill>
                <a:latin typeface="Poppins"/>
                <a:ea typeface="Poppins"/>
                <a:cs typeface="Poppins"/>
                <a:sym typeface="Poppins"/>
              </a:rPr>
              <a:t>Documents to be checked:</a:t>
            </a:r>
            <a:endParaRPr sz="2200">
              <a:solidFill>
                <a:srgbClr val="2D1549"/>
              </a:solidFill>
              <a:latin typeface="Poppins"/>
              <a:ea typeface="Poppins"/>
              <a:cs typeface="Poppins"/>
              <a:sym typeface="Poppins"/>
            </a:endParaRPr>
          </a:p>
          <a:p>
            <a:pPr indent="-368300" lvl="0" marL="457200" rtl="0" algn="just">
              <a:lnSpc>
                <a:spcPct val="150000"/>
              </a:lnSpc>
              <a:spcBef>
                <a:spcPts val="1000"/>
              </a:spcBef>
              <a:spcAft>
                <a:spcPts val="0"/>
              </a:spcAft>
              <a:buClr>
                <a:srgbClr val="2D1549"/>
              </a:buClr>
              <a:buSzPts val="2200"/>
              <a:buFont typeface="Poppins"/>
              <a:buAutoNum type="arabicPeriod"/>
            </a:pPr>
            <a:r>
              <a:rPr lang="en-MY" sz="2200">
                <a:solidFill>
                  <a:srgbClr val="2D1549"/>
                </a:solidFill>
                <a:latin typeface="Poppins"/>
                <a:ea typeface="Poppins"/>
                <a:cs typeface="Poppins"/>
                <a:sym typeface="Poppins"/>
              </a:rPr>
              <a:t>Course Information (Table 4)</a:t>
            </a:r>
            <a:endParaRPr sz="2200">
              <a:solidFill>
                <a:srgbClr val="2D1549"/>
              </a:solidFill>
              <a:latin typeface="Poppins"/>
              <a:ea typeface="Poppins"/>
              <a:cs typeface="Poppins"/>
              <a:sym typeface="Poppins"/>
            </a:endParaRPr>
          </a:p>
          <a:p>
            <a:pPr indent="-368300" lvl="0" marL="457200" rtl="0" algn="just">
              <a:lnSpc>
                <a:spcPct val="150000"/>
              </a:lnSpc>
              <a:spcBef>
                <a:spcPts val="0"/>
              </a:spcBef>
              <a:spcAft>
                <a:spcPts val="0"/>
              </a:spcAft>
              <a:buClr>
                <a:srgbClr val="2D1549"/>
              </a:buClr>
              <a:buSzPts val="2200"/>
              <a:buFont typeface="Poppins"/>
              <a:buAutoNum type="arabicPeriod"/>
            </a:pPr>
            <a:r>
              <a:rPr lang="en-MY" sz="2200">
                <a:solidFill>
                  <a:srgbClr val="2D1549"/>
                </a:solidFill>
                <a:latin typeface="Poppins"/>
                <a:ea typeface="Poppins"/>
                <a:cs typeface="Poppins"/>
                <a:sym typeface="Poppins"/>
              </a:rPr>
              <a:t>Table of Specifications (TOS)</a:t>
            </a:r>
            <a:endParaRPr sz="2200">
              <a:solidFill>
                <a:srgbClr val="2D1549"/>
              </a:solidFill>
              <a:latin typeface="Poppins"/>
              <a:ea typeface="Poppins"/>
              <a:cs typeface="Poppins"/>
              <a:sym typeface="Poppins"/>
            </a:endParaRPr>
          </a:p>
          <a:p>
            <a:pPr indent="-368300" lvl="0" marL="457200" rtl="0" algn="just">
              <a:lnSpc>
                <a:spcPct val="150000"/>
              </a:lnSpc>
              <a:spcBef>
                <a:spcPts val="0"/>
              </a:spcBef>
              <a:spcAft>
                <a:spcPts val="0"/>
              </a:spcAft>
              <a:buClr>
                <a:srgbClr val="2D1549"/>
              </a:buClr>
              <a:buSzPts val="2200"/>
              <a:buFont typeface="Poppins"/>
              <a:buAutoNum type="arabicPeriod"/>
            </a:pPr>
            <a:r>
              <a:rPr lang="en-MY" sz="2200">
                <a:solidFill>
                  <a:srgbClr val="2D1549"/>
                </a:solidFill>
                <a:latin typeface="Poppins"/>
                <a:ea typeface="Poppins"/>
                <a:cs typeface="Poppins"/>
                <a:sym typeface="Poppins"/>
              </a:rPr>
              <a:t>Assessment Paper</a:t>
            </a:r>
            <a:endParaRPr sz="2200">
              <a:solidFill>
                <a:srgbClr val="2D1549"/>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4" name="Shape 324"/>
        <p:cNvGrpSpPr/>
        <p:nvPr/>
      </p:nvGrpSpPr>
      <p:grpSpPr>
        <a:xfrm>
          <a:off x="0" y="0"/>
          <a:ext cx="0" cy="0"/>
          <a:chOff x="0" y="0"/>
          <a:chExt cx="0" cy="0"/>
        </a:xfrm>
      </p:grpSpPr>
      <p:pic>
        <p:nvPicPr>
          <p:cNvPr id="325" name="Google Shape;325;g36e75739271_0_3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26" name="Google Shape;326;g36e75739271_0_3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27" name="Google Shape;327;g36e75739271_0_38"/>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28" name="Google Shape;328;g36e75739271_0_38"/>
          <p:cNvSpPr txBox="1"/>
          <p:nvPr/>
        </p:nvSpPr>
        <p:spPr>
          <a:xfrm>
            <a:off x="441800" y="890525"/>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3000">
                <a:solidFill>
                  <a:srgbClr val="2D1549"/>
                </a:solidFill>
                <a:latin typeface="Poppins SemiBold"/>
                <a:ea typeface="Poppins SemiBold"/>
                <a:cs typeface="Poppins SemiBold"/>
                <a:sym typeface="Poppins SemiBold"/>
              </a:rPr>
              <a:t>Course Information (Table 4)</a:t>
            </a:r>
            <a:endParaRPr sz="3000">
              <a:solidFill>
                <a:srgbClr val="2D1549"/>
              </a:solidFill>
              <a:highlight>
                <a:srgbClr val="EAD1DC"/>
              </a:highlight>
              <a:latin typeface="Poppins SemiBold"/>
              <a:ea typeface="Poppins SemiBold"/>
              <a:cs typeface="Poppins SemiBold"/>
              <a:sym typeface="Poppins SemiBold"/>
            </a:endParaRPr>
          </a:p>
        </p:txBody>
      </p:sp>
      <p:pic>
        <p:nvPicPr>
          <p:cNvPr id="329" name="Google Shape;329;g36e75739271_0_38"/>
          <p:cNvPicPr preferRelativeResize="0"/>
          <p:nvPr/>
        </p:nvPicPr>
        <p:blipFill rotWithShape="1">
          <a:blip r:embed="rId5">
            <a:alphaModFix/>
          </a:blip>
          <a:srcRect b="0" l="0" r="0" t="0"/>
          <a:stretch/>
        </p:blipFill>
        <p:spPr>
          <a:xfrm>
            <a:off x="441800" y="1501975"/>
            <a:ext cx="8580424" cy="3219200"/>
          </a:xfrm>
          <a:prstGeom prst="rect">
            <a:avLst/>
          </a:prstGeom>
          <a:noFill/>
          <a:ln>
            <a:noFill/>
          </a:ln>
        </p:spPr>
      </p:pic>
      <p:grpSp>
        <p:nvGrpSpPr>
          <p:cNvPr id="330" name="Google Shape;330;g36e75739271_0_38"/>
          <p:cNvGrpSpPr/>
          <p:nvPr/>
        </p:nvGrpSpPr>
        <p:grpSpPr>
          <a:xfrm>
            <a:off x="6857500" y="175956"/>
            <a:ext cx="2156536" cy="985220"/>
            <a:chOff x="573118" y="2207541"/>
            <a:chExt cx="1981200" cy="1357800"/>
          </a:xfrm>
        </p:grpSpPr>
        <p:sp>
          <p:nvSpPr>
            <p:cNvPr id="331" name="Google Shape;331;g36e75739271_0_38"/>
            <p:cNvSpPr/>
            <p:nvPr/>
          </p:nvSpPr>
          <p:spPr>
            <a:xfrm>
              <a:off x="573118" y="2207541"/>
              <a:ext cx="1981200" cy="1357800"/>
            </a:xfrm>
            <a:prstGeom prst="roundRect">
              <a:avLst>
                <a:gd fmla="val 16667"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36e75739271_0_38"/>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2100" u="sng" cap="none" strike="noStrike">
                  <a:solidFill>
                    <a:srgbClr val="FFFFFF"/>
                  </a:solidFill>
                  <a:latin typeface="Poppins"/>
                  <a:ea typeface="Poppins"/>
                  <a:cs typeface="Poppins"/>
                  <a:sym typeface="Poppins"/>
                </a:rPr>
                <a:t>CHECK 1</a:t>
              </a:r>
              <a:endParaRPr i="0" sz="21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6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2100" u="none" cap="none" strike="noStrike">
                  <a:solidFill>
                    <a:srgbClr val="FFFFFF"/>
                  </a:solidFill>
                  <a:latin typeface="Poppins"/>
                  <a:ea typeface="Poppins"/>
                  <a:cs typeface="Poppins"/>
                  <a:sym typeface="Poppins"/>
                </a:rPr>
                <a:t>Course Information</a:t>
              </a:r>
              <a:endParaRPr i="0" sz="2100" u="none" cap="none" strike="noStrike">
                <a:solidFill>
                  <a:srgbClr val="FFFFFF"/>
                </a:solidFill>
                <a:latin typeface="Poppins"/>
                <a:ea typeface="Poppins"/>
                <a:cs typeface="Poppins"/>
                <a:sym typeface="Poppins"/>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pic>
        <p:nvPicPr>
          <p:cNvPr id="338" name="Google Shape;338;g36e75739271_0_4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39" name="Google Shape;339;g36e75739271_0_4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40" name="Google Shape;340;g36e75739271_0_45"/>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41" name="Google Shape;341;g36e75739271_0_45"/>
          <p:cNvSpPr txBox="1"/>
          <p:nvPr/>
        </p:nvSpPr>
        <p:spPr>
          <a:xfrm>
            <a:off x="393588" y="1022125"/>
            <a:ext cx="8356800" cy="594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en-MY" sz="2200">
                <a:solidFill>
                  <a:srgbClr val="2D1549"/>
                </a:solidFill>
                <a:latin typeface="Poppins"/>
                <a:ea typeface="Poppins"/>
                <a:cs typeface="Poppins"/>
                <a:sym typeface="Poppins"/>
              </a:rPr>
              <a:t>Check Table 4 </a:t>
            </a:r>
            <a:endParaRPr b="1" sz="3200">
              <a:solidFill>
                <a:srgbClr val="2D1549"/>
              </a:solidFill>
              <a:latin typeface="Poppins"/>
              <a:ea typeface="Poppins"/>
              <a:cs typeface="Poppins"/>
              <a:sym typeface="Poppins"/>
            </a:endParaRPr>
          </a:p>
        </p:txBody>
      </p:sp>
      <p:pic>
        <p:nvPicPr>
          <p:cNvPr id="342" name="Google Shape;342;g36e75739271_0_45"/>
          <p:cNvPicPr preferRelativeResize="0"/>
          <p:nvPr/>
        </p:nvPicPr>
        <p:blipFill rotWithShape="1">
          <a:blip r:embed="rId5">
            <a:alphaModFix/>
          </a:blip>
          <a:srcRect b="61101" l="17252" r="0" t="0"/>
          <a:stretch/>
        </p:blipFill>
        <p:spPr>
          <a:xfrm>
            <a:off x="412250" y="2145525"/>
            <a:ext cx="8415876" cy="1484300"/>
          </a:xfrm>
          <a:prstGeom prst="rect">
            <a:avLst/>
          </a:prstGeom>
          <a:noFill/>
          <a:ln>
            <a:noFill/>
          </a:ln>
        </p:spPr>
      </p:pic>
      <p:sp>
        <p:nvSpPr>
          <p:cNvPr id="343" name="Google Shape;343;g36e75739271_0_45"/>
          <p:cNvSpPr/>
          <p:nvPr/>
        </p:nvSpPr>
        <p:spPr>
          <a:xfrm>
            <a:off x="8491550" y="2182175"/>
            <a:ext cx="460500" cy="504600"/>
          </a:xfrm>
          <a:prstGeom prst="ellipse">
            <a:avLst/>
          </a:prstGeom>
          <a:noFill/>
          <a:ln cap="flat" cmpd="sng" w="381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g36e75739271_0_45"/>
          <p:cNvSpPr/>
          <p:nvPr/>
        </p:nvSpPr>
        <p:spPr>
          <a:xfrm>
            <a:off x="5825425" y="2499075"/>
            <a:ext cx="460500" cy="504600"/>
          </a:xfrm>
          <a:prstGeom prst="ellipse">
            <a:avLst/>
          </a:prstGeom>
          <a:noFill/>
          <a:ln cap="flat" cmpd="sng" w="381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g36e75739271_0_45"/>
          <p:cNvSpPr txBox="1"/>
          <p:nvPr/>
        </p:nvSpPr>
        <p:spPr>
          <a:xfrm>
            <a:off x="393600" y="1533663"/>
            <a:ext cx="8356800" cy="504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lang="en-MY" sz="2000">
                <a:solidFill>
                  <a:srgbClr val="2D1549"/>
                </a:solidFill>
                <a:latin typeface="Poppins"/>
                <a:ea typeface="Poppins"/>
                <a:cs typeface="Poppins"/>
                <a:sym typeface="Poppins"/>
              </a:rPr>
              <a:t>CLOs → Learning domain and level</a:t>
            </a:r>
            <a:endParaRPr sz="2000">
              <a:solidFill>
                <a:srgbClr val="2D1549"/>
              </a:solidFill>
              <a:latin typeface="Poppins"/>
              <a:ea typeface="Poppins"/>
              <a:cs typeface="Poppins"/>
              <a:sym typeface="Poppins"/>
            </a:endParaRPr>
          </a:p>
        </p:txBody>
      </p:sp>
      <p:sp>
        <p:nvSpPr>
          <p:cNvPr id="346" name="Google Shape;346;g36e75739271_0_45"/>
          <p:cNvSpPr txBox="1"/>
          <p:nvPr/>
        </p:nvSpPr>
        <p:spPr>
          <a:xfrm>
            <a:off x="6953688" y="224040"/>
            <a:ext cx="1963800" cy="9372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2100" u="sng" cap="none" strike="noStrike">
                <a:solidFill>
                  <a:srgbClr val="FFFFFF"/>
                </a:solidFill>
                <a:latin typeface="Poppins"/>
                <a:ea typeface="Poppins"/>
                <a:cs typeface="Poppins"/>
                <a:sym typeface="Poppins"/>
              </a:rPr>
              <a:t>CHECK 1</a:t>
            </a:r>
            <a:endParaRPr i="0" sz="21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6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2100" u="none" cap="none" strike="noStrike">
                <a:solidFill>
                  <a:srgbClr val="FFFFFF"/>
                </a:solidFill>
                <a:latin typeface="Poppins"/>
                <a:ea typeface="Poppins"/>
                <a:cs typeface="Poppins"/>
                <a:sym typeface="Poppins"/>
              </a:rPr>
              <a:t>Course Information</a:t>
            </a:r>
            <a:endParaRPr i="0" sz="2100" u="none" cap="none" strike="noStrike">
              <a:solidFill>
                <a:srgbClr val="FFFFFF"/>
              </a:solidFill>
              <a:latin typeface="Poppins"/>
              <a:ea typeface="Poppins"/>
              <a:cs typeface="Poppins"/>
              <a:sym typeface="Poppins"/>
            </a:endParaRPr>
          </a:p>
        </p:txBody>
      </p:sp>
      <p:grpSp>
        <p:nvGrpSpPr>
          <p:cNvPr id="347" name="Google Shape;347;g36e75739271_0_45"/>
          <p:cNvGrpSpPr/>
          <p:nvPr/>
        </p:nvGrpSpPr>
        <p:grpSpPr>
          <a:xfrm>
            <a:off x="6857500" y="175956"/>
            <a:ext cx="2156536" cy="985220"/>
            <a:chOff x="573118" y="2207541"/>
            <a:chExt cx="1981200" cy="1357800"/>
          </a:xfrm>
        </p:grpSpPr>
        <p:sp>
          <p:nvSpPr>
            <p:cNvPr id="348" name="Google Shape;348;g36e75739271_0_45"/>
            <p:cNvSpPr/>
            <p:nvPr/>
          </p:nvSpPr>
          <p:spPr>
            <a:xfrm>
              <a:off x="573118" y="2207541"/>
              <a:ext cx="1981200" cy="1357800"/>
            </a:xfrm>
            <a:prstGeom prst="roundRect">
              <a:avLst>
                <a:gd fmla="val 16667"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g36e75739271_0_45"/>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2100" u="sng" cap="none" strike="noStrike">
                  <a:solidFill>
                    <a:srgbClr val="FFFFFF"/>
                  </a:solidFill>
                  <a:latin typeface="Poppins"/>
                  <a:ea typeface="Poppins"/>
                  <a:cs typeface="Poppins"/>
                  <a:sym typeface="Poppins"/>
                </a:rPr>
                <a:t>CHECK 1</a:t>
              </a:r>
              <a:endParaRPr i="0" sz="21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6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2100" u="none" cap="none" strike="noStrike">
                  <a:solidFill>
                    <a:srgbClr val="FFFFFF"/>
                  </a:solidFill>
                  <a:latin typeface="Poppins"/>
                  <a:ea typeface="Poppins"/>
                  <a:cs typeface="Poppins"/>
                  <a:sym typeface="Poppins"/>
                </a:rPr>
                <a:t>Course Information</a:t>
              </a:r>
              <a:endParaRPr i="0" sz="2100" u="none" cap="none" strike="noStrike">
                <a:solidFill>
                  <a:srgbClr val="FFFFFF"/>
                </a:solidFill>
                <a:latin typeface="Poppins"/>
                <a:ea typeface="Poppins"/>
                <a:cs typeface="Poppins"/>
                <a:sym typeface="Poppins"/>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4" name="Shape 354"/>
        <p:cNvGrpSpPr/>
        <p:nvPr/>
      </p:nvGrpSpPr>
      <p:grpSpPr>
        <a:xfrm>
          <a:off x="0" y="0"/>
          <a:ext cx="0" cy="0"/>
          <a:chOff x="0" y="0"/>
          <a:chExt cx="0" cy="0"/>
        </a:xfrm>
      </p:grpSpPr>
      <p:pic>
        <p:nvPicPr>
          <p:cNvPr id="355" name="Google Shape;355;g3678c299de2_1_6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56" name="Google Shape;356;g3678c299de2_1_6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57" name="Google Shape;357;g3678c299de2_1_64"/>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58" name="Google Shape;358;g3678c299de2_1_64"/>
          <p:cNvSpPr txBox="1"/>
          <p:nvPr/>
        </p:nvSpPr>
        <p:spPr>
          <a:xfrm>
            <a:off x="441800" y="890525"/>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200">
                <a:solidFill>
                  <a:srgbClr val="2D1549"/>
                </a:solidFill>
                <a:latin typeface="Poppins SemiBold"/>
                <a:ea typeface="Poppins SemiBold"/>
                <a:cs typeface="Poppins SemiBold"/>
                <a:sym typeface="Poppins SemiBold"/>
              </a:rPr>
              <a:t>Example 1:</a:t>
            </a:r>
            <a:endParaRPr sz="2200">
              <a:solidFill>
                <a:srgbClr val="2D1549"/>
              </a:solidFill>
              <a:highlight>
                <a:srgbClr val="EAD1DC"/>
              </a:highlight>
              <a:latin typeface="Poppins SemiBold"/>
              <a:ea typeface="Poppins SemiBold"/>
              <a:cs typeface="Poppins SemiBold"/>
              <a:sym typeface="Poppins SemiBold"/>
            </a:endParaRPr>
          </a:p>
        </p:txBody>
      </p:sp>
      <p:sp>
        <p:nvSpPr>
          <p:cNvPr id="359" name="Google Shape;359;g3678c299de2_1_64"/>
          <p:cNvSpPr txBox="1"/>
          <p:nvPr/>
        </p:nvSpPr>
        <p:spPr>
          <a:xfrm>
            <a:off x="441800" y="1484825"/>
            <a:ext cx="8490300" cy="21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000">
                <a:solidFill>
                  <a:srgbClr val="2D1549"/>
                </a:solidFill>
                <a:latin typeface="Poppins"/>
                <a:ea typeface="Poppins"/>
                <a:cs typeface="Poppins"/>
                <a:sym typeface="Poppins"/>
              </a:rPr>
              <a:t>CLO: Present the research work through effective communication skills and presentation.</a:t>
            </a:r>
            <a:endParaRPr sz="2000">
              <a:solidFill>
                <a:srgbClr val="2D1549"/>
              </a:solidFill>
              <a:latin typeface="Poppins"/>
              <a:ea typeface="Poppins"/>
              <a:cs typeface="Poppins"/>
              <a:sym typeface="Poppins"/>
            </a:endParaRPr>
          </a:p>
          <a:p>
            <a:pPr indent="0" lvl="0" marL="0" rtl="0" algn="just">
              <a:spcBef>
                <a:spcPts val="1000"/>
              </a:spcBef>
              <a:spcAft>
                <a:spcPts val="0"/>
              </a:spcAft>
              <a:buNone/>
            </a:pPr>
            <a:r>
              <a:t/>
            </a:r>
            <a:endParaRPr sz="2000">
              <a:solidFill>
                <a:srgbClr val="2D1549"/>
              </a:solidFill>
              <a:latin typeface="Poppins"/>
              <a:ea typeface="Poppins"/>
              <a:cs typeface="Poppins"/>
              <a:sym typeface="Poppins"/>
            </a:endParaRPr>
          </a:p>
          <a:p>
            <a:pPr indent="0" lvl="0" marL="0" rtl="0" algn="just">
              <a:spcBef>
                <a:spcPts val="1000"/>
              </a:spcBef>
              <a:spcAft>
                <a:spcPts val="0"/>
              </a:spcAft>
              <a:buNone/>
            </a:pPr>
            <a:r>
              <a:rPr lang="en-MY" sz="2000">
                <a:solidFill>
                  <a:srgbClr val="2D1549"/>
                </a:solidFill>
                <a:latin typeface="Poppins"/>
                <a:ea typeface="Poppins"/>
                <a:cs typeface="Poppins"/>
                <a:sym typeface="Poppins"/>
              </a:rPr>
              <a:t>What is the learning domain and level?</a:t>
            </a:r>
            <a:endParaRPr sz="2000">
              <a:solidFill>
                <a:srgbClr val="2D1549"/>
              </a:solidFill>
              <a:latin typeface="Poppins"/>
              <a:ea typeface="Poppins"/>
              <a:cs typeface="Poppins"/>
              <a:sym typeface="Poppins"/>
            </a:endParaRPr>
          </a:p>
          <a:p>
            <a:pPr indent="0" lvl="0" marL="0" rtl="0" algn="just">
              <a:spcBef>
                <a:spcPts val="1000"/>
              </a:spcBef>
              <a:spcAft>
                <a:spcPts val="1000"/>
              </a:spcAft>
              <a:buNone/>
            </a:pPr>
            <a:r>
              <a:t/>
            </a:r>
            <a:endParaRPr sz="2000">
              <a:solidFill>
                <a:srgbClr val="2D1549"/>
              </a:solidFill>
              <a:latin typeface="Poppins"/>
              <a:ea typeface="Poppins"/>
              <a:cs typeface="Poppins"/>
              <a:sym typeface="Poppins"/>
            </a:endParaRPr>
          </a:p>
        </p:txBody>
      </p:sp>
      <p:pic>
        <p:nvPicPr>
          <p:cNvPr id="360" name="Google Shape;360;g3678c299de2_1_64"/>
          <p:cNvPicPr preferRelativeResize="0"/>
          <p:nvPr/>
        </p:nvPicPr>
        <p:blipFill rotWithShape="1">
          <a:blip r:embed="rId5">
            <a:alphaModFix/>
          </a:blip>
          <a:srcRect b="0" l="0" r="0" t="0"/>
          <a:stretch/>
        </p:blipFill>
        <p:spPr>
          <a:xfrm>
            <a:off x="534196" y="3129550"/>
            <a:ext cx="4173700" cy="1421475"/>
          </a:xfrm>
          <a:prstGeom prst="rect">
            <a:avLst/>
          </a:prstGeom>
          <a:noFill/>
          <a:ln>
            <a:noFill/>
          </a:ln>
        </p:spPr>
      </p:pic>
      <p:grpSp>
        <p:nvGrpSpPr>
          <p:cNvPr id="361" name="Google Shape;361;g3678c299de2_1_64"/>
          <p:cNvGrpSpPr/>
          <p:nvPr/>
        </p:nvGrpSpPr>
        <p:grpSpPr>
          <a:xfrm>
            <a:off x="6857500" y="175956"/>
            <a:ext cx="2156536" cy="985220"/>
            <a:chOff x="573118" y="2207541"/>
            <a:chExt cx="1981200" cy="1357800"/>
          </a:xfrm>
        </p:grpSpPr>
        <p:sp>
          <p:nvSpPr>
            <p:cNvPr id="362" name="Google Shape;362;g3678c299de2_1_64"/>
            <p:cNvSpPr/>
            <p:nvPr/>
          </p:nvSpPr>
          <p:spPr>
            <a:xfrm>
              <a:off x="573118" y="2207541"/>
              <a:ext cx="1981200" cy="1357800"/>
            </a:xfrm>
            <a:prstGeom prst="roundRect">
              <a:avLst>
                <a:gd fmla="val 16667"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g3678c299de2_1_64"/>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2100" u="sng" cap="none" strike="noStrike">
                  <a:solidFill>
                    <a:srgbClr val="FFFFFF"/>
                  </a:solidFill>
                  <a:latin typeface="Poppins"/>
                  <a:ea typeface="Poppins"/>
                  <a:cs typeface="Poppins"/>
                  <a:sym typeface="Poppins"/>
                </a:rPr>
                <a:t>CHECK 1</a:t>
              </a:r>
              <a:endParaRPr i="0" sz="21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6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2100" u="none" cap="none" strike="noStrike">
                  <a:solidFill>
                    <a:srgbClr val="FFFFFF"/>
                  </a:solidFill>
                  <a:latin typeface="Poppins"/>
                  <a:ea typeface="Poppins"/>
                  <a:cs typeface="Poppins"/>
                  <a:sym typeface="Poppins"/>
                </a:rPr>
                <a:t>Course Information</a:t>
              </a:r>
              <a:endParaRPr i="0" sz="2100" u="none" cap="none" strike="noStrike">
                <a:solidFill>
                  <a:srgbClr val="FFFFFF"/>
                </a:solidFill>
                <a:latin typeface="Poppins"/>
                <a:ea typeface="Poppins"/>
                <a:cs typeface="Poppins"/>
                <a:sym typeface="Poppins"/>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8" name="Shape 368"/>
        <p:cNvGrpSpPr/>
        <p:nvPr/>
      </p:nvGrpSpPr>
      <p:grpSpPr>
        <a:xfrm>
          <a:off x="0" y="0"/>
          <a:ext cx="0" cy="0"/>
          <a:chOff x="0" y="0"/>
          <a:chExt cx="0" cy="0"/>
        </a:xfrm>
      </p:grpSpPr>
      <p:pic>
        <p:nvPicPr>
          <p:cNvPr id="369" name="Google Shape;369;g36e75739271_0_11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70" name="Google Shape;370;g36e75739271_0_11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71" name="Google Shape;371;g36e75739271_0_119"/>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72" name="Google Shape;372;g36e75739271_0_119"/>
          <p:cNvSpPr txBox="1"/>
          <p:nvPr/>
        </p:nvSpPr>
        <p:spPr>
          <a:xfrm>
            <a:off x="441800" y="890525"/>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200">
                <a:solidFill>
                  <a:srgbClr val="2D1549"/>
                </a:solidFill>
                <a:latin typeface="Poppins SemiBold"/>
                <a:ea typeface="Poppins SemiBold"/>
                <a:cs typeface="Poppins SemiBold"/>
                <a:sym typeface="Poppins SemiBold"/>
              </a:rPr>
              <a:t>Example 1:</a:t>
            </a:r>
            <a:endParaRPr sz="2200">
              <a:solidFill>
                <a:srgbClr val="2D1549"/>
              </a:solidFill>
              <a:highlight>
                <a:srgbClr val="EAD1DC"/>
              </a:highlight>
              <a:latin typeface="Poppins SemiBold"/>
              <a:ea typeface="Poppins SemiBold"/>
              <a:cs typeface="Poppins SemiBold"/>
              <a:sym typeface="Poppins SemiBold"/>
            </a:endParaRPr>
          </a:p>
        </p:txBody>
      </p:sp>
      <p:sp>
        <p:nvSpPr>
          <p:cNvPr id="373" name="Google Shape;373;g36e75739271_0_119"/>
          <p:cNvSpPr txBox="1"/>
          <p:nvPr/>
        </p:nvSpPr>
        <p:spPr>
          <a:xfrm>
            <a:off x="441800" y="1484825"/>
            <a:ext cx="8490300" cy="21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000">
                <a:solidFill>
                  <a:srgbClr val="2D1549"/>
                </a:solidFill>
                <a:latin typeface="Poppins"/>
                <a:ea typeface="Poppins"/>
                <a:cs typeface="Poppins"/>
                <a:sym typeface="Poppins"/>
              </a:rPr>
              <a:t>CLO: Present the research work through effective communication skills and presentation.</a:t>
            </a:r>
            <a:endParaRPr sz="2000">
              <a:solidFill>
                <a:srgbClr val="2D1549"/>
              </a:solidFill>
              <a:latin typeface="Poppins"/>
              <a:ea typeface="Poppins"/>
              <a:cs typeface="Poppins"/>
              <a:sym typeface="Poppins"/>
            </a:endParaRPr>
          </a:p>
          <a:p>
            <a:pPr indent="0" lvl="0" marL="0" rtl="0" algn="just">
              <a:spcBef>
                <a:spcPts val="1000"/>
              </a:spcBef>
              <a:spcAft>
                <a:spcPts val="0"/>
              </a:spcAft>
              <a:buNone/>
            </a:pPr>
            <a:r>
              <a:t/>
            </a:r>
            <a:endParaRPr sz="2000">
              <a:solidFill>
                <a:srgbClr val="2D1549"/>
              </a:solidFill>
              <a:latin typeface="Poppins"/>
              <a:ea typeface="Poppins"/>
              <a:cs typeface="Poppins"/>
              <a:sym typeface="Poppins"/>
            </a:endParaRPr>
          </a:p>
          <a:p>
            <a:pPr indent="0" lvl="0" marL="0" rtl="0" algn="just">
              <a:spcBef>
                <a:spcPts val="1000"/>
              </a:spcBef>
              <a:spcAft>
                <a:spcPts val="0"/>
              </a:spcAft>
              <a:buNone/>
            </a:pPr>
            <a:r>
              <a:rPr lang="en-MY" sz="2000">
                <a:solidFill>
                  <a:srgbClr val="2D1549"/>
                </a:solidFill>
                <a:latin typeface="Poppins"/>
                <a:ea typeface="Poppins"/>
                <a:cs typeface="Poppins"/>
                <a:sym typeface="Poppins"/>
              </a:rPr>
              <a:t>What is the learning domain and level?</a:t>
            </a:r>
            <a:endParaRPr sz="2000">
              <a:solidFill>
                <a:srgbClr val="2D1549"/>
              </a:solidFill>
              <a:latin typeface="Poppins"/>
              <a:ea typeface="Poppins"/>
              <a:cs typeface="Poppins"/>
              <a:sym typeface="Poppins"/>
            </a:endParaRPr>
          </a:p>
          <a:p>
            <a:pPr indent="0" lvl="0" marL="0" rtl="0" algn="just">
              <a:spcBef>
                <a:spcPts val="1000"/>
              </a:spcBef>
              <a:spcAft>
                <a:spcPts val="1000"/>
              </a:spcAft>
              <a:buNone/>
            </a:pPr>
            <a:r>
              <a:t/>
            </a:r>
            <a:endParaRPr sz="2000">
              <a:solidFill>
                <a:srgbClr val="2D1549"/>
              </a:solidFill>
              <a:latin typeface="Poppins"/>
              <a:ea typeface="Poppins"/>
              <a:cs typeface="Poppins"/>
              <a:sym typeface="Poppins"/>
            </a:endParaRPr>
          </a:p>
        </p:txBody>
      </p:sp>
      <p:pic>
        <p:nvPicPr>
          <p:cNvPr id="374" name="Google Shape;374;g36e75739271_0_119"/>
          <p:cNvPicPr preferRelativeResize="0"/>
          <p:nvPr/>
        </p:nvPicPr>
        <p:blipFill rotWithShape="1">
          <a:blip r:embed="rId5">
            <a:alphaModFix/>
          </a:blip>
          <a:srcRect b="0" l="0" r="0" t="0"/>
          <a:stretch/>
        </p:blipFill>
        <p:spPr>
          <a:xfrm>
            <a:off x="534196" y="3129550"/>
            <a:ext cx="4173700" cy="1421475"/>
          </a:xfrm>
          <a:prstGeom prst="rect">
            <a:avLst/>
          </a:prstGeom>
          <a:noFill/>
          <a:ln>
            <a:noFill/>
          </a:ln>
        </p:spPr>
      </p:pic>
      <p:grpSp>
        <p:nvGrpSpPr>
          <p:cNvPr id="375" name="Google Shape;375;g36e75739271_0_119"/>
          <p:cNvGrpSpPr/>
          <p:nvPr/>
        </p:nvGrpSpPr>
        <p:grpSpPr>
          <a:xfrm>
            <a:off x="6857500" y="175956"/>
            <a:ext cx="2156536" cy="985220"/>
            <a:chOff x="573118" y="2207541"/>
            <a:chExt cx="1981200" cy="1357800"/>
          </a:xfrm>
        </p:grpSpPr>
        <p:sp>
          <p:nvSpPr>
            <p:cNvPr id="376" name="Google Shape;376;g36e75739271_0_119"/>
            <p:cNvSpPr/>
            <p:nvPr/>
          </p:nvSpPr>
          <p:spPr>
            <a:xfrm>
              <a:off x="573118" y="2207541"/>
              <a:ext cx="1981200" cy="1357800"/>
            </a:xfrm>
            <a:prstGeom prst="roundRect">
              <a:avLst>
                <a:gd fmla="val 16667"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36e75739271_0_119"/>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2100" u="sng" cap="none" strike="noStrike">
                  <a:solidFill>
                    <a:srgbClr val="FFFFFF"/>
                  </a:solidFill>
                  <a:latin typeface="Poppins"/>
                  <a:ea typeface="Poppins"/>
                  <a:cs typeface="Poppins"/>
                  <a:sym typeface="Poppins"/>
                </a:rPr>
                <a:t>CHECK 1</a:t>
              </a:r>
              <a:endParaRPr i="0" sz="21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6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2100" u="none" cap="none" strike="noStrike">
                  <a:solidFill>
                    <a:srgbClr val="FFFFFF"/>
                  </a:solidFill>
                  <a:latin typeface="Poppins"/>
                  <a:ea typeface="Poppins"/>
                  <a:cs typeface="Poppins"/>
                  <a:sym typeface="Poppins"/>
                </a:rPr>
                <a:t>Course Information</a:t>
              </a:r>
              <a:endParaRPr i="0" sz="2100" u="none" cap="none" strike="noStrike">
                <a:solidFill>
                  <a:srgbClr val="FFFFFF"/>
                </a:solidFill>
                <a:latin typeface="Poppins"/>
                <a:ea typeface="Poppins"/>
                <a:cs typeface="Poppins"/>
                <a:sym typeface="Poppins"/>
              </a:endParaRPr>
            </a:p>
          </p:txBody>
        </p:sp>
      </p:grpSp>
      <p:sp>
        <p:nvSpPr>
          <p:cNvPr id="378" name="Google Shape;378;g36e75739271_0_119"/>
          <p:cNvSpPr/>
          <p:nvPr/>
        </p:nvSpPr>
        <p:spPr>
          <a:xfrm>
            <a:off x="5585325" y="3129550"/>
            <a:ext cx="2237400" cy="1192500"/>
          </a:xfrm>
          <a:prstGeom prst="roundRect">
            <a:avLst>
              <a:gd fmla="val 16667" name="adj"/>
            </a:avLst>
          </a:prstGeom>
          <a:solidFill>
            <a:srgbClr val="FFFF00"/>
          </a:solidFill>
          <a:ln cap="flat" cmpd="sng" w="9525">
            <a:solidFill>
              <a:srgbClr val="844E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MY" sz="2000" u="sng" cap="none" strike="noStrike">
                <a:solidFill>
                  <a:srgbClr val="000000"/>
                </a:solidFill>
                <a:latin typeface="Poppins"/>
                <a:ea typeface="Poppins"/>
                <a:cs typeface="Poppins"/>
                <a:sym typeface="Poppins"/>
              </a:rPr>
              <a:t>Answer</a:t>
            </a:r>
            <a:endParaRPr i="0" sz="2000" u="sng"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000"/>
              <a:buFont typeface="Arial"/>
              <a:buNone/>
            </a:pPr>
            <a:r>
              <a:rPr i="0" lang="en-MY" sz="2000" u="none" cap="none" strike="noStrike">
                <a:solidFill>
                  <a:srgbClr val="000000"/>
                </a:solidFill>
                <a:latin typeface="Poppins"/>
                <a:ea typeface="Poppins"/>
                <a:cs typeface="Poppins"/>
                <a:sym typeface="Poppins"/>
              </a:rPr>
              <a:t>Affective</a:t>
            </a:r>
            <a:endParaRPr i="0" sz="2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000"/>
              <a:buFont typeface="Arial"/>
              <a:buNone/>
            </a:pPr>
            <a:r>
              <a:rPr i="0" lang="en-MY" sz="2000" u="none" cap="none" strike="noStrike">
                <a:solidFill>
                  <a:srgbClr val="000000"/>
                </a:solidFill>
                <a:latin typeface="Poppins"/>
                <a:ea typeface="Poppins"/>
                <a:cs typeface="Poppins"/>
                <a:sym typeface="Poppins"/>
              </a:rPr>
              <a:t>Level 2</a:t>
            </a:r>
            <a:endParaRPr i="0" sz="2000" u="none" cap="none" strike="noStrike">
              <a:solidFill>
                <a:srgbClr val="000000"/>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3" name="Shape 383"/>
        <p:cNvGrpSpPr/>
        <p:nvPr/>
      </p:nvGrpSpPr>
      <p:grpSpPr>
        <a:xfrm>
          <a:off x="0" y="0"/>
          <a:ext cx="0" cy="0"/>
          <a:chOff x="0" y="0"/>
          <a:chExt cx="0" cy="0"/>
        </a:xfrm>
      </p:grpSpPr>
      <p:pic>
        <p:nvPicPr>
          <p:cNvPr id="384" name="Google Shape;384;g36e75739271_0_10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85" name="Google Shape;385;g36e75739271_0_10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grpSp>
        <p:nvGrpSpPr>
          <p:cNvPr id="386" name="Google Shape;386;g36e75739271_0_101"/>
          <p:cNvGrpSpPr/>
          <p:nvPr/>
        </p:nvGrpSpPr>
        <p:grpSpPr>
          <a:xfrm>
            <a:off x="6857500" y="175956"/>
            <a:ext cx="2156536" cy="985220"/>
            <a:chOff x="573118" y="2207541"/>
            <a:chExt cx="1981200" cy="1357800"/>
          </a:xfrm>
        </p:grpSpPr>
        <p:sp>
          <p:nvSpPr>
            <p:cNvPr id="387" name="Google Shape;387;g36e75739271_0_101"/>
            <p:cNvSpPr/>
            <p:nvPr/>
          </p:nvSpPr>
          <p:spPr>
            <a:xfrm>
              <a:off x="573118" y="2207541"/>
              <a:ext cx="1981200" cy="1357800"/>
            </a:xfrm>
            <a:prstGeom prst="roundRect">
              <a:avLst>
                <a:gd fmla="val 16667"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g36e75739271_0_101"/>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2100" u="sng" cap="none" strike="noStrike">
                  <a:solidFill>
                    <a:srgbClr val="FFFFFF"/>
                  </a:solidFill>
                  <a:latin typeface="Poppins"/>
                  <a:ea typeface="Poppins"/>
                  <a:cs typeface="Poppins"/>
                  <a:sym typeface="Poppins"/>
                </a:rPr>
                <a:t>CHECK 1</a:t>
              </a:r>
              <a:endParaRPr i="0" sz="21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6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2100" u="none" cap="none" strike="noStrike">
                  <a:solidFill>
                    <a:srgbClr val="FFFFFF"/>
                  </a:solidFill>
                  <a:latin typeface="Poppins"/>
                  <a:ea typeface="Poppins"/>
                  <a:cs typeface="Poppins"/>
                  <a:sym typeface="Poppins"/>
                </a:rPr>
                <a:t>Course Information</a:t>
              </a:r>
              <a:endParaRPr i="0" sz="2100" u="none" cap="none" strike="noStrike">
                <a:solidFill>
                  <a:srgbClr val="FFFFFF"/>
                </a:solidFill>
                <a:latin typeface="Poppins"/>
                <a:ea typeface="Poppins"/>
                <a:cs typeface="Poppins"/>
                <a:sym typeface="Poppins"/>
              </a:endParaRPr>
            </a:p>
          </p:txBody>
        </p:sp>
      </p:grpSp>
      <p:sp>
        <p:nvSpPr>
          <p:cNvPr id="389" name="Google Shape;389;g36e75739271_0_101"/>
          <p:cNvSpPr txBox="1"/>
          <p:nvPr/>
        </p:nvSpPr>
        <p:spPr>
          <a:xfrm>
            <a:off x="441800" y="890525"/>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200">
                <a:solidFill>
                  <a:srgbClr val="2D1549"/>
                </a:solidFill>
                <a:latin typeface="Poppins SemiBold"/>
                <a:ea typeface="Poppins SemiBold"/>
                <a:cs typeface="Poppins SemiBold"/>
                <a:sym typeface="Poppins SemiBold"/>
              </a:rPr>
              <a:t>Example 2:</a:t>
            </a:r>
            <a:endParaRPr sz="2200">
              <a:solidFill>
                <a:srgbClr val="2D1549"/>
              </a:solidFill>
              <a:highlight>
                <a:srgbClr val="EAD1DC"/>
              </a:highlight>
              <a:latin typeface="Poppins SemiBold"/>
              <a:ea typeface="Poppins SemiBold"/>
              <a:cs typeface="Poppins SemiBold"/>
              <a:sym typeface="Poppins SemiBold"/>
            </a:endParaRPr>
          </a:p>
        </p:txBody>
      </p:sp>
      <p:pic>
        <p:nvPicPr>
          <p:cNvPr id="390" name="Google Shape;390;g36e75739271_0_101"/>
          <p:cNvPicPr preferRelativeResize="0"/>
          <p:nvPr/>
        </p:nvPicPr>
        <p:blipFill rotWithShape="1">
          <a:blip r:embed="rId5">
            <a:alphaModFix/>
          </a:blip>
          <a:srcRect b="0" l="0" r="0" t="0"/>
          <a:stretch/>
        </p:blipFill>
        <p:spPr>
          <a:xfrm>
            <a:off x="534196" y="3129550"/>
            <a:ext cx="4173700" cy="1421475"/>
          </a:xfrm>
          <a:prstGeom prst="rect">
            <a:avLst/>
          </a:prstGeom>
          <a:noFill/>
          <a:ln>
            <a:noFill/>
          </a:ln>
        </p:spPr>
      </p:pic>
      <p:sp>
        <p:nvSpPr>
          <p:cNvPr id="391" name="Google Shape;391;g36e75739271_0_101"/>
          <p:cNvSpPr txBox="1"/>
          <p:nvPr/>
        </p:nvSpPr>
        <p:spPr>
          <a:xfrm>
            <a:off x="441800" y="1484825"/>
            <a:ext cx="8356800" cy="2112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MY" sz="2000">
                <a:solidFill>
                  <a:srgbClr val="2D1549"/>
                </a:solidFill>
                <a:latin typeface="Poppins"/>
                <a:ea typeface="Poppins"/>
                <a:cs typeface="Poppins"/>
                <a:sym typeface="Poppins"/>
              </a:rPr>
              <a:t>CLO: Apply suitable statistical and digital tools to manage the data and publish the findings.</a:t>
            </a:r>
            <a:endParaRPr sz="2000">
              <a:solidFill>
                <a:srgbClr val="2D1549"/>
              </a:solidFill>
              <a:latin typeface="Poppins"/>
              <a:ea typeface="Poppins"/>
              <a:cs typeface="Poppins"/>
              <a:sym typeface="Poppins"/>
            </a:endParaRPr>
          </a:p>
          <a:p>
            <a:pPr indent="0" lvl="0" marL="0" rtl="0" algn="just">
              <a:spcBef>
                <a:spcPts val="1000"/>
              </a:spcBef>
              <a:spcAft>
                <a:spcPts val="0"/>
              </a:spcAft>
              <a:buNone/>
            </a:pPr>
            <a:r>
              <a:t/>
            </a:r>
            <a:endParaRPr sz="2000">
              <a:solidFill>
                <a:srgbClr val="2D1549"/>
              </a:solidFill>
              <a:latin typeface="Poppins"/>
              <a:ea typeface="Poppins"/>
              <a:cs typeface="Poppins"/>
              <a:sym typeface="Poppins"/>
            </a:endParaRPr>
          </a:p>
          <a:p>
            <a:pPr indent="0" lvl="0" marL="0" rtl="0" algn="just">
              <a:spcBef>
                <a:spcPts val="1000"/>
              </a:spcBef>
              <a:spcAft>
                <a:spcPts val="0"/>
              </a:spcAft>
              <a:buNone/>
            </a:pPr>
            <a:r>
              <a:rPr lang="en-MY" sz="2000">
                <a:solidFill>
                  <a:srgbClr val="2D1549"/>
                </a:solidFill>
                <a:latin typeface="Poppins"/>
                <a:ea typeface="Poppins"/>
                <a:cs typeface="Poppins"/>
                <a:sym typeface="Poppins"/>
              </a:rPr>
              <a:t>What is the learning domain and level?</a:t>
            </a:r>
            <a:endParaRPr sz="2000">
              <a:solidFill>
                <a:srgbClr val="2D1549"/>
              </a:solidFill>
              <a:latin typeface="Poppins"/>
              <a:ea typeface="Poppins"/>
              <a:cs typeface="Poppins"/>
              <a:sym typeface="Poppins"/>
            </a:endParaRPr>
          </a:p>
          <a:p>
            <a:pPr indent="0" lvl="0" marL="0" rtl="0" algn="just">
              <a:spcBef>
                <a:spcPts val="1000"/>
              </a:spcBef>
              <a:spcAft>
                <a:spcPts val="1000"/>
              </a:spcAft>
              <a:buNone/>
            </a:pPr>
            <a:r>
              <a:t/>
            </a:r>
            <a:endParaRPr sz="2000">
              <a:solidFill>
                <a:srgbClr val="2D1549"/>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6" name="Shape 396"/>
        <p:cNvGrpSpPr/>
        <p:nvPr/>
      </p:nvGrpSpPr>
      <p:grpSpPr>
        <a:xfrm>
          <a:off x="0" y="0"/>
          <a:ext cx="0" cy="0"/>
          <a:chOff x="0" y="0"/>
          <a:chExt cx="0" cy="0"/>
        </a:xfrm>
      </p:grpSpPr>
      <p:pic>
        <p:nvPicPr>
          <p:cNvPr id="397" name="Google Shape;397;g36e75739271_0_13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98" name="Google Shape;398;g36e75739271_0_13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grpSp>
        <p:nvGrpSpPr>
          <p:cNvPr id="399" name="Google Shape;399;g36e75739271_0_133"/>
          <p:cNvGrpSpPr/>
          <p:nvPr/>
        </p:nvGrpSpPr>
        <p:grpSpPr>
          <a:xfrm>
            <a:off x="6857500" y="175956"/>
            <a:ext cx="2156536" cy="985220"/>
            <a:chOff x="573118" y="2207541"/>
            <a:chExt cx="1981200" cy="1357800"/>
          </a:xfrm>
        </p:grpSpPr>
        <p:sp>
          <p:nvSpPr>
            <p:cNvPr id="400" name="Google Shape;400;g36e75739271_0_133"/>
            <p:cNvSpPr/>
            <p:nvPr/>
          </p:nvSpPr>
          <p:spPr>
            <a:xfrm>
              <a:off x="573118" y="2207541"/>
              <a:ext cx="1981200" cy="1357800"/>
            </a:xfrm>
            <a:prstGeom prst="roundRect">
              <a:avLst>
                <a:gd fmla="val 16667"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g36e75739271_0_133"/>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2100" u="sng" cap="none" strike="noStrike">
                  <a:solidFill>
                    <a:srgbClr val="FFFFFF"/>
                  </a:solidFill>
                  <a:latin typeface="Poppins"/>
                  <a:ea typeface="Poppins"/>
                  <a:cs typeface="Poppins"/>
                  <a:sym typeface="Poppins"/>
                </a:rPr>
                <a:t>CHECK 1</a:t>
              </a:r>
              <a:endParaRPr i="0" sz="21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6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2100" u="none" cap="none" strike="noStrike">
                  <a:solidFill>
                    <a:srgbClr val="FFFFFF"/>
                  </a:solidFill>
                  <a:latin typeface="Poppins"/>
                  <a:ea typeface="Poppins"/>
                  <a:cs typeface="Poppins"/>
                  <a:sym typeface="Poppins"/>
                </a:rPr>
                <a:t>Course Information</a:t>
              </a:r>
              <a:endParaRPr i="0" sz="2100" u="none" cap="none" strike="noStrike">
                <a:solidFill>
                  <a:srgbClr val="FFFFFF"/>
                </a:solidFill>
                <a:latin typeface="Poppins"/>
                <a:ea typeface="Poppins"/>
                <a:cs typeface="Poppins"/>
                <a:sym typeface="Poppins"/>
              </a:endParaRPr>
            </a:p>
          </p:txBody>
        </p:sp>
      </p:grpSp>
      <p:sp>
        <p:nvSpPr>
          <p:cNvPr id="402" name="Google Shape;402;g36e75739271_0_133"/>
          <p:cNvSpPr txBox="1"/>
          <p:nvPr/>
        </p:nvSpPr>
        <p:spPr>
          <a:xfrm>
            <a:off x="441800" y="890525"/>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200">
                <a:solidFill>
                  <a:srgbClr val="2D1549"/>
                </a:solidFill>
                <a:latin typeface="Poppins SemiBold"/>
                <a:ea typeface="Poppins SemiBold"/>
                <a:cs typeface="Poppins SemiBold"/>
                <a:sym typeface="Poppins SemiBold"/>
              </a:rPr>
              <a:t>Example 2:</a:t>
            </a:r>
            <a:endParaRPr sz="2200">
              <a:solidFill>
                <a:srgbClr val="2D1549"/>
              </a:solidFill>
              <a:highlight>
                <a:srgbClr val="EAD1DC"/>
              </a:highlight>
              <a:latin typeface="Poppins SemiBold"/>
              <a:ea typeface="Poppins SemiBold"/>
              <a:cs typeface="Poppins SemiBold"/>
              <a:sym typeface="Poppins SemiBold"/>
            </a:endParaRPr>
          </a:p>
        </p:txBody>
      </p:sp>
      <p:pic>
        <p:nvPicPr>
          <p:cNvPr id="403" name="Google Shape;403;g36e75739271_0_133"/>
          <p:cNvPicPr preferRelativeResize="0"/>
          <p:nvPr/>
        </p:nvPicPr>
        <p:blipFill rotWithShape="1">
          <a:blip r:embed="rId5">
            <a:alphaModFix/>
          </a:blip>
          <a:srcRect b="0" l="0" r="0" t="0"/>
          <a:stretch/>
        </p:blipFill>
        <p:spPr>
          <a:xfrm>
            <a:off x="534196" y="3129550"/>
            <a:ext cx="4173700" cy="1421475"/>
          </a:xfrm>
          <a:prstGeom prst="rect">
            <a:avLst/>
          </a:prstGeom>
          <a:noFill/>
          <a:ln>
            <a:noFill/>
          </a:ln>
        </p:spPr>
      </p:pic>
      <p:sp>
        <p:nvSpPr>
          <p:cNvPr id="404" name="Google Shape;404;g36e75739271_0_133"/>
          <p:cNvSpPr/>
          <p:nvPr/>
        </p:nvSpPr>
        <p:spPr>
          <a:xfrm>
            <a:off x="5552425" y="3175050"/>
            <a:ext cx="2237400" cy="1192500"/>
          </a:xfrm>
          <a:prstGeom prst="roundRect">
            <a:avLst>
              <a:gd fmla="val 16667" name="adj"/>
            </a:avLst>
          </a:prstGeom>
          <a:solidFill>
            <a:srgbClr val="FFFF00"/>
          </a:solidFill>
          <a:ln cap="flat" cmpd="sng" w="9525">
            <a:solidFill>
              <a:srgbClr val="844E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MY" sz="2000" u="sng" cap="none" strike="noStrike">
                <a:solidFill>
                  <a:srgbClr val="000000"/>
                </a:solidFill>
                <a:latin typeface="Poppins"/>
                <a:ea typeface="Poppins"/>
                <a:cs typeface="Poppins"/>
                <a:sym typeface="Poppins"/>
              </a:rPr>
              <a:t>Answer</a:t>
            </a:r>
            <a:endParaRPr i="0" sz="2000" u="sng"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000"/>
              <a:buFont typeface="Arial"/>
              <a:buNone/>
            </a:pPr>
            <a:r>
              <a:rPr i="0" lang="en-MY" sz="2000" u="none" cap="none" strike="noStrike">
                <a:solidFill>
                  <a:srgbClr val="000000"/>
                </a:solidFill>
                <a:latin typeface="Poppins"/>
                <a:ea typeface="Poppins"/>
                <a:cs typeface="Poppins"/>
                <a:sym typeface="Poppins"/>
              </a:rPr>
              <a:t>Cognitive</a:t>
            </a:r>
            <a:endParaRPr i="0" sz="2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000"/>
              <a:buFont typeface="Arial"/>
              <a:buNone/>
            </a:pPr>
            <a:r>
              <a:rPr i="0" lang="en-MY" sz="2000" u="none" cap="none" strike="noStrike">
                <a:solidFill>
                  <a:srgbClr val="000000"/>
                </a:solidFill>
                <a:latin typeface="Poppins"/>
                <a:ea typeface="Poppins"/>
                <a:cs typeface="Poppins"/>
                <a:sym typeface="Poppins"/>
              </a:rPr>
              <a:t>Level 3</a:t>
            </a:r>
            <a:endParaRPr i="0" sz="2000" u="none" cap="none" strike="noStrike">
              <a:solidFill>
                <a:srgbClr val="000000"/>
              </a:solidFill>
              <a:latin typeface="Poppins"/>
              <a:ea typeface="Poppins"/>
              <a:cs typeface="Poppins"/>
              <a:sym typeface="Poppins"/>
            </a:endParaRPr>
          </a:p>
        </p:txBody>
      </p:sp>
      <p:sp>
        <p:nvSpPr>
          <p:cNvPr id="405" name="Google Shape;405;g36e75739271_0_133"/>
          <p:cNvSpPr txBox="1"/>
          <p:nvPr/>
        </p:nvSpPr>
        <p:spPr>
          <a:xfrm>
            <a:off x="441800" y="1484825"/>
            <a:ext cx="8356800" cy="2112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MY" sz="2000">
                <a:solidFill>
                  <a:srgbClr val="2D1549"/>
                </a:solidFill>
                <a:latin typeface="Poppins"/>
                <a:ea typeface="Poppins"/>
                <a:cs typeface="Poppins"/>
                <a:sym typeface="Poppins"/>
              </a:rPr>
              <a:t>CLO: Apply suitable statistical and digital tools to manage the data and publish the findings.</a:t>
            </a:r>
            <a:endParaRPr sz="2000">
              <a:solidFill>
                <a:srgbClr val="2D1549"/>
              </a:solidFill>
              <a:latin typeface="Poppins"/>
              <a:ea typeface="Poppins"/>
              <a:cs typeface="Poppins"/>
              <a:sym typeface="Poppins"/>
            </a:endParaRPr>
          </a:p>
          <a:p>
            <a:pPr indent="0" lvl="0" marL="0" rtl="0" algn="just">
              <a:spcBef>
                <a:spcPts val="1000"/>
              </a:spcBef>
              <a:spcAft>
                <a:spcPts val="0"/>
              </a:spcAft>
              <a:buNone/>
            </a:pPr>
            <a:r>
              <a:t/>
            </a:r>
            <a:endParaRPr sz="2000">
              <a:solidFill>
                <a:srgbClr val="2D1549"/>
              </a:solidFill>
              <a:latin typeface="Poppins"/>
              <a:ea typeface="Poppins"/>
              <a:cs typeface="Poppins"/>
              <a:sym typeface="Poppins"/>
            </a:endParaRPr>
          </a:p>
          <a:p>
            <a:pPr indent="0" lvl="0" marL="0" rtl="0" algn="just">
              <a:spcBef>
                <a:spcPts val="1000"/>
              </a:spcBef>
              <a:spcAft>
                <a:spcPts val="0"/>
              </a:spcAft>
              <a:buNone/>
            </a:pPr>
            <a:r>
              <a:rPr lang="en-MY" sz="2000">
                <a:solidFill>
                  <a:srgbClr val="2D1549"/>
                </a:solidFill>
                <a:latin typeface="Poppins"/>
                <a:ea typeface="Poppins"/>
                <a:cs typeface="Poppins"/>
                <a:sym typeface="Poppins"/>
              </a:rPr>
              <a:t>What is the learning domain and level?</a:t>
            </a:r>
            <a:endParaRPr sz="2000">
              <a:solidFill>
                <a:srgbClr val="2D1549"/>
              </a:solidFill>
              <a:latin typeface="Poppins"/>
              <a:ea typeface="Poppins"/>
              <a:cs typeface="Poppins"/>
              <a:sym typeface="Poppins"/>
            </a:endParaRPr>
          </a:p>
          <a:p>
            <a:pPr indent="0" lvl="0" marL="0" rtl="0" algn="just">
              <a:spcBef>
                <a:spcPts val="1000"/>
              </a:spcBef>
              <a:spcAft>
                <a:spcPts val="1000"/>
              </a:spcAft>
              <a:buNone/>
            </a:pPr>
            <a:r>
              <a:t/>
            </a:r>
            <a:endParaRPr sz="2000">
              <a:solidFill>
                <a:srgbClr val="2D1549"/>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pic>
        <p:nvPicPr>
          <p:cNvPr id="82" name="Google Shape;82;g3671c3a4324_0_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3" name="Google Shape;83;g3671c3a4324_0_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600" u="none" cap="none" strike="noStrike">
              <a:solidFill>
                <a:schemeClr val="lt1"/>
              </a:solidFill>
              <a:latin typeface="Poppins"/>
              <a:ea typeface="Poppins"/>
              <a:cs typeface="Poppins"/>
              <a:sym typeface="Poppins"/>
            </a:endParaRPr>
          </a:p>
        </p:txBody>
      </p:sp>
      <p:sp>
        <p:nvSpPr>
          <p:cNvPr id="84" name="Google Shape;84;g3671c3a4324_0_3"/>
          <p:cNvSpPr txBox="1"/>
          <p:nvPr/>
        </p:nvSpPr>
        <p:spPr>
          <a:xfrm>
            <a:off x="471425" y="2256825"/>
            <a:ext cx="7410600" cy="1255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MY" sz="3500">
                <a:solidFill>
                  <a:srgbClr val="2D1549"/>
                </a:solidFill>
                <a:latin typeface="Poppins SemiBold"/>
                <a:ea typeface="Poppins SemiBold"/>
                <a:cs typeface="Poppins SemiBold"/>
                <a:sym typeface="Poppins SemiBold"/>
              </a:rPr>
              <a:t>Introduction to Constructive Alignment</a:t>
            </a:r>
            <a:endParaRPr sz="3500">
              <a:solidFill>
                <a:srgbClr val="2D1549"/>
              </a:solidFill>
              <a:latin typeface="Poppins SemiBold"/>
              <a:ea typeface="Poppins SemiBold"/>
              <a:cs typeface="Poppins SemiBold"/>
              <a:sym typeface="Poppins SemiBold"/>
            </a:endParaRPr>
          </a:p>
        </p:txBody>
      </p:sp>
      <p:sp>
        <p:nvSpPr>
          <p:cNvPr id="85" name="Google Shape;85;g3671c3a4324_0_3"/>
          <p:cNvSpPr txBox="1"/>
          <p:nvPr/>
        </p:nvSpPr>
        <p:spPr>
          <a:xfrm>
            <a:off x="471425" y="3289750"/>
            <a:ext cx="7602900" cy="116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2D1549"/>
              </a:solidFill>
              <a:latin typeface="Poppins"/>
              <a:ea typeface="Poppins"/>
              <a:cs typeface="Poppins"/>
              <a:sym typeface="Poppins"/>
            </a:endParaRPr>
          </a:p>
          <a:p>
            <a:pPr indent="0" lvl="0" marL="0" rtl="0" algn="l">
              <a:lnSpc>
                <a:spcPct val="115000"/>
              </a:lnSpc>
              <a:spcBef>
                <a:spcPts val="0"/>
              </a:spcBef>
              <a:spcAft>
                <a:spcPts val="0"/>
              </a:spcAft>
              <a:buNone/>
            </a:pPr>
            <a:r>
              <a:rPr lang="en-MY" sz="1800" u="sng">
                <a:solidFill>
                  <a:srgbClr val="2D1549"/>
                </a:solidFill>
                <a:latin typeface="Poppins"/>
                <a:ea typeface="Poppins"/>
                <a:cs typeface="Poppins"/>
                <a:sym typeface="Poppins"/>
              </a:rPr>
              <a:t>Learning Outcome</a:t>
            </a:r>
            <a:endParaRPr sz="1800" u="sng">
              <a:solidFill>
                <a:srgbClr val="2D1549"/>
              </a:solidFill>
              <a:latin typeface="Poppins"/>
              <a:ea typeface="Poppins"/>
              <a:cs typeface="Poppins"/>
              <a:sym typeface="Poppins"/>
            </a:endParaRPr>
          </a:p>
          <a:p>
            <a:pPr indent="0" lvl="0" marL="0" rtl="0" algn="l">
              <a:lnSpc>
                <a:spcPct val="115000"/>
              </a:lnSpc>
              <a:spcBef>
                <a:spcPts val="0"/>
              </a:spcBef>
              <a:spcAft>
                <a:spcPts val="0"/>
              </a:spcAft>
              <a:buNone/>
            </a:pPr>
            <a:r>
              <a:rPr lang="en-MY" sz="1800">
                <a:solidFill>
                  <a:srgbClr val="2D1549"/>
                </a:solidFill>
                <a:latin typeface="Poppins"/>
                <a:ea typeface="Poppins"/>
                <a:cs typeface="Poppins"/>
                <a:sym typeface="Poppins"/>
              </a:rPr>
              <a:t>Explain the key concepts of constructive alignment. (C2)</a:t>
            </a:r>
            <a:endParaRPr sz="1800">
              <a:solidFill>
                <a:srgbClr val="2D1549"/>
              </a:solidFill>
              <a:latin typeface="Poppins"/>
              <a:ea typeface="Poppins"/>
              <a:cs typeface="Poppins"/>
              <a:sym typeface="Poppins"/>
            </a:endParaRPr>
          </a:p>
          <a:p>
            <a:pPr indent="0" lvl="0" marL="0" rtl="0" algn="l">
              <a:lnSpc>
                <a:spcPct val="115000"/>
              </a:lnSpc>
              <a:spcBef>
                <a:spcPts val="0"/>
              </a:spcBef>
              <a:spcAft>
                <a:spcPts val="0"/>
              </a:spcAft>
              <a:buNone/>
            </a:pPr>
            <a:r>
              <a:t/>
            </a:r>
            <a:endParaRPr sz="1800">
              <a:solidFill>
                <a:srgbClr val="2D1549"/>
              </a:solidFill>
              <a:latin typeface="Poppins"/>
              <a:ea typeface="Poppins"/>
              <a:cs typeface="Poppins"/>
              <a:sym typeface="Poppins"/>
            </a:endParaRPr>
          </a:p>
          <a:p>
            <a:pPr indent="0" lvl="0" marL="0" rtl="0" algn="l">
              <a:lnSpc>
                <a:spcPct val="115000"/>
              </a:lnSpc>
              <a:spcBef>
                <a:spcPts val="0"/>
              </a:spcBef>
              <a:spcAft>
                <a:spcPts val="0"/>
              </a:spcAft>
              <a:buNone/>
            </a:pPr>
            <a:r>
              <a:t/>
            </a:r>
            <a:endParaRPr sz="1800">
              <a:solidFill>
                <a:srgbClr val="2D1549"/>
              </a:solidFill>
              <a:latin typeface="Poppins"/>
              <a:ea typeface="Poppins"/>
              <a:cs typeface="Poppins"/>
              <a:sym typeface="Poppins"/>
            </a:endParaRPr>
          </a:p>
        </p:txBody>
      </p:sp>
      <p:sp>
        <p:nvSpPr>
          <p:cNvPr id="86" name="Google Shape;86;g3671c3a4324_0_3"/>
          <p:cNvSpPr txBox="1"/>
          <p:nvPr/>
        </p:nvSpPr>
        <p:spPr>
          <a:xfrm>
            <a:off x="471425" y="1176025"/>
            <a:ext cx="4178400" cy="996000"/>
          </a:xfrm>
          <a:prstGeom prst="rect">
            <a:avLst/>
          </a:prstGeom>
          <a:solidFill>
            <a:srgbClr val="D7DF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6000">
                <a:solidFill>
                  <a:srgbClr val="2D1549"/>
                </a:solidFill>
                <a:latin typeface="Poppins SemiBold"/>
                <a:ea typeface="Poppins SemiBold"/>
                <a:cs typeface="Poppins SemiBold"/>
                <a:sym typeface="Poppins SemiBold"/>
              </a:rPr>
              <a:t>Module 1</a:t>
            </a:r>
            <a:endParaRPr sz="6000">
              <a:solidFill>
                <a:srgbClr val="2D1549"/>
              </a:solidFill>
              <a:latin typeface="Poppins SemiBold"/>
              <a:ea typeface="Poppins SemiBold"/>
              <a:cs typeface="Poppins SemiBold"/>
              <a:sym typeface="Poppins SemiBo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0" name="Shape 410"/>
        <p:cNvGrpSpPr/>
        <p:nvPr/>
      </p:nvGrpSpPr>
      <p:grpSpPr>
        <a:xfrm>
          <a:off x="0" y="0"/>
          <a:ext cx="0" cy="0"/>
          <a:chOff x="0" y="0"/>
          <a:chExt cx="0" cy="0"/>
        </a:xfrm>
      </p:grpSpPr>
      <p:pic>
        <p:nvPicPr>
          <p:cNvPr id="411" name="Google Shape;411;g36dd1c206b6_0_2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12" name="Google Shape;412;g36dd1c206b6_0_2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grpSp>
        <p:nvGrpSpPr>
          <p:cNvPr id="413" name="Google Shape;413;g36dd1c206b6_0_29"/>
          <p:cNvGrpSpPr/>
          <p:nvPr/>
        </p:nvGrpSpPr>
        <p:grpSpPr>
          <a:xfrm>
            <a:off x="6857500" y="175956"/>
            <a:ext cx="2156536" cy="985220"/>
            <a:chOff x="573118" y="2207541"/>
            <a:chExt cx="1981200" cy="1357800"/>
          </a:xfrm>
        </p:grpSpPr>
        <p:sp>
          <p:nvSpPr>
            <p:cNvPr id="414" name="Google Shape;414;g36dd1c206b6_0_29"/>
            <p:cNvSpPr/>
            <p:nvPr/>
          </p:nvSpPr>
          <p:spPr>
            <a:xfrm>
              <a:off x="573118" y="2207541"/>
              <a:ext cx="1981200" cy="1357800"/>
            </a:xfrm>
            <a:prstGeom prst="roundRect">
              <a:avLst>
                <a:gd fmla="val 16667"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g36dd1c206b6_0_29"/>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2100" u="sng" cap="none" strike="noStrike">
                  <a:solidFill>
                    <a:srgbClr val="FFFFFF"/>
                  </a:solidFill>
                  <a:latin typeface="Poppins"/>
                  <a:ea typeface="Poppins"/>
                  <a:cs typeface="Poppins"/>
                  <a:sym typeface="Poppins"/>
                </a:rPr>
                <a:t>CHECK 1</a:t>
              </a:r>
              <a:endParaRPr i="0" sz="21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6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2100" u="none" cap="none" strike="noStrike">
                  <a:solidFill>
                    <a:srgbClr val="FFFFFF"/>
                  </a:solidFill>
                  <a:latin typeface="Poppins"/>
                  <a:ea typeface="Poppins"/>
                  <a:cs typeface="Poppins"/>
                  <a:sym typeface="Poppins"/>
                </a:rPr>
                <a:t>Course Information</a:t>
              </a:r>
              <a:endParaRPr i="0" sz="2100" u="none" cap="none" strike="noStrike">
                <a:solidFill>
                  <a:srgbClr val="FFFFFF"/>
                </a:solidFill>
                <a:latin typeface="Poppins"/>
                <a:ea typeface="Poppins"/>
                <a:cs typeface="Poppins"/>
                <a:sym typeface="Poppins"/>
              </a:endParaRPr>
            </a:p>
          </p:txBody>
        </p:sp>
      </p:grpSp>
      <p:sp>
        <p:nvSpPr>
          <p:cNvPr id="416" name="Google Shape;416;g36dd1c206b6_0_29"/>
          <p:cNvSpPr txBox="1"/>
          <p:nvPr/>
        </p:nvSpPr>
        <p:spPr>
          <a:xfrm>
            <a:off x="441800" y="890525"/>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200">
                <a:solidFill>
                  <a:srgbClr val="2D1549"/>
                </a:solidFill>
                <a:latin typeface="Poppins SemiBold"/>
                <a:ea typeface="Poppins SemiBold"/>
                <a:cs typeface="Poppins SemiBold"/>
                <a:sym typeface="Poppins SemiBold"/>
              </a:rPr>
              <a:t>Example 3:</a:t>
            </a:r>
            <a:endParaRPr sz="2200">
              <a:solidFill>
                <a:srgbClr val="2D1549"/>
              </a:solidFill>
              <a:highlight>
                <a:srgbClr val="EAD1DC"/>
              </a:highlight>
              <a:latin typeface="Poppins SemiBold"/>
              <a:ea typeface="Poppins SemiBold"/>
              <a:cs typeface="Poppins SemiBold"/>
              <a:sym typeface="Poppins SemiBold"/>
            </a:endParaRPr>
          </a:p>
        </p:txBody>
      </p:sp>
      <p:sp>
        <p:nvSpPr>
          <p:cNvPr id="417" name="Google Shape;417;g36dd1c206b6_0_29"/>
          <p:cNvSpPr txBox="1"/>
          <p:nvPr/>
        </p:nvSpPr>
        <p:spPr>
          <a:xfrm>
            <a:off x="441800" y="1484825"/>
            <a:ext cx="8356800" cy="2112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MY" sz="2000">
                <a:solidFill>
                  <a:srgbClr val="2D1549"/>
                </a:solidFill>
                <a:latin typeface="Lato"/>
                <a:ea typeface="Lato"/>
                <a:cs typeface="Lato"/>
                <a:sym typeface="Lato"/>
              </a:rPr>
              <a:t>CLO: Perform experiments involving enzyme synthesis and purification. </a:t>
            </a:r>
            <a:endParaRPr sz="2000">
              <a:solidFill>
                <a:srgbClr val="2D1549"/>
              </a:solidFill>
              <a:latin typeface="Lato"/>
              <a:ea typeface="Lato"/>
              <a:cs typeface="Lato"/>
              <a:sym typeface="Lato"/>
            </a:endParaRPr>
          </a:p>
          <a:p>
            <a:pPr indent="0" lvl="0" marL="0" rtl="0" algn="just">
              <a:spcBef>
                <a:spcPts val="1000"/>
              </a:spcBef>
              <a:spcAft>
                <a:spcPts val="0"/>
              </a:spcAft>
              <a:buNone/>
            </a:pPr>
            <a:r>
              <a:t/>
            </a:r>
            <a:endParaRPr sz="2000">
              <a:solidFill>
                <a:srgbClr val="2D1549"/>
              </a:solidFill>
              <a:latin typeface="Lato"/>
              <a:ea typeface="Lato"/>
              <a:cs typeface="Lato"/>
              <a:sym typeface="Lato"/>
            </a:endParaRPr>
          </a:p>
          <a:p>
            <a:pPr indent="0" lvl="0" marL="0" rtl="0" algn="just">
              <a:spcBef>
                <a:spcPts val="1000"/>
              </a:spcBef>
              <a:spcAft>
                <a:spcPts val="0"/>
              </a:spcAft>
              <a:buNone/>
            </a:pPr>
            <a:r>
              <a:rPr lang="en-MY" sz="2000">
                <a:solidFill>
                  <a:srgbClr val="2D1549"/>
                </a:solidFill>
                <a:latin typeface="Lato"/>
                <a:ea typeface="Lato"/>
                <a:cs typeface="Lato"/>
                <a:sym typeface="Lato"/>
              </a:rPr>
              <a:t>What is the learning domain and level?</a:t>
            </a:r>
            <a:endParaRPr sz="2000">
              <a:solidFill>
                <a:srgbClr val="2D1549"/>
              </a:solidFill>
              <a:latin typeface="Lato"/>
              <a:ea typeface="Lato"/>
              <a:cs typeface="Lato"/>
              <a:sym typeface="Lato"/>
            </a:endParaRPr>
          </a:p>
          <a:p>
            <a:pPr indent="0" lvl="0" marL="0" rtl="0" algn="just">
              <a:spcBef>
                <a:spcPts val="1000"/>
              </a:spcBef>
              <a:spcAft>
                <a:spcPts val="1000"/>
              </a:spcAft>
              <a:buNone/>
            </a:pPr>
            <a:r>
              <a:t/>
            </a:r>
            <a:endParaRPr sz="2000">
              <a:solidFill>
                <a:srgbClr val="2D1549"/>
              </a:solidFill>
              <a:latin typeface="Lato"/>
              <a:ea typeface="Lato"/>
              <a:cs typeface="Lato"/>
              <a:sym typeface="Lato"/>
            </a:endParaRPr>
          </a:p>
        </p:txBody>
      </p:sp>
      <p:pic>
        <p:nvPicPr>
          <p:cNvPr id="418" name="Google Shape;418;g36dd1c206b6_0_29"/>
          <p:cNvPicPr preferRelativeResize="0"/>
          <p:nvPr/>
        </p:nvPicPr>
        <p:blipFill rotWithShape="1">
          <a:blip r:embed="rId5">
            <a:alphaModFix/>
          </a:blip>
          <a:srcRect b="0" l="0" r="0" t="0"/>
          <a:stretch/>
        </p:blipFill>
        <p:spPr>
          <a:xfrm>
            <a:off x="534196" y="3129550"/>
            <a:ext cx="4173700" cy="1421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3" name="Shape 423"/>
        <p:cNvGrpSpPr/>
        <p:nvPr/>
      </p:nvGrpSpPr>
      <p:grpSpPr>
        <a:xfrm>
          <a:off x="0" y="0"/>
          <a:ext cx="0" cy="0"/>
          <a:chOff x="0" y="0"/>
          <a:chExt cx="0" cy="0"/>
        </a:xfrm>
      </p:grpSpPr>
      <p:pic>
        <p:nvPicPr>
          <p:cNvPr id="424" name="Google Shape;424;g36dd1c206b6_0_5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25" name="Google Shape;425;g36dd1c206b6_0_5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grpSp>
        <p:nvGrpSpPr>
          <p:cNvPr id="426" name="Google Shape;426;g36dd1c206b6_0_55"/>
          <p:cNvGrpSpPr/>
          <p:nvPr/>
        </p:nvGrpSpPr>
        <p:grpSpPr>
          <a:xfrm>
            <a:off x="6857500" y="175956"/>
            <a:ext cx="2156536" cy="985220"/>
            <a:chOff x="573118" y="2207541"/>
            <a:chExt cx="1981200" cy="1357800"/>
          </a:xfrm>
        </p:grpSpPr>
        <p:sp>
          <p:nvSpPr>
            <p:cNvPr id="427" name="Google Shape;427;g36dd1c206b6_0_55"/>
            <p:cNvSpPr/>
            <p:nvPr/>
          </p:nvSpPr>
          <p:spPr>
            <a:xfrm>
              <a:off x="573118" y="2207541"/>
              <a:ext cx="1981200" cy="1357800"/>
            </a:xfrm>
            <a:prstGeom prst="roundRect">
              <a:avLst>
                <a:gd fmla="val 16667"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36dd1c206b6_0_55"/>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2100" u="sng" cap="none" strike="noStrike">
                  <a:solidFill>
                    <a:srgbClr val="FFFFFF"/>
                  </a:solidFill>
                  <a:latin typeface="Poppins"/>
                  <a:ea typeface="Poppins"/>
                  <a:cs typeface="Poppins"/>
                  <a:sym typeface="Poppins"/>
                </a:rPr>
                <a:t>CHECK 1</a:t>
              </a:r>
              <a:endParaRPr i="0" sz="21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6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2100" u="none" cap="none" strike="noStrike">
                  <a:solidFill>
                    <a:srgbClr val="FFFFFF"/>
                  </a:solidFill>
                  <a:latin typeface="Poppins"/>
                  <a:ea typeface="Poppins"/>
                  <a:cs typeface="Poppins"/>
                  <a:sym typeface="Poppins"/>
                </a:rPr>
                <a:t>Course Information</a:t>
              </a:r>
              <a:endParaRPr i="0" sz="2100" u="none" cap="none" strike="noStrike">
                <a:solidFill>
                  <a:srgbClr val="FFFFFF"/>
                </a:solidFill>
                <a:latin typeface="Poppins"/>
                <a:ea typeface="Poppins"/>
                <a:cs typeface="Poppins"/>
                <a:sym typeface="Poppins"/>
              </a:endParaRPr>
            </a:p>
          </p:txBody>
        </p:sp>
      </p:grpSp>
      <p:sp>
        <p:nvSpPr>
          <p:cNvPr id="429" name="Google Shape;429;g36dd1c206b6_0_55"/>
          <p:cNvSpPr txBox="1"/>
          <p:nvPr/>
        </p:nvSpPr>
        <p:spPr>
          <a:xfrm>
            <a:off x="441800" y="890525"/>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200">
                <a:solidFill>
                  <a:srgbClr val="2D1549"/>
                </a:solidFill>
                <a:latin typeface="Poppins SemiBold"/>
                <a:ea typeface="Poppins SemiBold"/>
                <a:cs typeface="Poppins SemiBold"/>
                <a:sym typeface="Poppins SemiBold"/>
              </a:rPr>
              <a:t>Example 3:</a:t>
            </a:r>
            <a:endParaRPr sz="2200">
              <a:solidFill>
                <a:srgbClr val="2D1549"/>
              </a:solidFill>
              <a:highlight>
                <a:srgbClr val="EAD1DC"/>
              </a:highlight>
              <a:latin typeface="Poppins SemiBold"/>
              <a:ea typeface="Poppins SemiBold"/>
              <a:cs typeface="Poppins SemiBold"/>
              <a:sym typeface="Poppins SemiBold"/>
            </a:endParaRPr>
          </a:p>
        </p:txBody>
      </p:sp>
      <p:sp>
        <p:nvSpPr>
          <p:cNvPr id="430" name="Google Shape;430;g36dd1c206b6_0_55"/>
          <p:cNvSpPr txBox="1"/>
          <p:nvPr/>
        </p:nvSpPr>
        <p:spPr>
          <a:xfrm>
            <a:off x="441800" y="1484825"/>
            <a:ext cx="8356800" cy="2112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MY" sz="2000">
                <a:solidFill>
                  <a:srgbClr val="2D1549"/>
                </a:solidFill>
                <a:latin typeface="Lato"/>
                <a:ea typeface="Lato"/>
                <a:cs typeface="Lato"/>
                <a:sym typeface="Lato"/>
              </a:rPr>
              <a:t>CLO: Perform experiments involving enzyme synthesis and purification. </a:t>
            </a:r>
            <a:endParaRPr sz="2000">
              <a:solidFill>
                <a:srgbClr val="2D1549"/>
              </a:solidFill>
              <a:latin typeface="Lato"/>
              <a:ea typeface="Lato"/>
              <a:cs typeface="Lato"/>
              <a:sym typeface="Lato"/>
            </a:endParaRPr>
          </a:p>
          <a:p>
            <a:pPr indent="0" lvl="0" marL="0" rtl="0" algn="just">
              <a:spcBef>
                <a:spcPts val="1000"/>
              </a:spcBef>
              <a:spcAft>
                <a:spcPts val="0"/>
              </a:spcAft>
              <a:buNone/>
            </a:pPr>
            <a:r>
              <a:t/>
            </a:r>
            <a:endParaRPr sz="2000">
              <a:solidFill>
                <a:srgbClr val="2D1549"/>
              </a:solidFill>
              <a:latin typeface="Lato"/>
              <a:ea typeface="Lato"/>
              <a:cs typeface="Lato"/>
              <a:sym typeface="Lato"/>
            </a:endParaRPr>
          </a:p>
          <a:p>
            <a:pPr indent="0" lvl="0" marL="0" rtl="0" algn="just">
              <a:spcBef>
                <a:spcPts val="1000"/>
              </a:spcBef>
              <a:spcAft>
                <a:spcPts val="0"/>
              </a:spcAft>
              <a:buNone/>
            </a:pPr>
            <a:r>
              <a:rPr lang="en-MY" sz="2000">
                <a:solidFill>
                  <a:srgbClr val="2D1549"/>
                </a:solidFill>
                <a:latin typeface="Lato"/>
                <a:ea typeface="Lato"/>
                <a:cs typeface="Lato"/>
                <a:sym typeface="Lato"/>
              </a:rPr>
              <a:t>What is the learning domain and level?</a:t>
            </a:r>
            <a:endParaRPr sz="2000">
              <a:solidFill>
                <a:srgbClr val="2D1549"/>
              </a:solidFill>
              <a:latin typeface="Lato"/>
              <a:ea typeface="Lato"/>
              <a:cs typeface="Lato"/>
              <a:sym typeface="Lato"/>
            </a:endParaRPr>
          </a:p>
          <a:p>
            <a:pPr indent="0" lvl="0" marL="0" rtl="0" algn="just">
              <a:spcBef>
                <a:spcPts val="1000"/>
              </a:spcBef>
              <a:spcAft>
                <a:spcPts val="1000"/>
              </a:spcAft>
              <a:buNone/>
            </a:pPr>
            <a:r>
              <a:t/>
            </a:r>
            <a:endParaRPr sz="2000">
              <a:solidFill>
                <a:srgbClr val="2D1549"/>
              </a:solidFill>
              <a:latin typeface="Lato"/>
              <a:ea typeface="Lato"/>
              <a:cs typeface="Lato"/>
              <a:sym typeface="Lato"/>
            </a:endParaRPr>
          </a:p>
        </p:txBody>
      </p:sp>
      <p:pic>
        <p:nvPicPr>
          <p:cNvPr id="431" name="Google Shape;431;g36dd1c206b6_0_55"/>
          <p:cNvPicPr preferRelativeResize="0"/>
          <p:nvPr/>
        </p:nvPicPr>
        <p:blipFill rotWithShape="1">
          <a:blip r:embed="rId5">
            <a:alphaModFix/>
          </a:blip>
          <a:srcRect b="0" l="0" r="0" t="0"/>
          <a:stretch/>
        </p:blipFill>
        <p:spPr>
          <a:xfrm>
            <a:off x="534196" y="3129550"/>
            <a:ext cx="4173700" cy="1421475"/>
          </a:xfrm>
          <a:prstGeom prst="rect">
            <a:avLst/>
          </a:prstGeom>
          <a:noFill/>
          <a:ln>
            <a:noFill/>
          </a:ln>
        </p:spPr>
      </p:pic>
      <p:sp>
        <p:nvSpPr>
          <p:cNvPr id="432" name="Google Shape;432;g36dd1c206b6_0_55"/>
          <p:cNvSpPr/>
          <p:nvPr/>
        </p:nvSpPr>
        <p:spPr>
          <a:xfrm>
            <a:off x="5552425" y="3175050"/>
            <a:ext cx="2237400" cy="1192500"/>
          </a:xfrm>
          <a:prstGeom prst="roundRect">
            <a:avLst>
              <a:gd fmla="val 16667" name="adj"/>
            </a:avLst>
          </a:prstGeom>
          <a:solidFill>
            <a:srgbClr val="FFFF00"/>
          </a:solidFill>
          <a:ln cap="flat" cmpd="sng" w="9525">
            <a:solidFill>
              <a:srgbClr val="844E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MY" sz="2000" u="sng" cap="none" strike="noStrike">
                <a:solidFill>
                  <a:srgbClr val="000000"/>
                </a:solidFill>
                <a:latin typeface="Arial"/>
                <a:ea typeface="Arial"/>
                <a:cs typeface="Arial"/>
                <a:sym typeface="Arial"/>
              </a:rPr>
              <a:t>Answer</a:t>
            </a:r>
            <a:endParaRPr b="0" i="0" sz="20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MY" sz="2000" u="none" cap="none" strike="noStrike">
                <a:solidFill>
                  <a:srgbClr val="000000"/>
                </a:solidFill>
                <a:latin typeface="Arial"/>
                <a:ea typeface="Arial"/>
                <a:cs typeface="Arial"/>
                <a:sym typeface="Arial"/>
              </a:rPr>
              <a:t>Psychomotor</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MY" sz="2000" u="none" cap="none" strike="noStrike">
                <a:solidFill>
                  <a:srgbClr val="000000"/>
                </a:solidFill>
                <a:latin typeface="Arial"/>
                <a:ea typeface="Arial"/>
                <a:cs typeface="Arial"/>
                <a:sym typeface="Arial"/>
              </a:rPr>
              <a:t>Level 3</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7" name="Shape 437"/>
        <p:cNvGrpSpPr/>
        <p:nvPr/>
      </p:nvGrpSpPr>
      <p:grpSpPr>
        <a:xfrm>
          <a:off x="0" y="0"/>
          <a:ext cx="0" cy="0"/>
          <a:chOff x="0" y="0"/>
          <a:chExt cx="0" cy="0"/>
        </a:xfrm>
      </p:grpSpPr>
      <p:pic>
        <p:nvPicPr>
          <p:cNvPr id="438" name="Google Shape;438;g36dd1c206b6_0_6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39" name="Google Shape;439;g36dd1c206b6_0_6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grpSp>
        <p:nvGrpSpPr>
          <p:cNvPr id="440" name="Google Shape;440;g36dd1c206b6_0_68"/>
          <p:cNvGrpSpPr/>
          <p:nvPr/>
        </p:nvGrpSpPr>
        <p:grpSpPr>
          <a:xfrm>
            <a:off x="6857500" y="175956"/>
            <a:ext cx="2156536" cy="985220"/>
            <a:chOff x="573118" y="2207541"/>
            <a:chExt cx="1981200" cy="1357800"/>
          </a:xfrm>
        </p:grpSpPr>
        <p:sp>
          <p:nvSpPr>
            <p:cNvPr id="441" name="Google Shape;441;g36dd1c206b6_0_68"/>
            <p:cNvSpPr/>
            <p:nvPr/>
          </p:nvSpPr>
          <p:spPr>
            <a:xfrm>
              <a:off x="573118" y="2207541"/>
              <a:ext cx="1981200" cy="1357800"/>
            </a:xfrm>
            <a:prstGeom prst="roundRect">
              <a:avLst>
                <a:gd fmla="val 16667"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g36dd1c206b6_0_68"/>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2100" u="sng" cap="none" strike="noStrike">
                  <a:solidFill>
                    <a:srgbClr val="FFFFFF"/>
                  </a:solidFill>
                  <a:latin typeface="Poppins"/>
                  <a:ea typeface="Poppins"/>
                  <a:cs typeface="Poppins"/>
                  <a:sym typeface="Poppins"/>
                </a:rPr>
                <a:t>CHECK 1</a:t>
              </a:r>
              <a:endParaRPr i="0" sz="21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6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2100" u="none" cap="none" strike="noStrike">
                  <a:solidFill>
                    <a:srgbClr val="FFFFFF"/>
                  </a:solidFill>
                  <a:latin typeface="Poppins"/>
                  <a:ea typeface="Poppins"/>
                  <a:cs typeface="Poppins"/>
                  <a:sym typeface="Poppins"/>
                </a:rPr>
                <a:t>Course Information</a:t>
              </a:r>
              <a:endParaRPr i="0" sz="2100" u="none" cap="none" strike="noStrike">
                <a:solidFill>
                  <a:srgbClr val="FFFFFF"/>
                </a:solidFill>
                <a:latin typeface="Poppins"/>
                <a:ea typeface="Poppins"/>
                <a:cs typeface="Poppins"/>
                <a:sym typeface="Poppins"/>
              </a:endParaRPr>
            </a:p>
          </p:txBody>
        </p:sp>
      </p:grpSp>
      <p:sp>
        <p:nvSpPr>
          <p:cNvPr id="443" name="Google Shape;443;g36dd1c206b6_0_68"/>
          <p:cNvSpPr txBox="1"/>
          <p:nvPr/>
        </p:nvSpPr>
        <p:spPr>
          <a:xfrm>
            <a:off x="469788" y="1098325"/>
            <a:ext cx="8356800" cy="594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en-MY" sz="2200">
                <a:solidFill>
                  <a:srgbClr val="2D1549"/>
                </a:solidFill>
                <a:latin typeface="Lato"/>
                <a:ea typeface="Lato"/>
                <a:cs typeface="Lato"/>
                <a:sym typeface="Lato"/>
              </a:rPr>
              <a:t>Check Table 4 </a:t>
            </a:r>
            <a:endParaRPr b="1" sz="3200">
              <a:solidFill>
                <a:srgbClr val="2D1549"/>
              </a:solidFill>
              <a:latin typeface="Poppins"/>
              <a:ea typeface="Poppins"/>
              <a:cs typeface="Poppins"/>
              <a:sym typeface="Poppins"/>
            </a:endParaRPr>
          </a:p>
        </p:txBody>
      </p:sp>
      <p:sp>
        <p:nvSpPr>
          <p:cNvPr id="444" name="Google Shape;444;g36dd1c206b6_0_68"/>
          <p:cNvSpPr txBox="1"/>
          <p:nvPr/>
        </p:nvSpPr>
        <p:spPr>
          <a:xfrm>
            <a:off x="469800" y="1609863"/>
            <a:ext cx="8356800" cy="504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lang="en-MY" sz="2000">
                <a:solidFill>
                  <a:srgbClr val="2D1549"/>
                </a:solidFill>
                <a:latin typeface="Lato"/>
                <a:ea typeface="Lato"/>
                <a:cs typeface="Lato"/>
                <a:sym typeface="Lato"/>
              </a:rPr>
              <a:t>CLOs → Assessment Methods</a:t>
            </a:r>
            <a:endParaRPr sz="2000">
              <a:solidFill>
                <a:srgbClr val="2D1549"/>
              </a:solidFill>
              <a:latin typeface="Lato"/>
              <a:ea typeface="Lato"/>
              <a:cs typeface="Lato"/>
              <a:sym typeface="Lato"/>
            </a:endParaRPr>
          </a:p>
        </p:txBody>
      </p:sp>
      <p:pic>
        <p:nvPicPr>
          <p:cNvPr id="445" name="Google Shape;445;g36dd1c206b6_0_68"/>
          <p:cNvPicPr preferRelativeResize="0"/>
          <p:nvPr/>
        </p:nvPicPr>
        <p:blipFill rotWithShape="1">
          <a:blip r:embed="rId5">
            <a:alphaModFix/>
          </a:blip>
          <a:srcRect b="0" l="0" r="3372" t="37511"/>
          <a:stretch/>
        </p:blipFill>
        <p:spPr>
          <a:xfrm>
            <a:off x="535600" y="2178725"/>
            <a:ext cx="8291000" cy="2011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0" name="Shape 450"/>
        <p:cNvGrpSpPr/>
        <p:nvPr/>
      </p:nvGrpSpPr>
      <p:grpSpPr>
        <a:xfrm>
          <a:off x="0" y="0"/>
          <a:ext cx="0" cy="0"/>
          <a:chOff x="0" y="0"/>
          <a:chExt cx="0" cy="0"/>
        </a:xfrm>
      </p:grpSpPr>
      <p:pic>
        <p:nvPicPr>
          <p:cNvPr id="451" name="Google Shape;451;g3671c3a4324_0_5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52" name="Google Shape;452;g3671c3a4324_0_5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453" name="Google Shape;453;g3671c3a4324_0_52"/>
          <p:cNvSpPr txBox="1"/>
          <p:nvPr/>
        </p:nvSpPr>
        <p:spPr>
          <a:xfrm>
            <a:off x="1421800" y="2326650"/>
            <a:ext cx="5982300" cy="158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MY" sz="4000" u="none" cap="none" strike="noStrike">
                <a:solidFill>
                  <a:srgbClr val="000000"/>
                </a:solidFill>
                <a:highlight>
                  <a:srgbClr val="FFFF00"/>
                </a:highlight>
                <a:latin typeface="Poppins"/>
                <a:ea typeface="Poppins"/>
                <a:cs typeface="Poppins"/>
                <a:sym typeface="Poppins"/>
              </a:rPr>
              <a:t>Assessment Types</a:t>
            </a:r>
            <a:endParaRPr b="1" i="0" sz="4000" u="none" cap="none" strike="noStrike">
              <a:solidFill>
                <a:srgbClr val="000000"/>
              </a:solidFill>
              <a:highlight>
                <a:srgbClr val="FFFF00"/>
              </a:highlight>
              <a:latin typeface="Poppins"/>
              <a:ea typeface="Poppins"/>
              <a:cs typeface="Poppins"/>
              <a:sym typeface="Poppins"/>
            </a:endParaRPr>
          </a:p>
        </p:txBody>
      </p:sp>
      <p:sp>
        <p:nvSpPr>
          <p:cNvPr id="454" name="Google Shape;454;g3671c3a4324_0_52"/>
          <p:cNvSpPr txBox="1"/>
          <p:nvPr/>
        </p:nvSpPr>
        <p:spPr>
          <a:xfrm>
            <a:off x="3864850" y="1529850"/>
            <a:ext cx="1096200" cy="691500"/>
          </a:xfrm>
          <a:prstGeom prst="rect">
            <a:avLst/>
          </a:prstGeom>
          <a:solidFill>
            <a:srgbClr val="D7DF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3000">
                <a:solidFill>
                  <a:srgbClr val="2D1549"/>
                </a:solidFill>
                <a:latin typeface="Poppins SemiBold"/>
                <a:ea typeface="Poppins SemiBold"/>
                <a:cs typeface="Poppins SemiBold"/>
                <a:sym typeface="Poppins SemiBold"/>
              </a:rPr>
              <a:t>2.2</a:t>
            </a:r>
            <a:endParaRPr sz="3000">
              <a:solidFill>
                <a:srgbClr val="2D1549"/>
              </a:solidFill>
              <a:latin typeface="Poppins SemiBold"/>
              <a:ea typeface="Poppins SemiBold"/>
              <a:cs typeface="Poppins SemiBold"/>
              <a:sym typeface="Poppins SemiBo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9" name="Shape 459"/>
        <p:cNvGrpSpPr/>
        <p:nvPr/>
      </p:nvGrpSpPr>
      <p:grpSpPr>
        <a:xfrm>
          <a:off x="0" y="0"/>
          <a:ext cx="0" cy="0"/>
          <a:chOff x="0" y="0"/>
          <a:chExt cx="0" cy="0"/>
        </a:xfrm>
      </p:grpSpPr>
      <p:pic>
        <p:nvPicPr>
          <p:cNvPr id="460" name="Google Shape;460;g36dd1c206b6_0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61" name="Google Shape;461;g36dd1c206b6_0_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462" name="Google Shape;462;g36dd1c206b6_0_0"/>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463" name="Google Shape;463;g36dd1c206b6_0_0"/>
          <p:cNvSpPr txBox="1"/>
          <p:nvPr/>
        </p:nvSpPr>
        <p:spPr>
          <a:xfrm>
            <a:off x="518000" y="966725"/>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200" u="sng">
                <a:solidFill>
                  <a:srgbClr val="2D1549"/>
                </a:solidFill>
                <a:latin typeface="Poppins SemiBold"/>
                <a:ea typeface="Poppins SemiBold"/>
                <a:cs typeface="Poppins SemiBold"/>
                <a:sym typeface="Poppins SemiBold"/>
              </a:rPr>
              <a:t>Example</a:t>
            </a:r>
            <a:endParaRPr sz="2200" u="sng">
              <a:solidFill>
                <a:srgbClr val="2D1549"/>
              </a:solidFill>
              <a:highlight>
                <a:srgbClr val="EAD1DC"/>
              </a:highlight>
              <a:latin typeface="Poppins SemiBold"/>
              <a:ea typeface="Poppins SemiBold"/>
              <a:cs typeface="Poppins SemiBold"/>
              <a:sym typeface="Poppins SemiBold"/>
            </a:endParaRPr>
          </a:p>
        </p:txBody>
      </p:sp>
      <p:sp>
        <p:nvSpPr>
          <p:cNvPr id="464" name="Google Shape;464;g36dd1c206b6_0_0"/>
          <p:cNvSpPr txBox="1"/>
          <p:nvPr/>
        </p:nvSpPr>
        <p:spPr>
          <a:xfrm>
            <a:off x="518000" y="1561025"/>
            <a:ext cx="8356800" cy="28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200">
                <a:latin typeface="Poppins"/>
                <a:ea typeface="Poppins"/>
                <a:cs typeface="Poppins"/>
                <a:sym typeface="Poppins"/>
              </a:rPr>
              <a:t>CLO: Justify personal stand on party hopping in politics.</a:t>
            </a:r>
            <a:endParaRPr b="1" sz="2200">
              <a:latin typeface="Poppins"/>
              <a:ea typeface="Poppins"/>
              <a:cs typeface="Poppins"/>
              <a:sym typeface="Poppins"/>
            </a:endParaRPr>
          </a:p>
          <a:p>
            <a:pPr indent="0" lvl="0" marL="0" rtl="0" algn="l">
              <a:spcBef>
                <a:spcPts val="0"/>
              </a:spcBef>
              <a:spcAft>
                <a:spcPts val="0"/>
              </a:spcAft>
              <a:buNone/>
            </a:pPr>
            <a:r>
              <a:t/>
            </a:r>
            <a:endParaRPr sz="2200">
              <a:latin typeface="Poppins"/>
              <a:ea typeface="Poppins"/>
              <a:cs typeface="Poppins"/>
              <a:sym typeface="Poppins"/>
            </a:endParaRPr>
          </a:p>
          <a:p>
            <a:pPr indent="0" lvl="0" marL="0" rtl="0" algn="just">
              <a:spcBef>
                <a:spcPts val="0"/>
              </a:spcBef>
              <a:spcAft>
                <a:spcPts val="0"/>
              </a:spcAft>
              <a:buNone/>
            </a:pPr>
            <a:r>
              <a:rPr lang="en-MY" sz="2000">
                <a:solidFill>
                  <a:srgbClr val="2D1549"/>
                </a:solidFill>
                <a:latin typeface="Poppins"/>
                <a:ea typeface="Poppins"/>
                <a:cs typeface="Poppins"/>
                <a:sym typeface="Poppins"/>
              </a:rPr>
              <a:t>Which of these assessment types may be suitable?</a:t>
            </a:r>
            <a:endParaRPr sz="2000">
              <a:solidFill>
                <a:srgbClr val="2D1549"/>
              </a:solidFill>
              <a:latin typeface="Poppins"/>
              <a:ea typeface="Poppins"/>
              <a:cs typeface="Poppins"/>
              <a:sym typeface="Poppins"/>
            </a:endParaRPr>
          </a:p>
          <a:p>
            <a:pPr indent="-361950" lvl="0" marL="457200" rtl="0" algn="l">
              <a:lnSpc>
                <a:spcPct val="150000"/>
              </a:lnSpc>
              <a:spcBef>
                <a:spcPts val="1000"/>
              </a:spcBef>
              <a:spcAft>
                <a:spcPts val="0"/>
              </a:spcAft>
              <a:buClr>
                <a:srgbClr val="2D1549"/>
              </a:buClr>
              <a:buSzPts val="2100"/>
              <a:buFont typeface="Poppins"/>
              <a:buAutoNum type="alphaUcPeriod"/>
            </a:pPr>
            <a:r>
              <a:rPr lang="en-MY" sz="2100">
                <a:solidFill>
                  <a:srgbClr val="2D1549"/>
                </a:solidFill>
                <a:latin typeface="Poppins"/>
                <a:ea typeface="Poppins"/>
                <a:cs typeface="Poppins"/>
                <a:sym typeface="Poppins"/>
              </a:rPr>
              <a:t>Quiz</a:t>
            </a:r>
            <a:endParaRPr sz="2100">
              <a:solidFill>
                <a:srgbClr val="2D1549"/>
              </a:solidFill>
              <a:latin typeface="Poppins"/>
              <a:ea typeface="Poppins"/>
              <a:cs typeface="Poppins"/>
              <a:sym typeface="Poppins"/>
            </a:endParaRPr>
          </a:p>
          <a:p>
            <a:pPr indent="-361950" lvl="0" marL="457200" rtl="0" algn="l">
              <a:lnSpc>
                <a:spcPct val="150000"/>
              </a:lnSpc>
              <a:spcBef>
                <a:spcPts val="592"/>
              </a:spcBef>
              <a:spcAft>
                <a:spcPts val="0"/>
              </a:spcAft>
              <a:buClr>
                <a:srgbClr val="2D1549"/>
              </a:buClr>
              <a:buSzPts val="2100"/>
              <a:buFont typeface="Poppins"/>
              <a:buAutoNum type="alphaUcPeriod"/>
            </a:pPr>
            <a:r>
              <a:rPr lang="en-MY" sz="2100">
                <a:solidFill>
                  <a:srgbClr val="2D1549"/>
                </a:solidFill>
                <a:latin typeface="Poppins"/>
                <a:ea typeface="Poppins"/>
                <a:cs typeface="Poppins"/>
                <a:sym typeface="Poppins"/>
              </a:rPr>
              <a:t>Essay</a:t>
            </a:r>
            <a:endParaRPr sz="2100">
              <a:solidFill>
                <a:srgbClr val="2D1549"/>
              </a:solidFill>
              <a:latin typeface="Poppins"/>
              <a:ea typeface="Poppins"/>
              <a:cs typeface="Poppins"/>
              <a:sym typeface="Poppins"/>
            </a:endParaRPr>
          </a:p>
          <a:p>
            <a:pPr indent="-361950" lvl="0" marL="457200" rtl="0" algn="l">
              <a:lnSpc>
                <a:spcPct val="150000"/>
              </a:lnSpc>
              <a:spcBef>
                <a:spcPts val="592"/>
              </a:spcBef>
              <a:spcAft>
                <a:spcPts val="0"/>
              </a:spcAft>
              <a:buClr>
                <a:srgbClr val="2D1549"/>
              </a:buClr>
              <a:buSzPts val="2100"/>
              <a:buFont typeface="Poppins"/>
              <a:buAutoNum type="alphaUcPeriod"/>
            </a:pPr>
            <a:r>
              <a:rPr lang="en-MY" sz="2100">
                <a:solidFill>
                  <a:srgbClr val="2D1549"/>
                </a:solidFill>
                <a:latin typeface="Poppins"/>
                <a:ea typeface="Poppins"/>
                <a:cs typeface="Poppins"/>
                <a:sym typeface="Poppins"/>
              </a:rPr>
              <a:t>Demonstration</a:t>
            </a:r>
            <a:endParaRPr sz="2100">
              <a:solidFill>
                <a:srgbClr val="2D1549"/>
              </a:solidFill>
              <a:latin typeface="Poppins"/>
              <a:ea typeface="Poppins"/>
              <a:cs typeface="Poppins"/>
              <a:sym typeface="Poppins"/>
            </a:endParaRPr>
          </a:p>
          <a:p>
            <a:pPr indent="-361950" lvl="0" marL="457200" rtl="0" algn="l">
              <a:lnSpc>
                <a:spcPct val="150000"/>
              </a:lnSpc>
              <a:spcBef>
                <a:spcPts val="592"/>
              </a:spcBef>
              <a:spcAft>
                <a:spcPts val="0"/>
              </a:spcAft>
              <a:buClr>
                <a:srgbClr val="2D1549"/>
              </a:buClr>
              <a:buSzPts val="2100"/>
              <a:buFont typeface="Poppins"/>
              <a:buAutoNum type="alphaUcPeriod"/>
            </a:pPr>
            <a:r>
              <a:rPr lang="en-MY" sz="2100">
                <a:solidFill>
                  <a:srgbClr val="2D1549"/>
                </a:solidFill>
                <a:latin typeface="Poppins"/>
                <a:ea typeface="Poppins"/>
                <a:cs typeface="Poppins"/>
                <a:sym typeface="Poppins"/>
              </a:rPr>
              <a:t>Online discussion</a:t>
            </a:r>
            <a:endParaRPr sz="1900">
              <a:solidFill>
                <a:srgbClr val="2D1549"/>
              </a:solidFill>
              <a:latin typeface="Poppins"/>
              <a:ea typeface="Poppins"/>
              <a:cs typeface="Poppins"/>
              <a:sym typeface="Poppins"/>
            </a:endParaRPr>
          </a:p>
          <a:p>
            <a:pPr indent="0" lvl="0" marL="0" rtl="0" algn="just">
              <a:spcBef>
                <a:spcPts val="0"/>
              </a:spcBef>
              <a:spcAft>
                <a:spcPts val="0"/>
              </a:spcAft>
              <a:buNone/>
            </a:pPr>
            <a:r>
              <a:t/>
            </a:r>
            <a:endParaRPr sz="2000">
              <a:solidFill>
                <a:srgbClr val="2D1549"/>
              </a:solidFill>
              <a:latin typeface="Poppins"/>
              <a:ea typeface="Poppins"/>
              <a:cs typeface="Poppins"/>
              <a:sym typeface="Poppins"/>
            </a:endParaRPr>
          </a:p>
          <a:p>
            <a:pPr indent="0" lvl="0" marL="0" rtl="0" algn="just">
              <a:spcBef>
                <a:spcPts val="1000"/>
              </a:spcBef>
              <a:spcAft>
                <a:spcPts val="1000"/>
              </a:spcAft>
              <a:buNone/>
            </a:pPr>
            <a:r>
              <a:t/>
            </a:r>
            <a:endParaRPr sz="2000">
              <a:solidFill>
                <a:srgbClr val="2D1549"/>
              </a:solidFill>
              <a:latin typeface="Poppins"/>
              <a:ea typeface="Poppins"/>
              <a:cs typeface="Poppins"/>
              <a:sym typeface="Poppins"/>
            </a:endParaRPr>
          </a:p>
        </p:txBody>
      </p:sp>
      <p:pic>
        <p:nvPicPr>
          <p:cNvPr id="465" name="Google Shape;465;g36dd1c206b6_0_0"/>
          <p:cNvPicPr preferRelativeResize="0"/>
          <p:nvPr/>
        </p:nvPicPr>
        <p:blipFill rotWithShape="1">
          <a:blip r:embed="rId5">
            <a:alphaModFix/>
          </a:blip>
          <a:srcRect b="0" l="0" r="0" t="0"/>
          <a:stretch/>
        </p:blipFill>
        <p:spPr>
          <a:xfrm>
            <a:off x="3577599" y="2725575"/>
            <a:ext cx="381725" cy="379964"/>
          </a:xfrm>
          <a:prstGeom prst="rect">
            <a:avLst/>
          </a:prstGeom>
          <a:noFill/>
          <a:ln>
            <a:noFill/>
          </a:ln>
        </p:spPr>
      </p:pic>
      <p:pic>
        <p:nvPicPr>
          <p:cNvPr id="466" name="Google Shape;466;g36dd1c206b6_0_0"/>
          <p:cNvPicPr preferRelativeResize="0"/>
          <p:nvPr/>
        </p:nvPicPr>
        <p:blipFill rotWithShape="1">
          <a:blip r:embed="rId6">
            <a:alphaModFix/>
          </a:blip>
          <a:srcRect b="0" l="0" r="0" t="0"/>
          <a:stretch/>
        </p:blipFill>
        <p:spPr>
          <a:xfrm>
            <a:off x="3577600" y="3329863"/>
            <a:ext cx="381726" cy="381726"/>
          </a:xfrm>
          <a:prstGeom prst="rect">
            <a:avLst/>
          </a:prstGeom>
          <a:noFill/>
          <a:ln>
            <a:noFill/>
          </a:ln>
        </p:spPr>
      </p:pic>
      <p:pic>
        <p:nvPicPr>
          <p:cNvPr id="467" name="Google Shape;467;g36dd1c206b6_0_0"/>
          <p:cNvPicPr preferRelativeResize="0"/>
          <p:nvPr/>
        </p:nvPicPr>
        <p:blipFill rotWithShape="1">
          <a:blip r:embed="rId5">
            <a:alphaModFix/>
          </a:blip>
          <a:srcRect b="0" l="0" r="0" t="0"/>
          <a:stretch/>
        </p:blipFill>
        <p:spPr>
          <a:xfrm>
            <a:off x="3577599" y="3877637"/>
            <a:ext cx="381725" cy="379964"/>
          </a:xfrm>
          <a:prstGeom prst="rect">
            <a:avLst/>
          </a:prstGeom>
          <a:noFill/>
          <a:ln>
            <a:noFill/>
          </a:ln>
        </p:spPr>
      </p:pic>
      <p:pic>
        <p:nvPicPr>
          <p:cNvPr id="468" name="Google Shape;468;g36dd1c206b6_0_0"/>
          <p:cNvPicPr preferRelativeResize="0"/>
          <p:nvPr/>
        </p:nvPicPr>
        <p:blipFill rotWithShape="1">
          <a:blip r:embed="rId6">
            <a:alphaModFix/>
          </a:blip>
          <a:srcRect b="0" l="0" r="0" t="0"/>
          <a:stretch/>
        </p:blipFill>
        <p:spPr>
          <a:xfrm>
            <a:off x="3577600" y="4423613"/>
            <a:ext cx="381726" cy="3817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3" name="Shape 473"/>
        <p:cNvGrpSpPr/>
        <p:nvPr/>
      </p:nvGrpSpPr>
      <p:grpSpPr>
        <a:xfrm>
          <a:off x="0" y="0"/>
          <a:ext cx="0" cy="0"/>
          <a:chOff x="0" y="0"/>
          <a:chExt cx="0" cy="0"/>
        </a:xfrm>
      </p:grpSpPr>
      <p:pic>
        <p:nvPicPr>
          <p:cNvPr id="474" name="Google Shape;474;g36dd1c206b6_0_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75" name="Google Shape;475;g36dd1c206b6_0_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476" name="Google Shape;476;g36dd1c206b6_0_7"/>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graphicFrame>
        <p:nvGraphicFramePr>
          <p:cNvPr id="477" name="Google Shape;477;g36dd1c206b6_0_7"/>
          <p:cNvGraphicFramePr/>
          <p:nvPr/>
        </p:nvGraphicFramePr>
        <p:xfrm>
          <a:off x="469800" y="1467600"/>
          <a:ext cx="3000000" cy="3000000"/>
        </p:xfrm>
        <a:graphic>
          <a:graphicData uri="http://schemas.openxmlformats.org/drawingml/2006/table">
            <a:tbl>
              <a:tblPr>
                <a:noFill/>
                <a:tableStyleId>{65F5EB9E-682F-4867-A0BF-69DCBE07AB3C}</a:tableStyleId>
              </a:tblPr>
              <a:tblGrid>
                <a:gridCol w="1399275"/>
                <a:gridCol w="2008100"/>
                <a:gridCol w="4997625"/>
              </a:tblGrid>
              <a:tr h="336725">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latin typeface="Poppins"/>
                          <a:ea typeface="Poppins"/>
                          <a:cs typeface="Poppins"/>
                          <a:sym typeface="Poppins"/>
                        </a:rPr>
                        <a:t>Domain</a:t>
                      </a:r>
                      <a:endParaRPr b="1" sz="1400" u="none" cap="none" strike="noStrike">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latin typeface="Poppins"/>
                          <a:ea typeface="Poppins"/>
                          <a:cs typeface="Poppins"/>
                          <a:sym typeface="Poppins"/>
                        </a:rPr>
                        <a:t>Assessment Types</a:t>
                      </a:r>
                      <a:endParaRPr b="1" sz="1400" u="none" cap="none" strike="noStrike">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latin typeface="Poppins"/>
                          <a:ea typeface="Poppins"/>
                          <a:cs typeface="Poppins"/>
                          <a:sym typeface="Poppins"/>
                        </a:rPr>
                        <a:t>Description</a:t>
                      </a:r>
                      <a:endParaRPr b="1" sz="1400" u="none" cap="none" strike="noStrike">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9DAF8"/>
                    </a:solidFill>
                  </a:tcPr>
                </a:tc>
              </a:tr>
              <a:tr h="567025">
                <a:tc rowSpan="5">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txBody>
                  <a:tcPr marT="0" marB="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Multiple Choice</a:t>
                      </a:r>
                      <a:endParaRPr b="1"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Tests knowledge and understanding through a set of predetermined options.</a:t>
                      </a:r>
                      <a:endParaRPr b="1"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025">
                <a:tc vMerge="1"/>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Essay</a:t>
                      </a:r>
                      <a:endParaRPr b="1"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Requires students to provide detailed written responses to demonstrate critical thinking.</a:t>
                      </a:r>
                      <a:endParaRPr b="1"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025">
                <a:tc vMerge="1"/>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Short Answer</a:t>
                      </a:r>
                      <a:endParaRPr b="1"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Asks for concise responses to specific questions, often requiring application of knowledge.</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025">
                <a:tc vMerge="1"/>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Problem-Solving</a:t>
                      </a:r>
                      <a:endParaRPr b="1"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Requires students to solve complex problems, applying learned concepts and strategies.</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025">
                <a:tc vMerge="1"/>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Concept Mapping</a:t>
                      </a:r>
                      <a:endParaRPr b="1"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Visual representation of relationships between concepts, assessing understanding and connections.</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78" name="Google Shape;478;g36dd1c206b6_0_7"/>
          <p:cNvSpPr txBox="1"/>
          <p:nvPr/>
        </p:nvSpPr>
        <p:spPr>
          <a:xfrm>
            <a:off x="469800" y="955750"/>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200">
                <a:solidFill>
                  <a:srgbClr val="2D1549"/>
                </a:solidFill>
                <a:latin typeface="Poppins SemiBold"/>
                <a:ea typeface="Poppins SemiBold"/>
                <a:cs typeface="Poppins SemiBold"/>
                <a:sym typeface="Poppins SemiBold"/>
              </a:rPr>
              <a:t>Example - Assessment Types</a:t>
            </a:r>
            <a:endParaRPr sz="2200">
              <a:solidFill>
                <a:srgbClr val="2D1549"/>
              </a:solidFill>
              <a:highlight>
                <a:srgbClr val="EAD1DC"/>
              </a:highlight>
              <a:latin typeface="Poppins SemiBold"/>
              <a:ea typeface="Poppins SemiBold"/>
              <a:cs typeface="Poppins SemiBold"/>
              <a:sym typeface="Poppins SemiBold"/>
            </a:endParaRPr>
          </a:p>
        </p:txBody>
      </p:sp>
      <p:sp>
        <p:nvSpPr>
          <p:cNvPr id="479" name="Google Shape;479;g36dd1c206b6_0_7"/>
          <p:cNvSpPr/>
          <p:nvPr/>
        </p:nvSpPr>
        <p:spPr>
          <a:xfrm>
            <a:off x="540500" y="2762975"/>
            <a:ext cx="1292700" cy="801900"/>
          </a:xfrm>
          <a:prstGeom prst="roundRect">
            <a:avLst>
              <a:gd fmla="val 16667" name="adj"/>
            </a:avLst>
          </a:prstGeom>
          <a:solidFill>
            <a:srgbClr val="FFFF00"/>
          </a:solidFill>
          <a:ln cap="flat" cmpd="sng" w="9525">
            <a:solidFill>
              <a:srgbClr val="844E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i="0" lang="en-MY" sz="1700" u="sng" cap="none" strike="noStrike">
                <a:solidFill>
                  <a:srgbClr val="000000"/>
                </a:solidFill>
                <a:latin typeface="Poppins"/>
                <a:ea typeface="Poppins"/>
                <a:cs typeface="Poppins"/>
                <a:sym typeface="Poppins"/>
              </a:rPr>
              <a:t>Cognitive</a:t>
            </a:r>
            <a:endParaRPr i="0" sz="1700" u="none" cap="none" strike="noStrike">
              <a:solidFill>
                <a:srgbClr val="000000"/>
              </a:solidFill>
              <a:latin typeface="Poppins"/>
              <a:ea typeface="Poppins"/>
              <a:cs typeface="Poppins"/>
              <a:sym typeface="Poppi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4" name="Shape 484"/>
        <p:cNvGrpSpPr/>
        <p:nvPr/>
      </p:nvGrpSpPr>
      <p:grpSpPr>
        <a:xfrm>
          <a:off x="0" y="0"/>
          <a:ext cx="0" cy="0"/>
          <a:chOff x="0" y="0"/>
          <a:chExt cx="0" cy="0"/>
        </a:xfrm>
      </p:grpSpPr>
      <p:pic>
        <p:nvPicPr>
          <p:cNvPr id="485" name="Google Shape;485;g36dd1c206b6_0_1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86" name="Google Shape;486;g36dd1c206b6_0_1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graphicFrame>
        <p:nvGraphicFramePr>
          <p:cNvPr id="487" name="Google Shape;487;g36dd1c206b6_0_14"/>
          <p:cNvGraphicFramePr/>
          <p:nvPr/>
        </p:nvGraphicFramePr>
        <p:xfrm>
          <a:off x="441800" y="1391400"/>
          <a:ext cx="3000000" cy="3000000"/>
        </p:xfrm>
        <a:graphic>
          <a:graphicData uri="http://schemas.openxmlformats.org/drawingml/2006/table">
            <a:tbl>
              <a:tblPr>
                <a:noFill/>
                <a:tableStyleId>{65F5EB9E-682F-4867-A0BF-69DCBE07AB3C}</a:tableStyleId>
              </a:tblPr>
              <a:tblGrid>
                <a:gridCol w="1485050"/>
                <a:gridCol w="1902775"/>
                <a:gridCol w="4968975"/>
              </a:tblGrid>
              <a:tr h="336725">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latin typeface="Poppins"/>
                          <a:ea typeface="Poppins"/>
                          <a:cs typeface="Poppins"/>
                          <a:sym typeface="Poppins"/>
                        </a:rPr>
                        <a:t>Domain</a:t>
                      </a:r>
                      <a:endParaRPr b="1" sz="1400" u="none" cap="none" strike="noStrike">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latin typeface="Poppins"/>
                          <a:ea typeface="Poppins"/>
                          <a:cs typeface="Poppins"/>
                          <a:sym typeface="Poppins"/>
                        </a:rPr>
                        <a:t>Assessment Types</a:t>
                      </a:r>
                      <a:endParaRPr b="1" sz="1400" u="none" cap="none" strike="noStrike">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latin typeface="Poppins"/>
                          <a:ea typeface="Poppins"/>
                          <a:cs typeface="Poppins"/>
                          <a:sym typeface="Poppins"/>
                        </a:rPr>
                        <a:t>Description</a:t>
                      </a:r>
                      <a:endParaRPr b="1" sz="1400" u="none" cap="none" strike="noStrike">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9DAF8"/>
                    </a:solidFill>
                  </a:tcPr>
                </a:tc>
              </a:tr>
              <a:tr h="567025">
                <a:tc rowSpan="5">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txBody>
                  <a:tcPr marT="0" marB="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Self-assessment</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Encourages students to reflect on their emotions, values, and attitudes towards a topic.</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025">
                <a:tc vMerge="1"/>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Reflective Journal</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Prompts students to write about their personal experiences and emotional responses.</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025">
                <a:tc vMerge="1"/>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Surveys</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Collects data on students' attitudes, beliefs, and values related to a subject or activity.</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025">
                <a:tc vMerge="1"/>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Interviews</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In-depth conversations to explore emotions, opinions, and perspectives on a particular topic.</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025">
                <a:tc vMerge="1"/>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Peer </a:t>
                      </a:r>
                      <a:r>
                        <a:rPr lang="en-MY">
                          <a:latin typeface="Poppins"/>
                          <a:ea typeface="Poppins"/>
                          <a:cs typeface="Poppins"/>
                          <a:sym typeface="Poppins"/>
                        </a:rPr>
                        <a:t>E</a:t>
                      </a:r>
                      <a:r>
                        <a:rPr lang="en-MY" sz="1400" u="none" cap="none" strike="noStrike">
                          <a:latin typeface="Poppins"/>
                          <a:ea typeface="Poppins"/>
                          <a:cs typeface="Poppins"/>
                          <a:sym typeface="Poppins"/>
                        </a:rPr>
                        <a:t>valuation</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Allows peers to assess and provide feedback on each other's affective responses and behaviors.</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88" name="Google Shape;488;g36dd1c206b6_0_14"/>
          <p:cNvSpPr txBox="1"/>
          <p:nvPr/>
        </p:nvSpPr>
        <p:spPr>
          <a:xfrm>
            <a:off x="393600" y="879550"/>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200">
                <a:solidFill>
                  <a:srgbClr val="2D1549"/>
                </a:solidFill>
                <a:latin typeface="Poppins SemiBold"/>
                <a:ea typeface="Poppins SemiBold"/>
                <a:cs typeface="Poppins SemiBold"/>
                <a:sym typeface="Poppins SemiBold"/>
              </a:rPr>
              <a:t>Example - Assessment Types</a:t>
            </a:r>
            <a:endParaRPr sz="2200">
              <a:solidFill>
                <a:srgbClr val="2D1549"/>
              </a:solidFill>
              <a:highlight>
                <a:srgbClr val="EAD1DC"/>
              </a:highlight>
              <a:latin typeface="Poppins SemiBold"/>
              <a:ea typeface="Poppins SemiBold"/>
              <a:cs typeface="Poppins SemiBold"/>
              <a:sym typeface="Poppins SemiBold"/>
            </a:endParaRPr>
          </a:p>
        </p:txBody>
      </p:sp>
      <p:sp>
        <p:nvSpPr>
          <p:cNvPr id="489" name="Google Shape;489;g36dd1c206b6_0_14"/>
          <p:cNvSpPr/>
          <p:nvPr/>
        </p:nvSpPr>
        <p:spPr>
          <a:xfrm>
            <a:off x="540500" y="2686775"/>
            <a:ext cx="1293900" cy="801900"/>
          </a:xfrm>
          <a:prstGeom prst="roundRect">
            <a:avLst>
              <a:gd fmla="val 16667" name="adj"/>
            </a:avLst>
          </a:prstGeom>
          <a:solidFill>
            <a:srgbClr val="EA9999"/>
          </a:solidFill>
          <a:ln cap="flat" cmpd="sng" w="9525">
            <a:solidFill>
              <a:srgbClr val="844E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i="0" lang="en-MY" sz="1700" u="sng" cap="none" strike="noStrike">
                <a:solidFill>
                  <a:srgbClr val="000000"/>
                </a:solidFill>
                <a:latin typeface="Poppins"/>
                <a:ea typeface="Poppins"/>
                <a:cs typeface="Poppins"/>
                <a:sym typeface="Poppins"/>
              </a:rPr>
              <a:t>Affective</a:t>
            </a:r>
            <a:endParaRPr i="0" sz="1700" u="none" cap="none" strike="noStrike">
              <a:solidFill>
                <a:srgbClr val="000000"/>
              </a:solidFill>
              <a:latin typeface="Poppins"/>
              <a:ea typeface="Poppins"/>
              <a:cs typeface="Poppins"/>
              <a:sym typeface="Poppi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4" name="Shape 494"/>
        <p:cNvGrpSpPr/>
        <p:nvPr/>
      </p:nvGrpSpPr>
      <p:grpSpPr>
        <a:xfrm>
          <a:off x="0" y="0"/>
          <a:ext cx="0" cy="0"/>
          <a:chOff x="0" y="0"/>
          <a:chExt cx="0" cy="0"/>
        </a:xfrm>
      </p:grpSpPr>
      <p:pic>
        <p:nvPicPr>
          <p:cNvPr id="495" name="Google Shape;495;g36dd1c206b6_0_2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96" name="Google Shape;496;g36dd1c206b6_0_2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497" name="Google Shape;497;g36dd1c206b6_0_21"/>
          <p:cNvSpPr/>
          <p:nvPr/>
        </p:nvSpPr>
        <p:spPr>
          <a:xfrm>
            <a:off x="546450" y="12265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graphicFrame>
        <p:nvGraphicFramePr>
          <p:cNvPr id="498" name="Google Shape;498;g36dd1c206b6_0_21"/>
          <p:cNvGraphicFramePr/>
          <p:nvPr/>
        </p:nvGraphicFramePr>
        <p:xfrm>
          <a:off x="518000" y="1467600"/>
          <a:ext cx="3000000" cy="3000000"/>
        </p:xfrm>
        <a:graphic>
          <a:graphicData uri="http://schemas.openxmlformats.org/drawingml/2006/table">
            <a:tbl>
              <a:tblPr>
                <a:noFill/>
                <a:tableStyleId>{65F5EB9E-682F-4867-A0BF-69DCBE07AB3C}</a:tableStyleId>
              </a:tblPr>
              <a:tblGrid>
                <a:gridCol w="1344875"/>
                <a:gridCol w="1930025"/>
                <a:gridCol w="4803375"/>
              </a:tblGrid>
              <a:tr h="336725">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latin typeface="Poppins"/>
                          <a:ea typeface="Poppins"/>
                          <a:cs typeface="Poppins"/>
                          <a:sym typeface="Poppins"/>
                        </a:rPr>
                        <a:t>Domain</a:t>
                      </a:r>
                      <a:endParaRPr b="1" sz="1400" u="none" cap="none" strike="noStrike">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latin typeface="Poppins"/>
                          <a:ea typeface="Poppins"/>
                          <a:cs typeface="Poppins"/>
                          <a:sym typeface="Poppins"/>
                        </a:rPr>
                        <a:t>Assessment Types</a:t>
                      </a:r>
                      <a:endParaRPr b="1" sz="1400" u="none" cap="none" strike="noStrike">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latin typeface="Poppins"/>
                          <a:ea typeface="Poppins"/>
                          <a:cs typeface="Poppins"/>
                          <a:sym typeface="Poppins"/>
                        </a:rPr>
                        <a:t>Description</a:t>
                      </a:r>
                      <a:endParaRPr b="1" sz="1400" u="none" cap="none" strike="noStrike">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9DAF8"/>
                    </a:solidFill>
                  </a:tcPr>
                </a:tc>
              </a:tr>
              <a:tr h="567025">
                <a:tc rowSpan="5">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txBody>
                  <a:tcPr marT="0" marB="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Skills checklist</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A list of specific skills to be checked off as students demonstrate competency in each.</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025">
                <a:tc vMerge="1"/>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Performance task</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Requires students to perform physical or manipulative tasks, assessing motor skills.</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025">
                <a:tc vMerge="1"/>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Simulations</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Immersive experiences that mimic real-world scenarios to evaluate practical skills.</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025">
                <a:tc vMerge="1"/>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Portfolio</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Compilation of evidence showcasing the development of psychomotor skills over time.</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025">
                <a:tc vMerge="1"/>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Observations</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Instructors or assessors observe and rate students' physical actions and movements. </a:t>
                      </a:r>
                      <a:endParaRPr sz="1400" u="none" cap="none" strike="noStrike">
                        <a:latin typeface="Poppins"/>
                        <a:ea typeface="Poppins"/>
                        <a:cs typeface="Poppins"/>
                        <a:sym typeface="Poppins"/>
                      </a:endParaRPr>
                    </a:p>
                  </a:txBody>
                  <a:tcPr marT="0" marB="0"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99" name="Google Shape;499;g36dd1c206b6_0_21"/>
          <p:cNvSpPr txBox="1"/>
          <p:nvPr/>
        </p:nvSpPr>
        <p:spPr>
          <a:xfrm>
            <a:off x="469800" y="955750"/>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200">
                <a:solidFill>
                  <a:srgbClr val="2D1549"/>
                </a:solidFill>
                <a:latin typeface="Poppins SemiBold"/>
                <a:ea typeface="Poppins SemiBold"/>
                <a:cs typeface="Poppins SemiBold"/>
                <a:sym typeface="Poppins SemiBold"/>
              </a:rPr>
              <a:t>Example - Assessment Types</a:t>
            </a:r>
            <a:endParaRPr sz="2200">
              <a:solidFill>
                <a:srgbClr val="2D1549"/>
              </a:solidFill>
              <a:highlight>
                <a:srgbClr val="EAD1DC"/>
              </a:highlight>
              <a:latin typeface="Poppins SemiBold"/>
              <a:ea typeface="Poppins SemiBold"/>
              <a:cs typeface="Poppins SemiBold"/>
              <a:sym typeface="Poppins SemiBold"/>
            </a:endParaRPr>
          </a:p>
        </p:txBody>
      </p:sp>
      <p:sp>
        <p:nvSpPr>
          <p:cNvPr id="500" name="Google Shape;500;g36dd1c206b6_0_21"/>
          <p:cNvSpPr/>
          <p:nvPr/>
        </p:nvSpPr>
        <p:spPr>
          <a:xfrm>
            <a:off x="616700" y="2762975"/>
            <a:ext cx="1184400" cy="801900"/>
          </a:xfrm>
          <a:prstGeom prst="roundRect">
            <a:avLst>
              <a:gd fmla="val 16667" name="adj"/>
            </a:avLst>
          </a:prstGeom>
          <a:solidFill>
            <a:srgbClr val="F1C232"/>
          </a:solidFill>
          <a:ln cap="flat" cmpd="sng" w="9525">
            <a:solidFill>
              <a:srgbClr val="844E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i="0" lang="en-MY" sz="1700" u="sng" cap="none" strike="noStrike">
                <a:solidFill>
                  <a:srgbClr val="000000"/>
                </a:solidFill>
                <a:latin typeface="Poppins"/>
                <a:ea typeface="Poppins"/>
                <a:cs typeface="Poppins"/>
                <a:sym typeface="Poppins"/>
              </a:rPr>
              <a:t>Psycho-motor</a:t>
            </a:r>
            <a:endParaRPr i="0" sz="1700" u="none" cap="none" strike="noStrike">
              <a:solidFill>
                <a:srgbClr val="000000"/>
              </a:solidFill>
              <a:latin typeface="Poppins"/>
              <a:ea typeface="Poppins"/>
              <a:cs typeface="Poppins"/>
              <a:sym typeface="Poppi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5" name="Shape 505"/>
        <p:cNvGrpSpPr/>
        <p:nvPr/>
      </p:nvGrpSpPr>
      <p:grpSpPr>
        <a:xfrm>
          <a:off x="0" y="0"/>
          <a:ext cx="0" cy="0"/>
          <a:chOff x="0" y="0"/>
          <a:chExt cx="0" cy="0"/>
        </a:xfrm>
      </p:grpSpPr>
      <p:pic>
        <p:nvPicPr>
          <p:cNvPr id="506" name="Google Shape;506;g36dd1c206b6_0_10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507" name="Google Shape;507;g36dd1c206b6_0_10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508" name="Google Shape;508;g36dd1c206b6_0_100"/>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509" name="Google Shape;509;g36dd1c206b6_0_100"/>
          <p:cNvSpPr txBox="1"/>
          <p:nvPr/>
        </p:nvSpPr>
        <p:spPr>
          <a:xfrm>
            <a:off x="393600" y="1042925"/>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3000">
                <a:solidFill>
                  <a:srgbClr val="2D1549"/>
                </a:solidFill>
                <a:latin typeface="Poppins SemiBold"/>
                <a:ea typeface="Poppins SemiBold"/>
                <a:cs typeface="Poppins SemiBold"/>
                <a:sym typeface="Poppins SemiBold"/>
              </a:rPr>
              <a:t>Read more here:</a:t>
            </a:r>
            <a:endParaRPr sz="3000">
              <a:solidFill>
                <a:srgbClr val="2D1549"/>
              </a:solidFill>
              <a:highlight>
                <a:srgbClr val="EAD1DC"/>
              </a:highlight>
              <a:latin typeface="Poppins SemiBold"/>
              <a:ea typeface="Poppins SemiBold"/>
              <a:cs typeface="Poppins SemiBold"/>
              <a:sym typeface="Poppins SemiBold"/>
            </a:endParaRPr>
          </a:p>
        </p:txBody>
      </p:sp>
      <p:sp>
        <p:nvSpPr>
          <p:cNvPr id="510" name="Google Shape;510;g36dd1c206b6_0_100"/>
          <p:cNvSpPr txBox="1"/>
          <p:nvPr/>
        </p:nvSpPr>
        <p:spPr>
          <a:xfrm>
            <a:off x="441800" y="1841050"/>
            <a:ext cx="3432600" cy="3049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2D1549"/>
              </a:buClr>
              <a:buSzPts val="2000"/>
              <a:buFont typeface="Poppins"/>
              <a:buChar char="●"/>
            </a:pPr>
            <a:r>
              <a:rPr lang="en-MY">
                <a:solidFill>
                  <a:srgbClr val="2D1549"/>
                </a:solidFill>
                <a:latin typeface="Poppins"/>
                <a:ea typeface="Poppins"/>
                <a:cs typeface="Poppins"/>
                <a:sym typeface="Poppins"/>
              </a:rPr>
              <a:t>🔗</a:t>
            </a:r>
            <a:r>
              <a:rPr lang="en-MY" sz="2000" u="sng">
                <a:solidFill>
                  <a:srgbClr val="0000FF"/>
                </a:solidFill>
                <a:latin typeface="Poppins"/>
                <a:ea typeface="Poppins"/>
                <a:cs typeface="Poppins"/>
                <a:sym typeface="Poppins"/>
                <a:hlinkClick r:id="rId5">
                  <a:extLst>
                    <a:ext uri="{A12FA001-AC4F-418D-AE19-62706E023703}">
                      <ahyp:hlinkClr val="tx"/>
                    </a:ext>
                  </a:extLst>
                </a:hlinkClick>
              </a:rPr>
              <a:t>GGP APEL(C) Updated Version 2020</a:t>
            </a:r>
            <a:r>
              <a:rPr lang="en-MY" sz="2000">
                <a:solidFill>
                  <a:srgbClr val="2D1549"/>
                </a:solidFill>
                <a:latin typeface="Poppins"/>
                <a:ea typeface="Poppins"/>
                <a:cs typeface="Poppins"/>
                <a:sym typeface="Poppins"/>
              </a:rPr>
              <a:t> </a:t>
            </a:r>
            <a:endParaRPr sz="2000">
              <a:solidFill>
                <a:srgbClr val="2D1549"/>
              </a:solidFill>
              <a:latin typeface="Poppins"/>
              <a:ea typeface="Poppins"/>
              <a:cs typeface="Poppins"/>
              <a:sym typeface="Poppins"/>
            </a:endParaRPr>
          </a:p>
          <a:p>
            <a:pPr indent="0" lvl="0" marL="457200" rtl="0" algn="just">
              <a:spcBef>
                <a:spcPts val="1000"/>
              </a:spcBef>
              <a:spcAft>
                <a:spcPts val="0"/>
              </a:spcAft>
              <a:buNone/>
            </a:pPr>
            <a:r>
              <a:rPr lang="en-MY" sz="2000">
                <a:solidFill>
                  <a:srgbClr val="2D1549"/>
                </a:solidFill>
                <a:latin typeface="Poppins"/>
                <a:ea typeface="Poppins"/>
                <a:cs typeface="Poppins"/>
                <a:sym typeface="Poppins"/>
              </a:rPr>
              <a:t>(page 22-25)</a:t>
            </a:r>
            <a:endParaRPr sz="2000">
              <a:solidFill>
                <a:srgbClr val="2D1549"/>
              </a:solidFill>
              <a:latin typeface="Poppins"/>
              <a:ea typeface="Poppins"/>
              <a:cs typeface="Poppins"/>
              <a:sym typeface="Poppins"/>
            </a:endParaRPr>
          </a:p>
          <a:p>
            <a:pPr indent="0" lvl="0" marL="0" rtl="0" algn="just">
              <a:spcBef>
                <a:spcPts val="1000"/>
              </a:spcBef>
              <a:spcAft>
                <a:spcPts val="1000"/>
              </a:spcAft>
              <a:buNone/>
            </a:pPr>
            <a:r>
              <a:t/>
            </a:r>
            <a:endParaRPr sz="2000">
              <a:solidFill>
                <a:srgbClr val="2D1549"/>
              </a:solidFill>
              <a:latin typeface="Poppins"/>
              <a:ea typeface="Poppins"/>
              <a:cs typeface="Poppins"/>
              <a:sym typeface="Poppins"/>
            </a:endParaRPr>
          </a:p>
        </p:txBody>
      </p:sp>
      <p:pic>
        <p:nvPicPr>
          <p:cNvPr id="511" name="Google Shape;511;g36dd1c206b6_0_100"/>
          <p:cNvPicPr preferRelativeResize="0"/>
          <p:nvPr/>
        </p:nvPicPr>
        <p:blipFill rotWithShape="1">
          <a:blip r:embed="rId6">
            <a:alphaModFix/>
          </a:blip>
          <a:srcRect b="0" l="0" r="0" t="0"/>
          <a:stretch/>
        </p:blipFill>
        <p:spPr>
          <a:xfrm>
            <a:off x="3874405" y="981225"/>
            <a:ext cx="5040320" cy="4117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6" name="Shape 516"/>
        <p:cNvGrpSpPr/>
        <p:nvPr/>
      </p:nvGrpSpPr>
      <p:grpSpPr>
        <a:xfrm>
          <a:off x="0" y="0"/>
          <a:ext cx="0" cy="0"/>
          <a:chOff x="0" y="0"/>
          <a:chExt cx="0" cy="0"/>
        </a:xfrm>
      </p:grpSpPr>
      <p:pic>
        <p:nvPicPr>
          <p:cNvPr id="517" name="Google Shape;517;g36dd1c206b6_0_10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518" name="Google Shape;518;g36dd1c206b6_0_10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519" name="Google Shape;519;g36dd1c206b6_0_107"/>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520" name="Google Shape;520;g36dd1c206b6_0_107"/>
          <p:cNvSpPr txBox="1"/>
          <p:nvPr/>
        </p:nvSpPr>
        <p:spPr>
          <a:xfrm>
            <a:off x="1421800" y="2098050"/>
            <a:ext cx="5982300" cy="158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MY" sz="4000" u="none" cap="none" strike="noStrike">
                <a:solidFill>
                  <a:srgbClr val="000000"/>
                </a:solidFill>
                <a:highlight>
                  <a:srgbClr val="FFFF00"/>
                </a:highlight>
                <a:latin typeface="Arial"/>
                <a:ea typeface="Arial"/>
                <a:cs typeface="Arial"/>
                <a:sym typeface="Arial"/>
              </a:rPr>
              <a:t>Table of Specifications</a:t>
            </a:r>
            <a:endParaRPr b="1" i="0" sz="4000" u="none" cap="none" strike="noStrike">
              <a:solidFill>
                <a:srgbClr val="000000"/>
              </a:solidFill>
              <a:highlight>
                <a:srgbClr val="FFFF00"/>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MY" sz="4000" u="none" cap="none" strike="noStrike">
                <a:solidFill>
                  <a:srgbClr val="000000"/>
                </a:solidFill>
                <a:highlight>
                  <a:srgbClr val="FFFF00"/>
                </a:highlight>
                <a:latin typeface="Arial"/>
                <a:ea typeface="Arial"/>
                <a:cs typeface="Arial"/>
                <a:sym typeface="Arial"/>
              </a:rPr>
              <a:t>(TOS)</a:t>
            </a:r>
            <a:endParaRPr b="1" i="0" sz="4000" u="none" cap="none" strike="noStrike">
              <a:solidFill>
                <a:srgbClr val="000000"/>
              </a:solidFill>
              <a:highlight>
                <a:srgbClr val="FFFF00"/>
              </a:highlight>
              <a:latin typeface="Arial"/>
              <a:ea typeface="Arial"/>
              <a:cs typeface="Arial"/>
              <a:sym typeface="Arial"/>
            </a:endParaRPr>
          </a:p>
        </p:txBody>
      </p:sp>
      <p:sp>
        <p:nvSpPr>
          <p:cNvPr id="521" name="Google Shape;521;g36dd1c206b6_0_107"/>
          <p:cNvSpPr txBox="1"/>
          <p:nvPr/>
        </p:nvSpPr>
        <p:spPr>
          <a:xfrm>
            <a:off x="3864850" y="1301250"/>
            <a:ext cx="1096200" cy="691500"/>
          </a:xfrm>
          <a:prstGeom prst="rect">
            <a:avLst/>
          </a:prstGeom>
          <a:solidFill>
            <a:srgbClr val="D7DF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3000">
                <a:solidFill>
                  <a:srgbClr val="2D1549"/>
                </a:solidFill>
                <a:latin typeface="Poppins SemiBold"/>
                <a:ea typeface="Poppins SemiBold"/>
                <a:cs typeface="Poppins SemiBold"/>
                <a:sym typeface="Poppins SemiBold"/>
              </a:rPr>
              <a:t>2.3</a:t>
            </a:r>
            <a:endParaRPr sz="3000">
              <a:solidFill>
                <a:srgbClr val="2D1549"/>
              </a:solidFill>
              <a:latin typeface="Poppins SemiBold"/>
              <a:ea typeface="Poppins SemiBold"/>
              <a:cs typeface="Poppins SemiBold"/>
              <a:sym typeface="Poppins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pic>
        <p:nvPicPr>
          <p:cNvPr id="92" name="Google Shape;92;g3671c3a4324_0_1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3" name="Google Shape;93;g3671c3a4324_0_1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94" name="Google Shape;94;g3671c3a4324_0_10"/>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95" name="Google Shape;95;g3671c3a4324_0_10"/>
          <p:cNvSpPr txBox="1"/>
          <p:nvPr/>
        </p:nvSpPr>
        <p:spPr>
          <a:xfrm>
            <a:off x="3411525" y="1658225"/>
            <a:ext cx="4112400" cy="28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MY" sz="4500">
                <a:solidFill>
                  <a:srgbClr val="2D1549"/>
                </a:solidFill>
                <a:latin typeface="Poppins SemiBold"/>
                <a:ea typeface="Poppins SemiBold"/>
                <a:cs typeface="Poppins SemiBold"/>
                <a:sym typeface="Poppins SemiBold"/>
              </a:rPr>
              <a:t>What is </a:t>
            </a:r>
            <a:endParaRPr sz="4500">
              <a:solidFill>
                <a:srgbClr val="2D1549"/>
              </a:solidFill>
              <a:latin typeface="Poppins SemiBold"/>
              <a:ea typeface="Poppins SemiBold"/>
              <a:cs typeface="Poppins SemiBold"/>
              <a:sym typeface="Poppins SemiBold"/>
            </a:endParaRPr>
          </a:p>
          <a:p>
            <a:pPr indent="0" lvl="0" marL="0" rtl="0" algn="ctr">
              <a:spcBef>
                <a:spcPts val="0"/>
              </a:spcBef>
              <a:spcAft>
                <a:spcPts val="0"/>
              </a:spcAft>
              <a:buNone/>
            </a:pPr>
            <a:r>
              <a:rPr lang="en-MY" sz="4500">
                <a:solidFill>
                  <a:srgbClr val="2D1549"/>
                </a:solidFill>
                <a:highlight>
                  <a:srgbClr val="FCDA23"/>
                </a:highlight>
                <a:latin typeface="Poppins SemiBold"/>
                <a:ea typeface="Poppins SemiBold"/>
                <a:cs typeface="Poppins SemiBold"/>
                <a:sym typeface="Poppins SemiBold"/>
              </a:rPr>
              <a:t>Constructive</a:t>
            </a:r>
            <a:r>
              <a:rPr lang="en-MY" sz="4500">
                <a:solidFill>
                  <a:srgbClr val="2D1549"/>
                </a:solidFill>
                <a:latin typeface="Poppins SemiBold"/>
                <a:ea typeface="Poppins SemiBold"/>
                <a:cs typeface="Poppins SemiBold"/>
                <a:sym typeface="Poppins SemiBold"/>
              </a:rPr>
              <a:t> </a:t>
            </a:r>
            <a:r>
              <a:rPr lang="en-MY" sz="4500">
                <a:solidFill>
                  <a:srgbClr val="2D1549"/>
                </a:solidFill>
                <a:highlight>
                  <a:srgbClr val="EAD1DC"/>
                </a:highlight>
                <a:latin typeface="Poppins SemiBold"/>
                <a:ea typeface="Poppins SemiBold"/>
                <a:cs typeface="Poppins SemiBold"/>
                <a:sym typeface="Poppins SemiBold"/>
              </a:rPr>
              <a:t>Alignment</a:t>
            </a:r>
            <a:r>
              <a:rPr lang="en-MY" sz="4500">
                <a:solidFill>
                  <a:srgbClr val="2D1549"/>
                </a:solidFill>
                <a:latin typeface="Poppins SemiBold"/>
                <a:ea typeface="Poppins SemiBold"/>
                <a:cs typeface="Poppins SemiBold"/>
                <a:sym typeface="Poppins SemiBold"/>
              </a:rPr>
              <a:t>?</a:t>
            </a:r>
            <a:endParaRPr sz="4500">
              <a:solidFill>
                <a:srgbClr val="2D1549"/>
              </a:solidFill>
              <a:latin typeface="Poppins SemiBold"/>
              <a:ea typeface="Poppins SemiBold"/>
              <a:cs typeface="Poppins SemiBold"/>
              <a:sym typeface="Poppins SemiBold"/>
            </a:endParaRPr>
          </a:p>
        </p:txBody>
      </p:sp>
      <p:sp>
        <p:nvSpPr>
          <p:cNvPr id="96" name="Google Shape;96;g3671c3a4324_0_10"/>
          <p:cNvSpPr txBox="1"/>
          <p:nvPr/>
        </p:nvSpPr>
        <p:spPr>
          <a:xfrm>
            <a:off x="2024750" y="2429100"/>
            <a:ext cx="1096200" cy="691500"/>
          </a:xfrm>
          <a:prstGeom prst="rect">
            <a:avLst/>
          </a:prstGeom>
          <a:solidFill>
            <a:srgbClr val="D7DF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3000">
                <a:solidFill>
                  <a:srgbClr val="2D1549"/>
                </a:solidFill>
                <a:latin typeface="Poppins SemiBold"/>
                <a:ea typeface="Poppins SemiBold"/>
                <a:cs typeface="Poppins SemiBold"/>
                <a:sym typeface="Poppins SemiBold"/>
              </a:rPr>
              <a:t>1.1</a:t>
            </a:r>
            <a:endParaRPr sz="3000">
              <a:solidFill>
                <a:srgbClr val="2D1549"/>
              </a:solidFill>
              <a:latin typeface="Poppins SemiBold"/>
              <a:ea typeface="Poppins SemiBold"/>
              <a:cs typeface="Poppins SemiBold"/>
              <a:sym typeface="Poppins SemiBo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6" name="Shape 526"/>
        <p:cNvGrpSpPr/>
        <p:nvPr/>
      </p:nvGrpSpPr>
      <p:grpSpPr>
        <a:xfrm>
          <a:off x="0" y="0"/>
          <a:ext cx="0" cy="0"/>
          <a:chOff x="0" y="0"/>
          <a:chExt cx="0" cy="0"/>
        </a:xfrm>
      </p:grpSpPr>
      <p:pic>
        <p:nvPicPr>
          <p:cNvPr id="527" name="Google Shape;527;g36dd1c206b6_0_11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528" name="Google Shape;528;g36dd1c206b6_0_11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529" name="Google Shape;529;g36dd1c206b6_0_114"/>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grpSp>
        <p:nvGrpSpPr>
          <p:cNvPr id="530" name="Google Shape;530;g36dd1c206b6_0_114"/>
          <p:cNvGrpSpPr/>
          <p:nvPr/>
        </p:nvGrpSpPr>
        <p:grpSpPr>
          <a:xfrm>
            <a:off x="6857500" y="175956"/>
            <a:ext cx="2156536" cy="985220"/>
            <a:chOff x="573118" y="2207541"/>
            <a:chExt cx="1981200" cy="1357800"/>
          </a:xfrm>
        </p:grpSpPr>
        <p:sp>
          <p:nvSpPr>
            <p:cNvPr id="531" name="Google Shape;531;g36dd1c206b6_0_114"/>
            <p:cNvSpPr/>
            <p:nvPr/>
          </p:nvSpPr>
          <p:spPr>
            <a:xfrm>
              <a:off x="573118" y="2207541"/>
              <a:ext cx="1981200" cy="1357800"/>
            </a:xfrm>
            <a:prstGeom prst="roundRect">
              <a:avLst>
                <a:gd fmla="val 16667" name="adj"/>
              </a:avLst>
            </a:prstGeom>
            <a:solidFill>
              <a:srgbClr val="6AA84F"/>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36dd1c206b6_0_114"/>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1800" u="sng" cap="none" strike="noStrike">
                  <a:solidFill>
                    <a:srgbClr val="FFFFFF"/>
                  </a:solidFill>
                  <a:latin typeface="Poppins"/>
                  <a:ea typeface="Poppins"/>
                  <a:cs typeface="Poppins"/>
                  <a:sym typeface="Poppins"/>
                </a:rPr>
                <a:t>CHECK 2</a:t>
              </a:r>
              <a:endParaRPr i="0" sz="18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3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1800" u="none" cap="none" strike="noStrike">
                  <a:solidFill>
                    <a:srgbClr val="FFFFFF"/>
                  </a:solidFill>
                  <a:latin typeface="Poppins"/>
                  <a:ea typeface="Poppins"/>
                  <a:cs typeface="Poppins"/>
                  <a:sym typeface="Poppins"/>
                </a:rPr>
                <a:t>Table of Specifications</a:t>
              </a:r>
              <a:endParaRPr i="0" sz="1800" u="none" cap="none" strike="noStrike">
                <a:solidFill>
                  <a:srgbClr val="FFFFFF"/>
                </a:solidFill>
                <a:latin typeface="Poppins"/>
                <a:ea typeface="Poppins"/>
                <a:cs typeface="Poppins"/>
                <a:sym typeface="Poppins"/>
              </a:endParaRPr>
            </a:p>
          </p:txBody>
        </p:sp>
      </p:grpSp>
      <p:sp>
        <p:nvSpPr>
          <p:cNvPr id="533" name="Google Shape;533;g36dd1c206b6_0_114"/>
          <p:cNvSpPr txBox="1"/>
          <p:nvPr/>
        </p:nvSpPr>
        <p:spPr>
          <a:xfrm>
            <a:off x="419300" y="1699050"/>
            <a:ext cx="8609100" cy="29181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rgbClr val="2D1549"/>
              </a:buClr>
              <a:buSzPts val="1700"/>
              <a:buFont typeface="Lato"/>
              <a:buChar char="●"/>
            </a:pPr>
            <a:r>
              <a:rPr b="1" lang="en-MY" sz="1700">
                <a:solidFill>
                  <a:srgbClr val="2D1549"/>
                </a:solidFill>
                <a:latin typeface="Poppins"/>
                <a:ea typeface="Poppins"/>
                <a:cs typeface="Poppins"/>
                <a:sym typeface="Poppins"/>
              </a:rPr>
              <a:t>TOS </a:t>
            </a:r>
            <a:r>
              <a:rPr lang="en-MY" sz="1700">
                <a:solidFill>
                  <a:srgbClr val="2D1549"/>
                </a:solidFill>
                <a:latin typeface="Poppins"/>
                <a:ea typeface="Poppins"/>
                <a:cs typeface="Poppins"/>
                <a:sym typeface="Poppins"/>
              </a:rPr>
              <a:t>is also known as “</a:t>
            </a:r>
            <a:r>
              <a:rPr i="1" lang="en-MY" sz="1700">
                <a:solidFill>
                  <a:srgbClr val="2D1549"/>
                </a:solidFill>
                <a:latin typeface="Poppins"/>
                <a:ea typeface="Poppins"/>
                <a:cs typeface="Poppins"/>
                <a:sym typeface="Poppins"/>
              </a:rPr>
              <a:t>Assessment Plan</a:t>
            </a:r>
            <a:r>
              <a:rPr lang="en-MY" sz="1700">
                <a:solidFill>
                  <a:srgbClr val="2D1549"/>
                </a:solidFill>
                <a:latin typeface="Poppins"/>
                <a:ea typeface="Poppins"/>
                <a:cs typeface="Poppins"/>
                <a:sym typeface="Poppins"/>
              </a:rPr>
              <a:t>”, “</a:t>
            </a:r>
            <a:r>
              <a:rPr i="1" lang="en-MY" sz="1700">
                <a:solidFill>
                  <a:srgbClr val="2D1549"/>
                </a:solidFill>
                <a:latin typeface="Poppins"/>
                <a:ea typeface="Poppins"/>
                <a:cs typeface="Poppins"/>
                <a:sym typeface="Poppins"/>
              </a:rPr>
              <a:t>Test Plan</a:t>
            </a:r>
            <a:r>
              <a:rPr lang="en-MY" sz="1700">
                <a:solidFill>
                  <a:srgbClr val="2D1549"/>
                </a:solidFill>
                <a:latin typeface="Poppins"/>
                <a:ea typeface="Poppins"/>
                <a:cs typeface="Poppins"/>
                <a:sym typeface="Poppins"/>
              </a:rPr>
              <a:t>” and “</a:t>
            </a:r>
            <a:r>
              <a:rPr i="1" lang="en-MY" sz="1700">
                <a:solidFill>
                  <a:srgbClr val="2D1549"/>
                </a:solidFill>
                <a:latin typeface="Poppins"/>
                <a:ea typeface="Poppins"/>
                <a:cs typeface="Poppins"/>
                <a:sym typeface="Poppins"/>
              </a:rPr>
              <a:t>Test Blueprint</a:t>
            </a:r>
            <a:r>
              <a:rPr lang="en-MY" sz="1700">
                <a:solidFill>
                  <a:srgbClr val="2D1549"/>
                </a:solidFill>
                <a:latin typeface="Poppins"/>
                <a:ea typeface="Poppins"/>
                <a:cs typeface="Poppins"/>
                <a:sym typeface="Poppins"/>
              </a:rPr>
              <a:t>”. </a:t>
            </a:r>
            <a:endParaRPr sz="1700">
              <a:solidFill>
                <a:srgbClr val="2D1549"/>
              </a:solidFill>
              <a:latin typeface="Poppins"/>
              <a:ea typeface="Poppins"/>
              <a:cs typeface="Poppins"/>
              <a:sym typeface="Poppins"/>
            </a:endParaRPr>
          </a:p>
          <a:p>
            <a:pPr indent="-336550" lvl="0" marL="457200" rtl="0" algn="l">
              <a:spcBef>
                <a:spcPts val="1000"/>
              </a:spcBef>
              <a:spcAft>
                <a:spcPts val="0"/>
              </a:spcAft>
              <a:buClr>
                <a:srgbClr val="2D1549"/>
              </a:buClr>
              <a:buSzPts val="1700"/>
              <a:buFont typeface="Poppins"/>
              <a:buChar char="●"/>
            </a:pPr>
            <a:r>
              <a:rPr lang="en-MY" sz="1700">
                <a:solidFill>
                  <a:srgbClr val="2D1549"/>
                </a:solidFill>
                <a:latin typeface="Poppins"/>
                <a:ea typeface="Poppins"/>
                <a:cs typeface="Poppins"/>
                <a:sym typeface="Poppins"/>
              </a:rPr>
              <a:t>It classifies each test item according to what topic or concept it tests and what learning outcome it addresses. </a:t>
            </a:r>
            <a:endParaRPr sz="1700">
              <a:solidFill>
                <a:srgbClr val="2D1549"/>
              </a:solidFill>
              <a:latin typeface="Poppins"/>
              <a:ea typeface="Poppins"/>
              <a:cs typeface="Poppins"/>
              <a:sym typeface="Poppins"/>
            </a:endParaRPr>
          </a:p>
          <a:p>
            <a:pPr indent="-336550" lvl="0" marL="457200" rtl="0" algn="l">
              <a:spcBef>
                <a:spcPts val="1000"/>
              </a:spcBef>
              <a:spcAft>
                <a:spcPts val="0"/>
              </a:spcAft>
              <a:buClr>
                <a:srgbClr val="2D1549"/>
              </a:buClr>
              <a:buSzPts val="1700"/>
              <a:buFont typeface="Poppins"/>
              <a:buChar char="●"/>
            </a:pPr>
            <a:r>
              <a:rPr lang="en-MY" sz="1700">
                <a:solidFill>
                  <a:srgbClr val="2D1549"/>
                </a:solidFill>
                <a:latin typeface="Poppins"/>
                <a:ea typeface="Poppins"/>
                <a:cs typeface="Poppins"/>
                <a:sym typeface="Poppins"/>
              </a:rPr>
              <a:t>TOS helps to establish a constructive alignment between learning outcomes and assessments.</a:t>
            </a:r>
            <a:endParaRPr sz="1700">
              <a:solidFill>
                <a:srgbClr val="2D1549"/>
              </a:solidFill>
              <a:latin typeface="Poppins"/>
              <a:ea typeface="Poppins"/>
              <a:cs typeface="Poppins"/>
              <a:sym typeface="Poppins"/>
            </a:endParaRPr>
          </a:p>
          <a:p>
            <a:pPr indent="0" lvl="0" marL="457200" rtl="0" algn="just">
              <a:spcBef>
                <a:spcPts val="1000"/>
              </a:spcBef>
              <a:spcAft>
                <a:spcPts val="1000"/>
              </a:spcAft>
              <a:buNone/>
            </a:pPr>
            <a:r>
              <a:t/>
            </a:r>
            <a:endParaRPr sz="1700">
              <a:solidFill>
                <a:srgbClr val="2D1549"/>
              </a:solidFill>
              <a:latin typeface="Poppins"/>
              <a:ea typeface="Poppins"/>
              <a:cs typeface="Poppins"/>
              <a:sym typeface="Poppins"/>
            </a:endParaRPr>
          </a:p>
        </p:txBody>
      </p:sp>
      <p:sp>
        <p:nvSpPr>
          <p:cNvPr id="534" name="Google Shape;534;g36dd1c206b6_0_114"/>
          <p:cNvSpPr txBox="1"/>
          <p:nvPr/>
        </p:nvSpPr>
        <p:spPr>
          <a:xfrm>
            <a:off x="469800" y="966725"/>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700">
                <a:solidFill>
                  <a:srgbClr val="2D1549"/>
                </a:solidFill>
                <a:latin typeface="Poppins SemiBold"/>
                <a:ea typeface="Poppins SemiBold"/>
                <a:cs typeface="Poppins SemiBold"/>
                <a:sym typeface="Poppins SemiBold"/>
              </a:rPr>
              <a:t>Table of Specifications (TOS)</a:t>
            </a:r>
            <a:endParaRPr sz="2700">
              <a:solidFill>
                <a:srgbClr val="2D1549"/>
              </a:solidFill>
              <a:highlight>
                <a:srgbClr val="EAD1DC"/>
              </a:highlight>
              <a:latin typeface="Poppins SemiBold"/>
              <a:ea typeface="Poppins SemiBold"/>
              <a:cs typeface="Poppins SemiBold"/>
              <a:sym typeface="Poppins SemiBo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9" name="Shape 539"/>
        <p:cNvGrpSpPr/>
        <p:nvPr/>
      </p:nvGrpSpPr>
      <p:grpSpPr>
        <a:xfrm>
          <a:off x="0" y="0"/>
          <a:ext cx="0" cy="0"/>
          <a:chOff x="0" y="0"/>
          <a:chExt cx="0" cy="0"/>
        </a:xfrm>
      </p:grpSpPr>
      <p:pic>
        <p:nvPicPr>
          <p:cNvPr id="540" name="Google Shape;540;g36dd1c206b6_0_17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541" name="Google Shape;541;g36dd1c206b6_0_17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542" name="Google Shape;542;g36dd1c206b6_0_174"/>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grpSp>
        <p:nvGrpSpPr>
          <p:cNvPr id="543" name="Google Shape;543;g36dd1c206b6_0_174"/>
          <p:cNvGrpSpPr/>
          <p:nvPr/>
        </p:nvGrpSpPr>
        <p:grpSpPr>
          <a:xfrm>
            <a:off x="6857500" y="175956"/>
            <a:ext cx="2156536" cy="985220"/>
            <a:chOff x="573118" y="2207541"/>
            <a:chExt cx="1981200" cy="1357800"/>
          </a:xfrm>
        </p:grpSpPr>
        <p:sp>
          <p:nvSpPr>
            <p:cNvPr id="544" name="Google Shape;544;g36dd1c206b6_0_174"/>
            <p:cNvSpPr/>
            <p:nvPr/>
          </p:nvSpPr>
          <p:spPr>
            <a:xfrm>
              <a:off x="573118" y="2207541"/>
              <a:ext cx="1981200" cy="1357800"/>
            </a:xfrm>
            <a:prstGeom prst="roundRect">
              <a:avLst>
                <a:gd fmla="val 16667" name="adj"/>
              </a:avLst>
            </a:prstGeom>
            <a:solidFill>
              <a:srgbClr val="6AA84F"/>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36dd1c206b6_0_174"/>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1800" u="sng" cap="none" strike="noStrike">
                  <a:solidFill>
                    <a:srgbClr val="FFFFFF"/>
                  </a:solidFill>
                  <a:latin typeface="Poppins"/>
                  <a:ea typeface="Poppins"/>
                  <a:cs typeface="Poppins"/>
                  <a:sym typeface="Poppins"/>
                </a:rPr>
                <a:t>CHECK 2</a:t>
              </a:r>
              <a:endParaRPr i="0" sz="18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3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1800" u="none" cap="none" strike="noStrike">
                  <a:solidFill>
                    <a:srgbClr val="FFFFFF"/>
                  </a:solidFill>
                  <a:latin typeface="Poppins"/>
                  <a:ea typeface="Poppins"/>
                  <a:cs typeface="Poppins"/>
                  <a:sym typeface="Poppins"/>
                </a:rPr>
                <a:t>Table of Specifications</a:t>
              </a:r>
              <a:endParaRPr i="0" sz="1800" u="none" cap="none" strike="noStrike">
                <a:solidFill>
                  <a:srgbClr val="FFFFFF"/>
                </a:solidFill>
                <a:latin typeface="Poppins"/>
                <a:ea typeface="Poppins"/>
                <a:cs typeface="Poppins"/>
                <a:sym typeface="Poppins"/>
              </a:endParaRPr>
            </a:p>
          </p:txBody>
        </p:sp>
      </p:grpSp>
      <p:pic>
        <p:nvPicPr>
          <p:cNvPr id="546" name="Google Shape;546;g36dd1c206b6_0_174"/>
          <p:cNvPicPr preferRelativeResize="0"/>
          <p:nvPr/>
        </p:nvPicPr>
        <p:blipFill rotWithShape="1">
          <a:blip r:embed="rId5">
            <a:alphaModFix/>
          </a:blip>
          <a:srcRect b="0" l="0" r="0" t="0"/>
          <a:stretch/>
        </p:blipFill>
        <p:spPr>
          <a:xfrm>
            <a:off x="267450" y="1675450"/>
            <a:ext cx="8609099" cy="2982750"/>
          </a:xfrm>
          <a:prstGeom prst="rect">
            <a:avLst/>
          </a:prstGeom>
          <a:noFill/>
          <a:ln>
            <a:noFill/>
          </a:ln>
        </p:spPr>
      </p:pic>
      <p:sp>
        <p:nvSpPr>
          <p:cNvPr id="547" name="Google Shape;547;g36dd1c206b6_0_174"/>
          <p:cNvSpPr txBox="1"/>
          <p:nvPr/>
        </p:nvSpPr>
        <p:spPr>
          <a:xfrm>
            <a:off x="381000" y="1073925"/>
            <a:ext cx="8609100" cy="557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en-MY" sz="2000">
                <a:solidFill>
                  <a:srgbClr val="2D1549"/>
                </a:solidFill>
                <a:latin typeface="Poppins"/>
                <a:ea typeface="Poppins"/>
                <a:cs typeface="Poppins"/>
                <a:sym typeface="Poppins"/>
              </a:rPr>
              <a:t>1. Ensure the all assessments are listed as per Table 4.</a:t>
            </a:r>
            <a:endParaRPr sz="2000">
              <a:solidFill>
                <a:srgbClr val="2D1549"/>
              </a:solidFill>
              <a:latin typeface="Poppins"/>
              <a:ea typeface="Poppins"/>
              <a:cs typeface="Poppins"/>
              <a:sym typeface="Poppins"/>
            </a:endParaRPr>
          </a:p>
        </p:txBody>
      </p:sp>
      <p:sp>
        <p:nvSpPr>
          <p:cNvPr id="548" name="Google Shape;548;g36dd1c206b6_0_174"/>
          <p:cNvSpPr/>
          <p:nvPr/>
        </p:nvSpPr>
        <p:spPr>
          <a:xfrm>
            <a:off x="4038975" y="2874175"/>
            <a:ext cx="4837500" cy="477600"/>
          </a:xfrm>
          <a:prstGeom prst="roundRect">
            <a:avLst>
              <a:gd fmla="val 16667" name="adj"/>
            </a:avLst>
          </a:prstGeom>
          <a:noFill/>
          <a:ln cap="flat" cmpd="sng" w="38100">
            <a:solidFill>
              <a:srgbClr val="FF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3" name="Shape 553"/>
        <p:cNvGrpSpPr/>
        <p:nvPr/>
      </p:nvGrpSpPr>
      <p:grpSpPr>
        <a:xfrm>
          <a:off x="0" y="0"/>
          <a:ext cx="0" cy="0"/>
          <a:chOff x="0" y="0"/>
          <a:chExt cx="0" cy="0"/>
        </a:xfrm>
      </p:grpSpPr>
      <p:pic>
        <p:nvPicPr>
          <p:cNvPr id="554" name="Google Shape;554;g36dd1c206b6_0_18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555" name="Google Shape;555;g36dd1c206b6_0_18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556" name="Google Shape;556;g36dd1c206b6_0_189"/>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grpSp>
        <p:nvGrpSpPr>
          <p:cNvPr id="557" name="Google Shape;557;g36dd1c206b6_0_189"/>
          <p:cNvGrpSpPr/>
          <p:nvPr/>
        </p:nvGrpSpPr>
        <p:grpSpPr>
          <a:xfrm>
            <a:off x="6857500" y="175956"/>
            <a:ext cx="2156536" cy="985220"/>
            <a:chOff x="573118" y="2207541"/>
            <a:chExt cx="1981200" cy="1357800"/>
          </a:xfrm>
        </p:grpSpPr>
        <p:sp>
          <p:nvSpPr>
            <p:cNvPr id="558" name="Google Shape;558;g36dd1c206b6_0_189"/>
            <p:cNvSpPr/>
            <p:nvPr/>
          </p:nvSpPr>
          <p:spPr>
            <a:xfrm>
              <a:off x="573118" y="2207541"/>
              <a:ext cx="1981200" cy="1357800"/>
            </a:xfrm>
            <a:prstGeom prst="roundRect">
              <a:avLst>
                <a:gd fmla="val 16667" name="adj"/>
              </a:avLst>
            </a:prstGeom>
            <a:solidFill>
              <a:srgbClr val="6AA84F"/>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g36dd1c206b6_0_189"/>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1800" u="sng" cap="none" strike="noStrike">
                  <a:solidFill>
                    <a:srgbClr val="FFFFFF"/>
                  </a:solidFill>
                  <a:latin typeface="Poppins"/>
                  <a:ea typeface="Poppins"/>
                  <a:cs typeface="Poppins"/>
                  <a:sym typeface="Poppins"/>
                </a:rPr>
                <a:t>CHECK 2</a:t>
              </a:r>
              <a:endParaRPr i="0" sz="18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3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1800" u="none" cap="none" strike="noStrike">
                  <a:solidFill>
                    <a:srgbClr val="FFFFFF"/>
                  </a:solidFill>
                  <a:latin typeface="Poppins"/>
                  <a:ea typeface="Poppins"/>
                  <a:cs typeface="Poppins"/>
                  <a:sym typeface="Poppins"/>
                </a:rPr>
                <a:t>Table of Specifications</a:t>
              </a:r>
              <a:endParaRPr i="0" sz="1800" u="none" cap="none" strike="noStrike">
                <a:solidFill>
                  <a:srgbClr val="FFFFFF"/>
                </a:solidFill>
                <a:latin typeface="Poppins"/>
                <a:ea typeface="Poppins"/>
                <a:cs typeface="Poppins"/>
                <a:sym typeface="Poppins"/>
              </a:endParaRPr>
            </a:p>
          </p:txBody>
        </p:sp>
      </p:grpSp>
      <p:pic>
        <p:nvPicPr>
          <p:cNvPr id="560" name="Google Shape;560;g36dd1c206b6_0_189"/>
          <p:cNvPicPr preferRelativeResize="0"/>
          <p:nvPr/>
        </p:nvPicPr>
        <p:blipFill rotWithShape="1">
          <a:blip r:embed="rId5">
            <a:alphaModFix/>
          </a:blip>
          <a:srcRect b="0" l="0" r="0" t="0"/>
          <a:stretch/>
        </p:blipFill>
        <p:spPr>
          <a:xfrm>
            <a:off x="304800" y="1905775"/>
            <a:ext cx="8609099" cy="2982750"/>
          </a:xfrm>
          <a:prstGeom prst="rect">
            <a:avLst/>
          </a:prstGeom>
          <a:noFill/>
          <a:ln>
            <a:noFill/>
          </a:ln>
        </p:spPr>
      </p:pic>
      <p:sp>
        <p:nvSpPr>
          <p:cNvPr id="561" name="Google Shape;561;g36dd1c206b6_0_189"/>
          <p:cNvSpPr txBox="1"/>
          <p:nvPr/>
        </p:nvSpPr>
        <p:spPr>
          <a:xfrm>
            <a:off x="304800" y="1161100"/>
            <a:ext cx="8609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b="1" lang="en-MY" sz="2000">
                <a:solidFill>
                  <a:srgbClr val="2D1549"/>
                </a:solidFill>
                <a:latin typeface="Poppins"/>
                <a:ea typeface="Poppins"/>
                <a:cs typeface="Poppins"/>
                <a:sym typeface="Poppins"/>
              </a:rPr>
              <a:t>2. Ensure correct learning domain and level are identified for each assessment.</a:t>
            </a:r>
            <a:endParaRPr sz="2000">
              <a:solidFill>
                <a:srgbClr val="2D1549"/>
              </a:solidFill>
              <a:latin typeface="Poppins"/>
              <a:ea typeface="Poppins"/>
              <a:cs typeface="Poppins"/>
              <a:sym typeface="Poppins"/>
            </a:endParaRPr>
          </a:p>
        </p:txBody>
      </p:sp>
      <p:sp>
        <p:nvSpPr>
          <p:cNvPr id="562" name="Google Shape;562;g36dd1c206b6_0_189"/>
          <p:cNvSpPr/>
          <p:nvPr/>
        </p:nvSpPr>
        <p:spPr>
          <a:xfrm>
            <a:off x="4115725" y="3542700"/>
            <a:ext cx="1591800" cy="482100"/>
          </a:xfrm>
          <a:prstGeom prst="roundRect">
            <a:avLst>
              <a:gd fmla="val 16667" name="adj"/>
            </a:avLst>
          </a:prstGeom>
          <a:noFill/>
          <a:ln cap="flat" cmpd="sng" w="38100">
            <a:solidFill>
              <a:srgbClr val="FF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7" name="Shape 567"/>
        <p:cNvGrpSpPr/>
        <p:nvPr/>
      </p:nvGrpSpPr>
      <p:grpSpPr>
        <a:xfrm>
          <a:off x="0" y="0"/>
          <a:ext cx="0" cy="0"/>
          <a:chOff x="0" y="0"/>
          <a:chExt cx="0" cy="0"/>
        </a:xfrm>
      </p:grpSpPr>
      <p:pic>
        <p:nvPicPr>
          <p:cNvPr id="568" name="Google Shape;568;g36dd1c206b6_0_20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569" name="Google Shape;569;g36dd1c206b6_0_20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570" name="Google Shape;570;g36dd1c206b6_0_205"/>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grpSp>
        <p:nvGrpSpPr>
          <p:cNvPr id="571" name="Google Shape;571;g36dd1c206b6_0_205"/>
          <p:cNvGrpSpPr/>
          <p:nvPr/>
        </p:nvGrpSpPr>
        <p:grpSpPr>
          <a:xfrm>
            <a:off x="6857500" y="175956"/>
            <a:ext cx="2156536" cy="985220"/>
            <a:chOff x="573118" y="2207541"/>
            <a:chExt cx="1981200" cy="1357800"/>
          </a:xfrm>
        </p:grpSpPr>
        <p:sp>
          <p:nvSpPr>
            <p:cNvPr id="572" name="Google Shape;572;g36dd1c206b6_0_205"/>
            <p:cNvSpPr/>
            <p:nvPr/>
          </p:nvSpPr>
          <p:spPr>
            <a:xfrm>
              <a:off x="573118" y="2207541"/>
              <a:ext cx="1981200" cy="1357800"/>
            </a:xfrm>
            <a:prstGeom prst="roundRect">
              <a:avLst>
                <a:gd fmla="val 16667" name="adj"/>
              </a:avLst>
            </a:prstGeom>
            <a:solidFill>
              <a:srgbClr val="6AA84F"/>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g36dd1c206b6_0_205"/>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1800" u="sng" cap="none" strike="noStrike">
                  <a:solidFill>
                    <a:srgbClr val="FFFFFF"/>
                  </a:solidFill>
                  <a:latin typeface="Poppins"/>
                  <a:ea typeface="Poppins"/>
                  <a:cs typeface="Poppins"/>
                  <a:sym typeface="Poppins"/>
                </a:rPr>
                <a:t>CHECK 2</a:t>
              </a:r>
              <a:endParaRPr i="0" sz="18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3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1800" u="none" cap="none" strike="noStrike">
                  <a:solidFill>
                    <a:srgbClr val="FFFFFF"/>
                  </a:solidFill>
                  <a:latin typeface="Poppins"/>
                  <a:ea typeface="Poppins"/>
                  <a:cs typeface="Poppins"/>
                  <a:sym typeface="Poppins"/>
                </a:rPr>
                <a:t>Table of Specifications</a:t>
              </a:r>
              <a:endParaRPr i="0" sz="1800" u="none" cap="none" strike="noStrike">
                <a:solidFill>
                  <a:srgbClr val="FFFFFF"/>
                </a:solidFill>
                <a:latin typeface="Poppins"/>
                <a:ea typeface="Poppins"/>
                <a:cs typeface="Poppins"/>
                <a:sym typeface="Poppins"/>
              </a:endParaRPr>
            </a:p>
          </p:txBody>
        </p:sp>
      </p:grpSp>
      <p:pic>
        <p:nvPicPr>
          <p:cNvPr id="574" name="Google Shape;574;g36dd1c206b6_0_205"/>
          <p:cNvPicPr preferRelativeResize="0"/>
          <p:nvPr/>
        </p:nvPicPr>
        <p:blipFill rotWithShape="1">
          <a:blip r:embed="rId5">
            <a:alphaModFix/>
          </a:blip>
          <a:srcRect b="0" l="0" r="0" t="0"/>
          <a:stretch/>
        </p:blipFill>
        <p:spPr>
          <a:xfrm>
            <a:off x="304800" y="1793825"/>
            <a:ext cx="8609099" cy="2982750"/>
          </a:xfrm>
          <a:prstGeom prst="rect">
            <a:avLst/>
          </a:prstGeom>
          <a:noFill/>
          <a:ln>
            <a:noFill/>
          </a:ln>
        </p:spPr>
      </p:pic>
      <p:sp>
        <p:nvSpPr>
          <p:cNvPr id="575" name="Google Shape;575;g36dd1c206b6_0_205"/>
          <p:cNvSpPr txBox="1"/>
          <p:nvPr/>
        </p:nvSpPr>
        <p:spPr>
          <a:xfrm>
            <a:off x="304800" y="1096450"/>
            <a:ext cx="8609100" cy="4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b="1" lang="en-MY" sz="2000">
                <a:solidFill>
                  <a:srgbClr val="2D1549"/>
                </a:solidFill>
                <a:latin typeface="Poppins"/>
                <a:ea typeface="Poppins"/>
                <a:cs typeface="Poppins"/>
                <a:sym typeface="Poppins"/>
              </a:rPr>
              <a:t>3. Ensure each assessment is aligned with the CLO mapped as per Table 4.</a:t>
            </a:r>
            <a:endParaRPr sz="2000">
              <a:solidFill>
                <a:srgbClr val="2D1549"/>
              </a:solidFill>
              <a:latin typeface="Poppins"/>
              <a:ea typeface="Poppins"/>
              <a:cs typeface="Poppins"/>
              <a:sym typeface="Poppins"/>
            </a:endParaRPr>
          </a:p>
        </p:txBody>
      </p:sp>
      <p:sp>
        <p:nvSpPr>
          <p:cNvPr id="576" name="Google Shape;576;g36dd1c206b6_0_205"/>
          <p:cNvSpPr/>
          <p:nvPr/>
        </p:nvSpPr>
        <p:spPr>
          <a:xfrm>
            <a:off x="4093800" y="2956025"/>
            <a:ext cx="1599900" cy="528900"/>
          </a:xfrm>
          <a:prstGeom prst="roundRect">
            <a:avLst>
              <a:gd fmla="val 16667" name="adj"/>
            </a:avLst>
          </a:prstGeom>
          <a:noFill/>
          <a:ln cap="flat" cmpd="sng" w="38100">
            <a:solidFill>
              <a:srgbClr val="FF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77" name="Google Shape;577;g36dd1c206b6_0_205"/>
          <p:cNvCxnSpPr>
            <a:stCxn id="576" idx="1"/>
          </p:cNvCxnSpPr>
          <p:nvPr/>
        </p:nvCxnSpPr>
        <p:spPr>
          <a:xfrm flipH="1">
            <a:off x="957300" y="3220475"/>
            <a:ext cx="3136500" cy="806100"/>
          </a:xfrm>
          <a:prstGeom prst="straightConnector1">
            <a:avLst/>
          </a:prstGeom>
          <a:noFill/>
          <a:ln cap="flat" cmpd="sng" w="38100">
            <a:solidFill>
              <a:srgbClr val="FF0000"/>
            </a:solidFill>
            <a:prstDash val="dash"/>
            <a:round/>
            <a:headEnd len="sm" w="sm" type="none"/>
            <a:tailEnd len="med" w="med" type="triangl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2" name="Shape 582"/>
        <p:cNvGrpSpPr/>
        <p:nvPr/>
      </p:nvGrpSpPr>
      <p:grpSpPr>
        <a:xfrm>
          <a:off x="0" y="0"/>
          <a:ext cx="0" cy="0"/>
          <a:chOff x="0" y="0"/>
          <a:chExt cx="0" cy="0"/>
        </a:xfrm>
      </p:grpSpPr>
      <p:pic>
        <p:nvPicPr>
          <p:cNvPr id="583" name="Google Shape;583;g36dd1c206b6_0_22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584" name="Google Shape;584;g36dd1c206b6_0_22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585" name="Google Shape;585;g36dd1c206b6_0_222"/>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grpSp>
        <p:nvGrpSpPr>
          <p:cNvPr id="586" name="Google Shape;586;g36dd1c206b6_0_222"/>
          <p:cNvGrpSpPr/>
          <p:nvPr/>
        </p:nvGrpSpPr>
        <p:grpSpPr>
          <a:xfrm>
            <a:off x="6857500" y="175956"/>
            <a:ext cx="2156536" cy="985220"/>
            <a:chOff x="573118" y="2207541"/>
            <a:chExt cx="1981200" cy="1357800"/>
          </a:xfrm>
        </p:grpSpPr>
        <p:sp>
          <p:nvSpPr>
            <p:cNvPr id="587" name="Google Shape;587;g36dd1c206b6_0_222"/>
            <p:cNvSpPr/>
            <p:nvPr/>
          </p:nvSpPr>
          <p:spPr>
            <a:xfrm>
              <a:off x="573118" y="2207541"/>
              <a:ext cx="1981200" cy="1357800"/>
            </a:xfrm>
            <a:prstGeom prst="roundRect">
              <a:avLst>
                <a:gd fmla="val 16667" name="adj"/>
              </a:avLst>
            </a:prstGeom>
            <a:solidFill>
              <a:srgbClr val="6AA84F"/>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g36dd1c206b6_0_222"/>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1800" u="sng" cap="none" strike="noStrike">
                  <a:solidFill>
                    <a:srgbClr val="FFFFFF"/>
                  </a:solidFill>
                  <a:latin typeface="Poppins"/>
                  <a:ea typeface="Poppins"/>
                  <a:cs typeface="Poppins"/>
                  <a:sym typeface="Poppins"/>
                </a:rPr>
                <a:t>CHECK 2</a:t>
              </a:r>
              <a:endParaRPr i="0" sz="18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3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1800" u="none" cap="none" strike="noStrike">
                  <a:solidFill>
                    <a:srgbClr val="FFFFFF"/>
                  </a:solidFill>
                  <a:latin typeface="Poppins"/>
                  <a:ea typeface="Poppins"/>
                  <a:cs typeface="Poppins"/>
                  <a:sym typeface="Poppins"/>
                </a:rPr>
                <a:t>Table of Specifications</a:t>
              </a:r>
              <a:endParaRPr i="0" sz="1800" u="none" cap="none" strike="noStrike">
                <a:solidFill>
                  <a:srgbClr val="FFFFFF"/>
                </a:solidFill>
                <a:latin typeface="Poppins"/>
                <a:ea typeface="Poppins"/>
                <a:cs typeface="Poppins"/>
                <a:sym typeface="Poppins"/>
              </a:endParaRPr>
            </a:p>
          </p:txBody>
        </p:sp>
      </p:grpSp>
      <p:pic>
        <p:nvPicPr>
          <p:cNvPr id="589" name="Google Shape;589;g36dd1c206b6_0_222"/>
          <p:cNvPicPr preferRelativeResize="0"/>
          <p:nvPr/>
        </p:nvPicPr>
        <p:blipFill rotWithShape="1">
          <a:blip r:embed="rId5">
            <a:alphaModFix/>
          </a:blip>
          <a:srcRect b="0" l="0" r="0" t="0"/>
          <a:stretch/>
        </p:blipFill>
        <p:spPr>
          <a:xfrm>
            <a:off x="267450" y="1675450"/>
            <a:ext cx="8609099" cy="2982750"/>
          </a:xfrm>
          <a:prstGeom prst="rect">
            <a:avLst/>
          </a:prstGeom>
          <a:noFill/>
          <a:ln>
            <a:noFill/>
          </a:ln>
        </p:spPr>
      </p:pic>
      <p:sp>
        <p:nvSpPr>
          <p:cNvPr id="590" name="Google Shape;590;g36dd1c206b6_0_222"/>
          <p:cNvSpPr txBox="1"/>
          <p:nvPr/>
        </p:nvSpPr>
        <p:spPr>
          <a:xfrm>
            <a:off x="304800" y="1084900"/>
            <a:ext cx="8609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b="1" lang="en-MY" sz="2000">
                <a:solidFill>
                  <a:srgbClr val="2D1549"/>
                </a:solidFill>
                <a:latin typeface="Poppins"/>
                <a:ea typeface="Poppins"/>
                <a:cs typeface="Poppins"/>
                <a:sym typeface="Poppins"/>
              </a:rPr>
              <a:t>4. Ensure the assessment weighting % is allocated correctly as per Table 4.</a:t>
            </a:r>
            <a:endParaRPr sz="2000">
              <a:solidFill>
                <a:srgbClr val="2D1549"/>
              </a:solidFill>
              <a:latin typeface="Poppins"/>
              <a:ea typeface="Poppins"/>
              <a:cs typeface="Poppins"/>
              <a:sym typeface="Poppins"/>
            </a:endParaRPr>
          </a:p>
        </p:txBody>
      </p:sp>
      <p:sp>
        <p:nvSpPr>
          <p:cNvPr id="591" name="Google Shape;591;g36dd1c206b6_0_222"/>
          <p:cNvSpPr/>
          <p:nvPr/>
        </p:nvSpPr>
        <p:spPr>
          <a:xfrm>
            <a:off x="4138450" y="3802700"/>
            <a:ext cx="4738200" cy="921300"/>
          </a:xfrm>
          <a:prstGeom prst="roundRect">
            <a:avLst>
              <a:gd fmla="val 16667" name="adj"/>
            </a:avLst>
          </a:prstGeom>
          <a:noFill/>
          <a:ln cap="flat" cmpd="sng" w="38100">
            <a:solidFill>
              <a:srgbClr val="FF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g36dd1c206b6_0_222"/>
          <p:cNvSpPr/>
          <p:nvPr/>
        </p:nvSpPr>
        <p:spPr>
          <a:xfrm>
            <a:off x="3565425" y="3777500"/>
            <a:ext cx="504900" cy="921300"/>
          </a:xfrm>
          <a:prstGeom prst="roundRect">
            <a:avLst>
              <a:gd fmla="val 16667" name="adj"/>
            </a:avLst>
          </a:prstGeom>
          <a:noFill/>
          <a:ln cap="flat" cmpd="sng" w="38100">
            <a:solidFill>
              <a:srgbClr val="FF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7" name="Shape 597"/>
        <p:cNvGrpSpPr/>
        <p:nvPr/>
      </p:nvGrpSpPr>
      <p:grpSpPr>
        <a:xfrm>
          <a:off x="0" y="0"/>
          <a:ext cx="0" cy="0"/>
          <a:chOff x="0" y="0"/>
          <a:chExt cx="0" cy="0"/>
        </a:xfrm>
      </p:grpSpPr>
      <p:pic>
        <p:nvPicPr>
          <p:cNvPr id="598" name="Google Shape;598;g36dd1c206b6_0_23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599" name="Google Shape;599;g36dd1c206b6_0_236"/>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600" name="Google Shape;600;g36dd1c206b6_0_236"/>
          <p:cNvSpPr/>
          <p:nvPr/>
        </p:nvSpPr>
        <p:spPr>
          <a:xfrm>
            <a:off x="470250" y="10741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grpSp>
        <p:nvGrpSpPr>
          <p:cNvPr id="601" name="Google Shape;601;g36dd1c206b6_0_236"/>
          <p:cNvGrpSpPr/>
          <p:nvPr/>
        </p:nvGrpSpPr>
        <p:grpSpPr>
          <a:xfrm>
            <a:off x="6857500" y="175956"/>
            <a:ext cx="2156536" cy="985220"/>
            <a:chOff x="573118" y="2207541"/>
            <a:chExt cx="1981200" cy="1357800"/>
          </a:xfrm>
        </p:grpSpPr>
        <p:sp>
          <p:nvSpPr>
            <p:cNvPr id="602" name="Google Shape;602;g36dd1c206b6_0_236"/>
            <p:cNvSpPr/>
            <p:nvPr/>
          </p:nvSpPr>
          <p:spPr>
            <a:xfrm>
              <a:off x="573118" y="2207541"/>
              <a:ext cx="1981200" cy="1357800"/>
            </a:xfrm>
            <a:prstGeom prst="roundRect">
              <a:avLst>
                <a:gd fmla="val 16667" name="adj"/>
              </a:avLst>
            </a:prstGeom>
            <a:solidFill>
              <a:srgbClr val="6AA84F"/>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g36dd1c206b6_0_236"/>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1800" u="sng" cap="none" strike="noStrike">
                  <a:solidFill>
                    <a:srgbClr val="FFFFFF"/>
                  </a:solidFill>
                  <a:latin typeface="Poppins"/>
                  <a:ea typeface="Poppins"/>
                  <a:cs typeface="Poppins"/>
                  <a:sym typeface="Poppins"/>
                </a:rPr>
                <a:t>CHECK 2</a:t>
              </a:r>
              <a:endParaRPr i="0" sz="18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3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1800" u="none" cap="none" strike="noStrike">
                  <a:solidFill>
                    <a:srgbClr val="FFFFFF"/>
                  </a:solidFill>
                  <a:latin typeface="Poppins"/>
                  <a:ea typeface="Poppins"/>
                  <a:cs typeface="Poppins"/>
                  <a:sym typeface="Poppins"/>
                </a:rPr>
                <a:t>Table of Specifications</a:t>
              </a:r>
              <a:endParaRPr i="0" sz="1800" u="none" cap="none" strike="noStrike">
                <a:solidFill>
                  <a:srgbClr val="FFFFFF"/>
                </a:solidFill>
                <a:latin typeface="Poppins"/>
                <a:ea typeface="Poppins"/>
                <a:cs typeface="Poppins"/>
                <a:sym typeface="Poppins"/>
              </a:endParaRPr>
            </a:p>
          </p:txBody>
        </p:sp>
      </p:grpSp>
      <p:pic>
        <p:nvPicPr>
          <p:cNvPr id="604" name="Google Shape;604;g36dd1c206b6_0_236"/>
          <p:cNvPicPr preferRelativeResize="0"/>
          <p:nvPr/>
        </p:nvPicPr>
        <p:blipFill rotWithShape="1">
          <a:blip r:embed="rId5">
            <a:alphaModFix/>
          </a:blip>
          <a:srcRect b="0" l="0" r="0" t="0"/>
          <a:stretch/>
        </p:blipFill>
        <p:spPr>
          <a:xfrm>
            <a:off x="304800" y="1843250"/>
            <a:ext cx="8609099" cy="2982750"/>
          </a:xfrm>
          <a:prstGeom prst="rect">
            <a:avLst/>
          </a:prstGeom>
          <a:noFill/>
          <a:ln>
            <a:noFill/>
          </a:ln>
        </p:spPr>
      </p:pic>
      <p:sp>
        <p:nvSpPr>
          <p:cNvPr id="605" name="Google Shape;605;g36dd1c206b6_0_236"/>
          <p:cNvSpPr txBox="1"/>
          <p:nvPr/>
        </p:nvSpPr>
        <p:spPr>
          <a:xfrm>
            <a:off x="304800" y="1084900"/>
            <a:ext cx="8609100" cy="560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en-MY" sz="2000">
                <a:solidFill>
                  <a:srgbClr val="2D1549"/>
                </a:solidFill>
                <a:latin typeface="Poppins"/>
                <a:ea typeface="Poppins"/>
                <a:cs typeface="Poppins"/>
                <a:sym typeface="Poppins"/>
              </a:rPr>
              <a:t>5. Ensure the assessment weighting % allocated is proportionate to the SLT allocated.</a:t>
            </a:r>
            <a:endParaRPr sz="2000">
              <a:solidFill>
                <a:srgbClr val="2D1549"/>
              </a:solidFill>
              <a:latin typeface="Poppins"/>
              <a:ea typeface="Poppins"/>
              <a:cs typeface="Poppins"/>
              <a:sym typeface="Poppins"/>
            </a:endParaRPr>
          </a:p>
        </p:txBody>
      </p:sp>
      <p:sp>
        <p:nvSpPr>
          <p:cNvPr id="606" name="Google Shape;606;g36dd1c206b6_0_236"/>
          <p:cNvSpPr/>
          <p:nvPr/>
        </p:nvSpPr>
        <p:spPr>
          <a:xfrm>
            <a:off x="4152225" y="3943925"/>
            <a:ext cx="4761600" cy="921300"/>
          </a:xfrm>
          <a:prstGeom prst="roundRect">
            <a:avLst>
              <a:gd fmla="val 16667" name="adj"/>
            </a:avLst>
          </a:prstGeom>
          <a:noFill/>
          <a:ln cap="flat" cmpd="sng" w="38100">
            <a:solidFill>
              <a:srgbClr val="FF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g36dd1c206b6_0_236"/>
          <p:cNvSpPr/>
          <p:nvPr/>
        </p:nvSpPr>
        <p:spPr>
          <a:xfrm>
            <a:off x="3620000" y="3943925"/>
            <a:ext cx="436500" cy="921300"/>
          </a:xfrm>
          <a:prstGeom prst="roundRect">
            <a:avLst>
              <a:gd fmla="val 16667" name="adj"/>
            </a:avLst>
          </a:prstGeom>
          <a:noFill/>
          <a:ln cap="flat" cmpd="sng" w="38100">
            <a:solidFill>
              <a:srgbClr val="FF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2" name="Shape 612"/>
        <p:cNvGrpSpPr/>
        <p:nvPr/>
      </p:nvGrpSpPr>
      <p:grpSpPr>
        <a:xfrm>
          <a:off x="0" y="0"/>
          <a:ext cx="0" cy="0"/>
          <a:chOff x="0" y="0"/>
          <a:chExt cx="0" cy="0"/>
        </a:xfrm>
      </p:grpSpPr>
      <p:pic>
        <p:nvPicPr>
          <p:cNvPr id="613" name="Google Shape;613;g36dd1c206b6_0_14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614" name="Google Shape;614;g36dd1c206b6_0_146"/>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615" name="Google Shape;615;g36dd1c206b6_0_146"/>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616" name="Google Shape;616;g36dd1c206b6_0_146"/>
          <p:cNvSpPr txBox="1"/>
          <p:nvPr/>
        </p:nvSpPr>
        <p:spPr>
          <a:xfrm>
            <a:off x="1421800" y="2326650"/>
            <a:ext cx="5982300" cy="158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MY" sz="4000" u="none" cap="none" strike="noStrike">
                <a:solidFill>
                  <a:srgbClr val="000000"/>
                </a:solidFill>
                <a:highlight>
                  <a:srgbClr val="FFFF00"/>
                </a:highlight>
                <a:latin typeface="Arial"/>
                <a:ea typeface="Arial"/>
                <a:cs typeface="Arial"/>
                <a:sym typeface="Arial"/>
              </a:rPr>
              <a:t>Assessment Paper</a:t>
            </a:r>
            <a:endParaRPr b="1" i="0" sz="4000" u="none" cap="none" strike="noStrike">
              <a:solidFill>
                <a:srgbClr val="000000"/>
              </a:solidFill>
              <a:highlight>
                <a:srgbClr val="FFFF00"/>
              </a:highlight>
              <a:latin typeface="Arial"/>
              <a:ea typeface="Arial"/>
              <a:cs typeface="Arial"/>
              <a:sym typeface="Arial"/>
            </a:endParaRPr>
          </a:p>
        </p:txBody>
      </p:sp>
      <p:sp>
        <p:nvSpPr>
          <p:cNvPr id="617" name="Google Shape;617;g36dd1c206b6_0_146"/>
          <p:cNvSpPr txBox="1"/>
          <p:nvPr/>
        </p:nvSpPr>
        <p:spPr>
          <a:xfrm>
            <a:off x="3864850" y="1529850"/>
            <a:ext cx="1096200" cy="691500"/>
          </a:xfrm>
          <a:prstGeom prst="rect">
            <a:avLst/>
          </a:prstGeom>
          <a:solidFill>
            <a:srgbClr val="D7DF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3000">
                <a:solidFill>
                  <a:srgbClr val="2D1549"/>
                </a:solidFill>
                <a:latin typeface="Poppins SemiBold"/>
                <a:ea typeface="Poppins SemiBold"/>
                <a:cs typeface="Poppins SemiBold"/>
                <a:sym typeface="Poppins SemiBold"/>
              </a:rPr>
              <a:t>2.4</a:t>
            </a:r>
            <a:endParaRPr sz="3000">
              <a:solidFill>
                <a:srgbClr val="2D1549"/>
              </a:solidFill>
              <a:latin typeface="Poppins SemiBold"/>
              <a:ea typeface="Poppins SemiBold"/>
              <a:cs typeface="Poppins SemiBold"/>
              <a:sym typeface="Poppins SemiBo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2" name="Shape 622"/>
        <p:cNvGrpSpPr/>
        <p:nvPr/>
      </p:nvGrpSpPr>
      <p:grpSpPr>
        <a:xfrm>
          <a:off x="0" y="0"/>
          <a:ext cx="0" cy="0"/>
          <a:chOff x="0" y="0"/>
          <a:chExt cx="0" cy="0"/>
        </a:xfrm>
      </p:grpSpPr>
      <p:pic>
        <p:nvPicPr>
          <p:cNvPr id="623" name="Google Shape;623;g36dd1c206b6_0_15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624" name="Google Shape;624;g36dd1c206b6_0_15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625" name="Google Shape;625;g36dd1c206b6_0_153"/>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grpSp>
        <p:nvGrpSpPr>
          <p:cNvPr id="626" name="Google Shape;626;g36dd1c206b6_0_153"/>
          <p:cNvGrpSpPr/>
          <p:nvPr/>
        </p:nvGrpSpPr>
        <p:grpSpPr>
          <a:xfrm>
            <a:off x="6857500" y="175956"/>
            <a:ext cx="2156536" cy="985220"/>
            <a:chOff x="573118" y="2207541"/>
            <a:chExt cx="1981200" cy="1357800"/>
          </a:xfrm>
        </p:grpSpPr>
        <p:sp>
          <p:nvSpPr>
            <p:cNvPr id="627" name="Google Shape;627;g36dd1c206b6_0_153"/>
            <p:cNvSpPr/>
            <p:nvPr/>
          </p:nvSpPr>
          <p:spPr>
            <a:xfrm>
              <a:off x="573118" y="2207541"/>
              <a:ext cx="1981200" cy="1357800"/>
            </a:xfrm>
            <a:prstGeom prst="roundRect">
              <a:avLst>
                <a:gd fmla="val 16667" name="adj"/>
              </a:avLst>
            </a:prstGeom>
            <a:solidFill>
              <a:srgbClr val="9900FF"/>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0000"/>
                </a:solidFill>
                <a:latin typeface="Poppins"/>
                <a:ea typeface="Poppins"/>
                <a:cs typeface="Poppins"/>
                <a:sym typeface="Poppins"/>
              </a:endParaRPr>
            </a:p>
          </p:txBody>
        </p:sp>
        <p:sp>
          <p:nvSpPr>
            <p:cNvPr id="628" name="Google Shape;628;g36dd1c206b6_0_153"/>
            <p:cNvSpPr txBox="1"/>
            <p:nvPr/>
          </p:nvSpPr>
          <p:spPr>
            <a:xfrm>
              <a:off x="661485" y="2273808"/>
              <a:ext cx="1804200" cy="1291500"/>
            </a:xfrm>
            <a:prstGeom prst="rect">
              <a:avLst/>
            </a:prstGeom>
            <a:noFill/>
            <a:ln>
              <a:noFill/>
            </a:ln>
          </p:spPr>
          <p:txBody>
            <a:bodyPr anchorCtr="0" anchor="ctr" bIns="95250" lIns="95250" spcFirstLastPara="1" rIns="95250" wrap="square" tIns="95250">
              <a:noAutofit/>
            </a:bodyPr>
            <a:lstStyle/>
            <a:p>
              <a:pPr indent="0" lvl="0" marL="0" marR="0" rtl="0" algn="ctr">
                <a:lnSpc>
                  <a:spcPct val="80000"/>
                </a:lnSpc>
                <a:spcBef>
                  <a:spcPts val="0"/>
                </a:spcBef>
                <a:spcAft>
                  <a:spcPts val="0"/>
                </a:spcAft>
                <a:buClr>
                  <a:srgbClr val="FFFFFF"/>
                </a:buClr>
                <a:buSzPts val="2500"/>
                <a:buFont typeface="Calibri"/>
                <a:buNone/>
              </a:pPr>
              <a:r>
                <a:rPr i="0" lang="en-MY" sz="2200" u="sng" cap="none" strike="noStrike">
                  <a:solidFill>
                    <a:srgbClr val="FFFFFF"/>
                  </a:solidFill>
                  <a:latin typeface="Poppins"/>
                  <a:ea typeface="Poppins"/>
                  <a:cs typeface="Poppins"/>
                  <a:sym typeface="Poppins"/>
                </a:rPr>
                <a:t>CHECK 3</a:t>
              </a:r>
              <a:endParaRPr i="0" sz="2200" u="sng"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t/>
              </a:r>
              <a:endParaRPr i="0" sz="700" u="none" cap="none" strike="noStrike">
                <a:solidFill>
                  <a:srgbClr val="FFFFFF"/>
                </a:solidFill>
                <a:latin typeface="Poppins"/>
                <a:ea typeface="Poppins"/>
                <a:cs typeface="Poppins"/>
                <a:sym typeface="Poppins"/>
              </a:endParaRPr>
            </a:p>
            <a:p>
              <a:pPr indent="0" lvl="0" marL="0" marR="0" rtl="0" algn="ctr">
                <a:lnSpc>
                  <a:spcPct val="80000"/>
                </a:lnSpc>
                <a:spcBef>
                  <a:spcPts val="0"/>
                </a:spcBef>
                <a:spcAft>
                  <a:spcPts val="0"/>
                </a:spcAft>
                <a:buClr>
                  <a:srgbClr val="FFFFFF"/>
                </a:buClr>
                <a:buSzPts val="2500"/>
                <a:buFont typeface="Calibri"/>
                <a:buNone/>
              </a:pPr>
              <a:r>
                <a:rPr i="0" lang="en-MY" sz="2200" u="none" cap="none" strike="noStrike">
                  <a:solidFill>
                    <a:srgbClr val="FFFFFF"/>
                  </a:solidFill>
                  <a:latin typeface="Poppins"/>
                  <a:ea typeface="Poppins"/>
                  <a:cs typeface="Poppins"/>
                  <a:sym typeface="Poppins"/>
                </a:rPr>
                <a:t>Assessment Paper</a:t>
              </a:r>
              <a:endParaRPr i="0" sz="2200" u="none" cap="none" strike="noStrike">
                <a:solidFill>
                  <a:srgbClr val="FFFFFF"/>
                </a:solidFill>
                <a:latin typeface="Poppins"/>
                <a:ea typeface="Poppins"/>
                <a:cs typeface="Poppins"/>
                <a:sym typeface="Poppins"/>
              </a:endParaRPr>
            </a:p>
          </p:txBody>
        </p:sp>
      </p:grpSp>
      <p:sp>
        <p:nvSpPr>
          <p:cNvPr id="629" name="Google Shape;629;g36dd1c206b6_0_153"/>
          <p:cNvSpPr txBox="1"/>
          <p:nvPr/>
        </p:nvSpPr>
        <p:spPr>
          <a:xfrm>
            <a:off x="343100" y="1622850"/>
            <a:ext cx="8609100" cy="2918100"/>
          </a:xfrm>
          <a:prstGeom prst="rect">
            <a:avLst/>
          </a:prstGeom>
          <a:noFill/>
          <a:ln>
            <a:noFill/>
          </a:ln>
        </p:spPr>
        <p:txBody>
          <a:bodyPr anchorCtr="0" anchor="t" bIns="91425" lIns="91425" spcFirstLastPara="1" rIns="91425" wrap="square" tIns="91425">
            <a:noAutofit/>
          </a:bodyPr>
          <a:lstStyle/>
          <a:p>
            <a:pPr indent="-349250" lvl="0" marL="457200" rtl="0" algn="just">
              <a:spcBef>
                <a:spcPts val="0"/>
              </a:spcBef>
              <a:spcAft>
                <a:spcPts val="0"/>
              </a:spcAft>
              <a:buClr>
                <a:srgbClr val="2D1549"/>
              </a:buClr>
              <a:buSzPts val="1900"/>
              <a:buFont typeface="Poppins"/>
              <a:buChar char="●"/>
            </a:pPr>
            <a:r>
              <a:rPr b="1" lang="en-MY" sz="1900">
                <a:solidFill>
                  <a:srgbClr val="2D1549"/>
                </a:solidFill>
                <a:latin typeface="Poppins"/>
                <a:ea typeface="Poppins"/>
                <a:cs typeface="Poppins"/>
                <a:sym typeface="Poppins"/>
              </a:rPr>
              <a:t>Check the assessment papers to ensure it’s aligned with the Table 4 &amp; TOS:</a:t>
            </a:r>
            <a:endParaRPr b="1" sz="1900">
              <a:solidFill>
                <a:srgbClr val="2D1549"/>
              </a:solidFill>
              <a:latin typeface="Poppins"/>
              <a:ea typeface="Poppins"/>
              <a:cs typeface="Poppins"/>
              <a:sym typeface="Poppins"/>
            </a:endParaRPr>
          </a:p>
          <a:p>
            <a:pPr indent="-349250" lvl="1" marL="914400" rtl="0" algn="just">
              <a:spcBef>
                <a:spcPts val="1000"/>
              </a:spcBef>
              <a:spcAft>
                <a:spcPts val="0"/>
              </a:spcAft>
              <a:buClr>
                <a:srgbClr val="2D1549"/>
              </a:buClr>
              <a:buSzPts val="1900"/>
              <a:buFont typeface="Poppins"/>
              <a:buAutoNum type="alphaLcPeriod"/>
            </a:pPr>
            <a:r>
              <a:rPr lang="en-MY" sz="1900">
                <a:solidFill>
                  <a:srgbClr val="2D1549"/>
                </a:solidFill>
                <a:latin typeface="Poppins"/>
                <a:ea typeface="Poppins"/>
                <a:cs typeface="Poppins"/>
                <a:sym typeface="Poppins"/>
              </a:rPr>
              <a:t>CLO targeted</a:t>
            </a:r>
            <a:endParaRPr sz="1900">
              <a:solidFill>
                <a:srgbClr val="2D1549"/>
              </a:solidFill>
              <a:latin typeface="Poppins"/>
              <a:ea typeface="Poppins"/>
              <a:cs typeface="Poppins"/>
              <a:sym typeface="Poppins"/>
            </a:endParaRPr>
          </a:p>
          <a:p>
            <a:pPr indent="-349250" lvl="1" marL="914400" rtl="0" algn="just">
              <a:spcBef>
                <a:spcPts val="1000"/>
              </a:spcBef>
              <a:spcAft>
                <a:spcPts val="0"/>
              </a:spcAft>
              <a:buClr>
                <a:srgbClr val="2D1549"/>
              </a:buClr>
              <a:buSzPts val="1900"/>
              <a:buFont typeface="Poppins"/>
              <a:buAutoNum type="alphaLcPeriod"/>
            </a:pPr>
            <a:r>
              <a:rPr lang="en-MY" sz="1900">
                <a:solidFill>
                  <a:srgbClr val="2D1549"/>
                </a:solidFill>
                <a:latin typeface="Poppins"/>
                <a:ea typeface="Poppins"/>
                <a:cs typeface="Poppins"/>
                <a:sym typeface="Poppins"/>
              </a:rPr>
              <a:t>Learning domain and level</a:t>
            </a:r>
            <a:endParaRPr sz="1900">
              <a:solidFill>
                <a:srgbClr val="2D1549"/>
              </a:solidFill>
              <a:latin typeface="Poppins"/>
              <a:ea typeface="Poppins"/>
              <a:cs typeface="Poppins"/>
              <a:sym typeface="Poppins"/>
            </a:endParaRPr>
          </a:p>
          <a:p>
            <a:pPr indent="-349250" lvl="1" marL="914400" rtl="0" algn="just">
              <a:spcBef>
                <a:spcPts val="1000"/>
              </a:spcBef>
              <a:spcAft>
                <a:spcPts val="0"/>
              </a:spcAft>
              <a:buClr>
                <a:srgbClr val="2D1549"/>
              </a:buClr>
              <a:buSzPts val="1900"/>
              <a:buFont typeface="Poppins"/>
              <a:buAutoNum type="alphaLcPeriod"/>
            </a:pPr>
            <a:r>
              <a:rPr lang="en-MY" sz="1900">
                <a:solidFill>
                  <a:srgbClr val="2D1549"/>
                </a:solidFill>
                <a:latin typeface="Poppins"/>
                <a:ea typeface="Poppins"/>
                <a:cs typeface="Poppins"/>
                <a:sym typeface="Poppins"/>
              </a:rPr>
              <a:t>Assessment types </a:t>
            </a:r>
            <a:endParaRPr sz="1900">
              <a:solidFill>
                <a:srgbClr val="2D1549"/>
              </a:solidFill>
              <a:latin typeface="Poppins"/>
              <a:ea typeface="Poppins"/>
              <a:cs typeface="Poppins"/>
              <a:sym typeface="Poppins"/>
            </a:endParaRPr>
          </a:p>
          <a:p>
            <a:pPr indent="-349250" lvl="1" marL="914400" rtl="0" algn="just">
              <a:spcBef>
                <a:spcPts val="1000"/>
              </a:spcBef>
              <a:spcAft>
                <a:spcPts val="0"/>
              </a:spcAft>
              <a:buClr>
                <a:srgbClr val="2D1549"/>
              </a:buClr>
              <a:buSzPts val="1900"/>
              <a:buFont typeface="Poppins"/>
              <a:buAutoNum type="alphaLcPeriod"/>
            </a:pPr>
            <a:r>
              <a:rPr lang="en-MY" sz="1900">
                <a:solidFill>
                  <a:srgbClr val="2D1549"/>
                </a:solidFill>
                <a:latin typeface="Poppins"/>
                <a:ea typeface="Poppins"/>
                <a:cs typeface="Poppins"/>
                <a:sym typeface="Poppins"/>
              </a:rPr>
              <a:t>Weighting</a:t>
            </a:r>
            <a:endParaRPr sz="1900">
              <a:solidFill>
                <a:srgbClr val="2D1549"/>
              </a:solidFill>
              <a:latin typeface="Poppins"/>
              <a:ea typeface="Poppins"/>
              <a:cs typeface="Poppins"/>
              <a:sym typeface="Poppins"/>
            </a:endParaRPr>
          </a:p>
          <a:p>
            <a:pPr indent="0" lvl="0" marL="457200" rtl="0" algn="just">
              <a:spcBef>
                <a:spcPts val="1000"/>
              </a:spcBef>
              <a:spcAft>
                <a:spcPts val="1000"/>
              </a:spcAft>
              <a:buNone/>
            </a:pPr>
            <a:r>
              <a:t/>
            </a:r>
            <a:endParaRPr sz="1900">
              <a:solidFill>
                <a:srgbClr val="2D1549"/>
              </a:solidFill>
              <a:latin typeface="Poppins"/>
              <a:ea typeface="Poppins"/>
              <a:cs typeface="Poppins"/>
              <a:sym typeface="Poppins"/>
            </a:endParaRPr>
          </a:p>
        </p:txBody>
      </p:sp>
      <p:sp>
        <p:nvSpPr>
          <p:cNvPr id="630" name="Google Shape;630;g36dd1c206b6_0_153"/>
          <p:cNvSpPr txBox="1"/>
          <p:nvPr/>
        </p:nvSpPr>
        <p:spPr>
          <a:xfrm>
            <a:off x="393600" y="890525"/>
            <a:ext cx="8356800" cy="5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900">
                <a:solidFill>
                  <a:srgbClr val="2D1549"/>
                </a:solidFill>
                <a:latin typeface="Poppins SemiBold"/>
                <a:ea typeface="Poppins SemiBold"/>
                <a:cs typeface="Poppins SemiBold"/>
                <a:sym typeface="Poppins SemiBold"/>
              </a:rPr>
              <a:t>Assessment Papers</a:t>
            </a:r>
            <a:endParaRPr sz="2900">
              <a:solidFill>
                <a:srgbClr val="2D1549"/>
              </a:solidFill>
              <a:highlight>
                <a:srgbClr val="EAD1DC"/>
              </a:highlight>
              <a:latin typeface="Poppins SemiBold"/>
              <a:ea typeface="Poppins SemiBold"/>
              <a:cs typeface="Poppins SemiBold"/>
              <a:sym typeface="Poppins SemiBo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5" name="Shape 635"/>
        <p:cNvGrpSpPr/>
        <p:nvPr/>
      </p:nvGrpSpPr>
      <p:grpSpPr>
        <a:xfrm>
          <a:off x="0" y="0"/>
          <a:ext cx="0" cy="0"/>
          <a:chOff x="0" y="0"/>
          <a:chExt cx="0" cy="0"/>
        </a:xfrm>
      </p:grpSpPr>
      <p:pic>
        <p:nvPicPr>
          <p:cNvPr id="636" name="Google Shape;636;g36dd1c206b6_0_16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637" name="Google Shape;637;g36dd1c206b6_0_16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638" name="Google Shape;638;g36dd1c206b6_0_160"/>
          <p:cNvSpPr txBox="1"/>
          <p:nvPr/>
        </p:nvSpPr>
        <p:spPr>
          <a:xfrm>
            <a:off x="459475" y="976713"/>
            <a:ext cx="5838600" cy="55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MY" sz="3000">
                <a:solidFill>
                  <a:srgbClr val="2D1549"/>
                </a:solidFill>
                <a:highlight>
                  <a:srgbClr val="FFFF00"/>
                </a:highlight>
                <a:latin typeface="Poppins SemiBold"/>
                <a:ea typeface="Poppins SemiBold"/>
                <a:cs typeface="Poppins SemiBold"/>
                <a:sym typeface="Poppins SemiBold"/>
              </a:rPr>
              <a:t>Self-Reflection</a:t>
            </a:r>
            <a:endParaRPr sz="3000">
              <a:solidFill>
                <a:srgbClr val="2D1549"/>
              </a:solidFill>
              <a:highlight>
                <a:srgbClr val="FFFF00"/>
              </a:highlight>
              <a:latin typeface="Poppins SemiBold"/>
              <a:ea typeface="Poppins SemiBold"/>
              <a:cs typeface="Poppins SemiBold"/>
              <a:sym typeface="Poppins SemiBold"/>
            </a:endParaRPr>
          </a:p>
        </p:txBody>
      </p:sp>
      <p:graphicFrame>
        <p:nvGraphicFramePr>
          <p:cNvPr id="639" name="Google Shape;639;g36dd1c206b6_0_160"/>
          <p:cNvGraphicFramePr/>
          <p:nvPr/>
        </p:nvGraphicFramePr>
        <p:xfrm>
          <a:off x="535675" y="1989638"/>
          <a:ext cx="3000000" cy="3000000"/>
        </p:xfrm>
        <a:graphic>
          <a:graphicData uri="http://schemas.openxmlformats.org/drawingml/2006/table">
            <a:tbl>
              <a:tblPr>
                <a:noFill/>
                <a:tableStyleId>{11CA51F2-39F6-4E0C-B87B-472E8C824548}</a:tableStyleId>
              </a:tblPr>
              <a:tblGrid>
                <a:gridCol w="4638500"/>
              </a:tblGrid>
              <a:tr h="134300">
                <a:tc>
                  <a:txBody>
                    <a:bodyPr/>
                    <a:lstStyle/>
                    <a:p>
                      <a:pPr indent="0" lvl="0" marL="0" marR="0" rtl="0" algn="ctr">
                        <a:lnSpc>
                          <a:spcPct val="115000"/>
                        </a:lnSpc>
                        <a:spcBef>
                          <a:spcPts val="0"/>
                        </a:spcBef>
                        <a:spcAft>
                          <a:spcPts val="0"/>
                        </a:spcAft>
                        <a:buClr>
                          <a:srgbClr val="000000"/>
                        </a:buClr>
                        <a:buSzPts val="2000"/>
                        <a:buFont typeface="Arial"/>
                        <a:buNone/>
                      </a:pPr>
                      <a:r>
                        <a:rPr b="1" lang="en-MY" sz="2000" u="none" cap="none" strike="noStrike"/>
                        <a:t>Course Learning Outcomes</a:t>
                      </a:r>
                      <a:endParaRPr b="1" sz="2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4250">
                <a:tc rowSpan="5">
                  <a:txBody>
                    <a:bodyPr/>
                    <a:lstStyle/>
                    <a:p>
                      <a:pPr indent="0" lvl="0" marL="0" marR="0" rtl="0" algn="l">
                        <a:lnSpc>
                          <a:spcPct val="115000"/>
                        </a:lnSpc>
                        <a:spcBef>
                          <a:spcPts val="0"/>
                        </a:spcBef>
                        <a:spcAft>
                          <a:spcPts val="0"/>
                        </a:spcAft>
                        <a:buClr>
                          <a:srgbClr val="000000"/>
                        </a:buClr>
                        <a:buSzPts val="2000"/>
                        <a:buFont typeface="Arial"/>
                        <a:buNone/>
                      </a:pPr>
                      <a:r>
                        <a:rPr lang="en-MY" sz="2000" u="none" cap="none" strike="noStrike"/>
                        <a:t>Explain the key concept of constructive alignment. (C2)</a:t>
                      </a:r>
                      <a:endParaRPr sz="2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2500">
                <a:tc vMerge="1"/>
              </a:tr>
              <a:tr h="192500">
                <a:tc vMerge="1"/>
              </a:tr>
              <a:tr h="192500">
                <a:tc vMerge="1"/>
              </a:tr>
              <a:tr h="40425">
                <a:tc vMerge="1"/>
              </a:tr>
              <a:tr h="404250">
                <a:tc rowSpan="5">
                  <a:txBody>
                    <a:bodyPr/>
                    <a:lstStyle/>
                    <a:p>
                      <a:pPr indent="0" lvl="0" marL="0" marR="0" rtl="0" algn="l">
                        <a:lnSpc>
                          <a:spcPct val="115000"/>
                        </a:lnSpc>
                        <a:spcBef>
                          <a:spcPts val="0"/>
                        </a:spcBef>
                        <a:spcAft>
                          <a:spcPts val="0"/>
                        </a:spcAft>
                        <a:buClr>
                          <a:srgbClr val="000000"/>
                        </a:buClr>
                        <a:buSzPts val="2000"/>
                        <a:buFont typeface="Arial"/>
                        <a:buNone/>
                      </a:pPr>
                      <a:r>
                        <a:rPr lang="en-MY" sz="2000" u="none" cap="none" strike="noStrike"/>
                        <a:t>Evaluate the constructive alignment between the learning objectives and assessments in a course. (C5)</a:t>
                      </a:r>
                      <a:endParaRPr sz="2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2500">
                <a:tc vMerge="1"/>
              </a:tr>
              <a:tr h="192500">
                <a:tc vMerge="1"/>
              </a:tr>
              <a:tr h="192500">
                <a:tc vMerge="1"/>
              </a:tr>
              <a:tr h="192500">
                <a:tc vMerge="1"/>
              </a:tr>
            </a:tbl>
          </a:graphicData>
        </a:graphic>
      </p:graphicFrame>
      <p:pic>
        <p:nvPicPr>
          <p:cNvPr id="640" name="Google Shape;640;g36dd1c206b6_0_160"/>
          <p:cNvPicPr preferRelativeResize="0"/>
          <p:nvPr/>
        </p:nvPicPr>
        <p:blipFill rotWithShape="1">
          <a:blip r:embed="rId5">
            <a:alphaModFix/>
          </a:blip>
          <a:srcRect b="0" l="0" r="0" t="0"/>
          <a:stretch/>
        </p:blipFill>
        <p:spPr>
          <a:xfrm>
            <a:off x="3358224" y="1494725"/>
            <a:ext cx="381725" cy="379964"/>
          </a:xfrm>
          <a:prstGeom prst="rect">
            <a:avLst/>
          </a:prstGeom>
          <a:noFill/>
          <a:ln>
            <a:noFill/>
          </a:ln>
        </p:spPr>
      </p:pic>
      <p:pic>
        <p:nvPicPr>
          <p:cNvPr id="641" name="Google Shape;641;g36dd1c206b6_0_160"/>
          <p:cNvPicPr preferRelativeResize="0"/>
          <p:nvPr/>
        </p:nvPicPr>
        <p:blipFill rotWithShape="1">
          <a:blip r:embed="rId6">
            <a:alphaModFix/>
          </a:blip>
          <a:srcRect b="0" l="0" r="0" t="0"/>
          <a:stretch/>
        </p:blipFill>
        <p:spPr>
          <a:xfrm>
            <a:off x="1493875" y="1493838"/>
            <a:ext cx="381726" cy="381726"/>
          </a:xfrm>
          <a:prstGeom prst="rect">
            <a:avLst/>
          </a:prstGeom>
          <a:noFill/>
          <a:ln>
            <a:noFill/>
          </a:ln>
        </p:spPr>
      </p:pic>
      <p:sp>
        <p:nvSpPr>
          <p:cNvPr id="642" name="Google Shape;642;g36dd1c206b6_0_160"/>
          <p:cNvSpPr txBox="1"/>
          <p:nvPr/>
        </p:nvSpPr>
        <p:spPr>
          <a:xfrm>
            <a:off x="272425" y="1165050"/>
            <a:ext cx="6288300" cy="762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MY" sz="2000">
                <a:solidFill>
                  <a:srgbClr val="2D1549"/>
                </a:solidFill>
                <a:latin typeface="Poppins SemiBold"/>
                <a:ea typeface="Poppins SemiBold"/>
                <a:cs typeface="Poppins SemiBold"/>
                <a:sym typeface="Poppins SemiBold"/>
              </a:rPr>
              <a:t>OR                        ?</a:t>
            </a:r>
            <a:endParaRPr sz="2000">
              <a:solidFill>
                <a:srgbClr val="2D1549"/>
              </a:solidFill>
              <a:latin typeface="Poppins SemiBold"/>
              <a:ea typeface="Poppins SemiBold"/>
              <a:cs typeface="Poppins SemiBold"/>
              <a:sym typeface="Poppins SemiBo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pic>
        <p:nvPicPr>
          <p:cNvPr id="647" name="Google Shape;647;g36dd1c206b6_0_269"/>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48" name="Google Shape;648;g36dd1c206b6_0_269"/>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649" name="Google Shape;649;g36dd1c206b6_0_269"/>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50" name="Google Shape;650;g36dd1c206b6_0_269"/>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651" name="Google Shape;651;g36dd1c206b6_0_269"/>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chemeClr val="hlink"/>
                </a:solidFill>
                <a:latin typeface="Poppins"/>
                <a:ea typeface="Poppins"/>
                <a:cs typeface="Poppins"/>
                <a:sym typeface="Poppins"/>
                <a:hlinkClick r:id="rId5"/>
              </a:rPr>
              <a:t>License Deed</a:t>
            </a:r>
            <a:endParaRPr b="0" i="0" sz="1800" u="none" cap="none" strike="noStrike">
              <a:solidFill>
                <a:schemeClr val="dk2"/>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pic>
        <p:nvPicPr>
          <p:cNvPr id="102" name="Google Shape;102;g3671c3a4324_0_1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3" name="Google Shape;103;g3671c3a4324_0_1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04" name="Google Shape;104;g3671c3a4324_0_17"/>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05" name="Google Shape;105;g3671c3a4324_0_17"/>
          <p:cNvSpPr txBox="1"/>
          <p:nvPr/>
        </p:nvSpPr>
        <p:spPr>
          <a:xfrm>
            <a:off x="741700" y="984738"/>
            <a:ext cx="7717500" cy="5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MY" sz="3000">
                <a:solidFill>
                  <a:srgbClr val="2D1549"/>
                </a:solidFill>
                <a:highlight>
                  <a:srgbClr val="FCDA23"/>
                </a:highlight>
                <a:latin typeface="Poppins SemiBold"/>
                <a:ea typeface="Poppins SemiBold"/>
                <a:cs typeface="Poppins SemiBold"/>
                <a:sym typeface="Poppins SemiBold"/>
              </a:rPr>
              <a:t>Constructive</a:t>
            </a:r>
            <a:endParaRPr sz="3000">
              <a:solidFill>
                <a:srgbClr val="2D1549"/>
              </a:solidFill>
              <a:latin typeface="Poppins SemiBold"/>
              <a:ea typeface="Poppins SemiBold"/>
              <a:cs typeface="Poppins SemiBold"/>
              <a:sym typeface="Poppins SemiBold"/>
            </a:endParaRPr>
          </a:p>
        </p:txBody>
      </p:sp>
      <p:sp>
        <p:nvSpPr>
          <p:cNvPr id="106" name="Google Shape;106;g3671c3a4324_0_17"/>
          <p:cNvSpPr txBox="1"/>
          <p:nvPr/>
        </p:nvSpPr>
        <p:spPr>
          <a:xfrm>
            <a:off x="470250" y="1930063"/>
            <a:ext cx="8356800" cy="29631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2D1549"/>
              </a:buClr>
              <a:buSzPts val="2000"/>
              <a:buFont typeface="Lato"/>
              <a:buChar char="●"/>
            </a:pPr>
            <a:r>
              <a:rPr lang="en-MY" sz="2000">
                <a:solidFill>
                  <a:srgbClr val="2D1549"/>
                </a:solidFill>
                <a:latin typeface="Poppins"/>
                <a:ea typeface="Poppins"/>
                <a:cs typeface="Poppins"/>
                <a:sym typeface="Poppins"/>
              </a:rPr>
              <a:t>Refers to the idea that students</a:t>
            </a:r>
            <a:r>
              <a:rPr b="1" lang="en-MY" sz="2000">
                <a:solidFill>
                  <a:srgbClr val="FF0000"/>
                </a:solidFill>
                <a:latin typeface="Poppins"/>
                <a:ea typeface="Poppins"/>
                <a:cs typeface="Poppins"/>
                <a:sym typeface="Poppins"/>
              </a:rPr>
              <a:t> construct meaning</a:t>
            </a:r>
            <a:r>
              <a:rPr lang="en-MY" sz="2000">
                <a:solidFill>
                  <a:srgbClr val="2D1549"/>
                </a:solidFill>
                <a:latin typeface="Poppins"/>
                <a:ea typeface="Poppins"/>
                <a:cs typeface="Poppins"/>
                <a:sym typeface="Poppins"/>
              </a:rPr>
              <a:t> through relevant learning activities.</a:t>
            </a:r>
            <a:endParaRPr sz="2000">
              <a:solidFill>
                <a:srgbClr val="2D1549"/>
              </a:solidFill>
              <a:latin typeface="Poppins"/>
              <a:ea typeface="Poppins"/>
              <a:cs typeface="Poppins"/>
              <a:sym typeface="Poppins"/>
            </a:endParaRPr>
          </a:p>
          <a:p>
            <a:pPr indent="-355600" lvl="0" marL="457200" rtl="0" algn="l">
              <a:lnSpc>
                <a:spcPct val="115000"/>
              </a:lnSpc>
              <a:spcBef>
                <a:spcPts val="1000"/>
              </a:spcBef>
              <a:spcAft>
                <a:spcPts val="0"/>
              </a:spcAft>
              <a:buClr>
                <a:srgbClr val="2D1549"/>
              </a:buClr>
              <a:buSzPts val="2000"/>
              <a:buFont typeface="Lato"/>
              <a:buChar char="●"/>
            </a:pPr>
            <a:r>
              <a:rPr b="1" lang="en-MY" sz="2000">
                <a:solidFill>
                  <a:srgbClr val="FF0000"/>
                </a:solidFill>
                <a:latin typeface="Poppins"/>
                <a:ea typeface="Poppins"/>
                <a:cs typeface="Poppins"/>
                <a:sym typeface="Poppins"/>
              </a:rPr>
              <a:t>Meaning</a:t>
            </a:r>
            <a:r>
              <a:rPr lang="en-MY" sz="2000">
                <a:solidFill>
                  <a:srgbClr val="2D1549"/>
                </a:solidFill>
                <a:latin typeface="Poppins"/>
                <a:ea typeface="Poppins"/>
                <a:cs typeface="Poppins"/>
                <a:sym typeface="Poppins"/>
              </a:rPr>
              <a:t> is not something imparted or transmitted from teacher to learner, but is something </a:t>
            </a:r>
            <a:r>
              <a:rPr lang="en-MY" sz="2000" u="sng">
                <a:solidFill>
                  <a:srgbClr val="2D1549"/>
                </a:solidFill>
                <a:latin typeface="Poppins"/>
                <a:ea typeface="Poppins"/>
                <a:cs typeface="Poppins"/>
                <a:sym typeface="Poppins"/>
              </a:rPr>
              <a:t>learners have to create for themselves</a:t>
            </a:r>
            <a:r>
              <a:rPr lang="en-MY" sz="2000">
                <a:solidFill>
                  <a:srgbClr val="2D1549"/>
                </a:solidFill>
                <a:latin typeface="Poppins"/>
                <a:ea typeface="Poppins"/>
                <a:cs typeface="Poppins"/>
                <a:sym typeface="Poppins"/>
              </a:rPr>
              <a:t>.</a:t>
            </a:r>
            <a:endParaRPr sz="2000">
              <a:solidFill>
                <a:srgbClr val="2D1549"/>
              </a:solidFill>
              <a:latin typeface="Poppins"/>
              <a:ea typeface="Poppins"/>
              <a:cs typeface="Poppins"/>
              <a:sym typeface="Poppins"/>
            </a:endParaRPr>
          </a:p>
          <a:p>
            <a:pPr indent="-355600" lvl="0" marL="457200" rtl="0" algn="l">
              <a:lnSpc>
                <a:spcPct val="115000"/>
              </a:lnSpc>
              <a:spcBef>
                <a:spcPts val="1000"/>
              </a:spcBef>
              <a:spcAft>
                <a:spcPts val="0"/>
              </a:spcAft>
              <a:buClr>
                <a:srgbClr val="2D1549"/>
              </a:buClr>
              <a:buSzPts val="2000"/>
              <a:buFont typeface="Poppins"/>
              <a:buChar char="●"/>
            </a:pPr>
            <a:r>
              <a:rPr lang="en-MY" sz="2000">
                <a:solidFill>
                  <a:srgbClr val="2D1549"/>
                </a:solidFill>
                <a:latin typeface="Poppins"/>
                <a:ea typeface="Poppins"/>
                <a:cs typeface="Poppins"/>
                <a:sym typeface="Poppins"/>
              </a:rPr>
              <a:t>Teaching is simply a catalyst for learning.</a:t>
            </a:r>
            <a:endParaRPr sz="2000">
              <a:solidFill>
                <a:srgbClr val="2D1549"/>
              </a:solidFill>
              <a:latin typeface="Poppins"/>
              <a:ea typeface="Poppins"/>
              <a:cs typeface="Poppins"/>
              <a:sym typeface="Poppins"/>
            </a:endParaRPr>
          </a:p>
          <a:p>
            <a:pPr indent="0" lvl="0" marL="457200" rtl="0" algn="r">
              <a:lnSpc>
                <a:spcPct val="115000"/>
              </a:lnSpc>
              <a:spcBef>
                <a:spcPts val="1000"/>
              </a:spcBef>
              <a:spcAft>
                <a:spcPts val="0"/>
              </a:spcAft>
              <a:buNone/>
            </a:pPr>
            <a:r>
              <a:rPr lang="en-MY" sz="2000">
                <a:solidFill>
                  <a:srgbClr val="2D1549"/>
                </a:solidFill>
                <a:latin typeface="Poppins"/>
                <a:ea typeface="Poppins"/>
                <a:cs typeface="Poppins"/>
                <a:sym typeface="Poppins"/>
              </a:rPr>
              <a:t>(Biggs, 1999)</a:t>
            </a:r>
            <a:endParaRPr sz="2000">
              <a:solidFill>
                <a:srgbClr val="2D1549"/>
              </a:solidFill>
              <a:latin typeface="Poppins"/>
              <a:ea typeface="Poppins"/>
              <a:cs typeface="Poppins"/>
              <a:sym typeface="Poppins"/>
            </a:endParaRPr>
          </a:p>
          <a:p>
            <a:pPr indent="0" lvl="0" marL="457200" rtl="0" algn="l">
              <a:lnSpc>
                <a:spcPct val="115000"/>
              </a:lnSpc>
              <a:spcBef>
                <a:spcPts val="1000"/>
              </a:spcBef>
              <a:spcAft>
                <a:spcPts val="1000"/>
              </a:spcAft>
              <a:buNone/>
            </a:pPr>
            <a:r>
              <a:t/>
            </a:r>
            <a:endParaRPr sz="2000">
              <a:solidFill>
                <a:srgbClr val="2D1549"/>
              </a:solidFill>
              <a:latin typeface="Poppins"/>
              <a:ea typeface="Poppins"/>
              <a:cs typeface="Poppins"/>
              <a:sym typeface="Poppi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id="656" name="Google Shape;656;g36dd1c206b6_0_27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57" name="Google Shape;657;g36dd1c206b6_0_27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658" name="Google Shape;658;g36dd1c206b6_0_27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59" name="Google Shape;659;g36dd1c206b6_0_27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660" name="Google Shape;660;g36dd1c206b6_0_277"/>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661" name="Google Shape;661;g36dd1c206b6_0_277"/>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i="0" lang="en-MY" sz="18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0"/>
                  </a:ext>
                </a:extLst>
              </a:rPr>
              <a:t>202</a:t>
            </a:r>
            <a:r>
              <a:rPr lang="en-MY" sz="1800">
                <a:solidFill>
                  <a:schemeClr val="dk1"/>
                </a:solidFill>
                <a:latin typeface="Poppins"/>
                <a:ea typeface="Poppins"/>
                <a:cs typeface="Poppins"/>
                <a:sym typeface="Poppins"/>
                <a:extLst>
                  <a:ext uri="http://customooxmlschemas.google.com/">
                    <go:slidesCustomData xmlns:go="http://customooxmlschemas.google.com/" textRoundtripDataId="1"/>
                  </a:ext>
                </a:extLst>
              </a:rPr>
              <a:t>3 </a:t>
            </a:r>
            <a:r>
              <a:rPr i="0" lang="en-MY" sz="18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2"/>
                  </a:ext>
                </a:extLst>
              </a:rPr>
              <a:t>Quest International University </a:t>
            </a:r>
            <a:r>
              <a:rPr i="1" lang="en-MY" sz="1800" u="sng">
                <a:solidFill>
                  <a:schemeClr val="hlink"/>
                </a:solidFill>
                <a:latin typeface="Poppins"/>
                <a:ea typeface="Poppins"/>
                <a:cs typeface="Poppins"/>
                <a:sym typeface="Poppins"/>
                <a:hlinkClick r:id="rId6"/>
              </a:rPr>
              <a:t>Constructive Alignment (Learning Objectives &amp; Assessments)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Chin Sook Fui</a:t>
            </a:r>
            <a:r>
              <a:rPr i="0" lang="en-MY" sz="18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3"/>
                  </a:ext>
                </a:extLst>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4"/>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5"/>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pic>
        <p:nvPicPr>
          <p:cNvPr id="666" name="Google Shape;666;g36dd1c206b6_0_28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67" name="Google Shape;667;g36dd1c206b6_0_286"/>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668" name="Google Shape;668;g36dd1c206b6_0_28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69" name="Google Shape;669;g36dd1c206b6_0_286"/>
          <p:cNvSpPr txBox="1"/>
          <p:nvPr/>
        </p:nvSpPr>
        <p:spPr>
          <a:xfrm>
            <a:off x="3646950" y="570525"/>
            <a:ext cx="5388300" cy="3786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Constructive Alignment (Learning Objectives &amp; Assessments)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Chin Sook Fui,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670" name="Google Shape;670;g36dd1c206b6_0_286"/>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671" name="Google Shape;671;g36dd1c206b6_0_286"/>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pic>
        <p:nvPicPr>
          <p:cNvPr id="676" name="Google Shape;676;g36dd1c206b6_0_295"/>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77" name="Google Shape;677;g36dd1c206b6_0_295"/>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678" name="Google Shape;678;g36dd1c206b6_0_295"/>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79" name="Google Shape;679;g36dd1c206b6_0_295"/>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80" name="Google Shape;680;g36dd1c206b6_0_295"/>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681" name="Google Shape;681;g36dd1c206b6_0_295"/>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682" name="Google Shape;682;g36dd1c206b6_0_295"/>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pic>
        <p:nvPicPr>
          <p:cNvPr id="112" name="Google Shape;112;g3671c3a4324_0_7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3" name="Google Shape;113;g3671c3a4324_0_7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14" name="Google Shape;114;g3671c3a4324_0_72"/>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15" name="Google Shape;115;g3671c3a4324_0_72"/>
          <p:cNvSpPr txBox="1"/>
          <p:nvPr/>
        </p:nvSpPr>
        <p:spPr>
          <a:xfrm>
            <a:off x="713250" y="920500"/>
            <a:ext cx="7717500" cy="5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MY" sz="3000">
                <a:solidFill>
                  <a:srgbClr val="2D1549"/>
                </a:solidFill>
                <a:highlight>
                  <a:srgbClr val="EAD1DC"/>
                </a:highlight>
                <a:latin typeface="Poppins SemiBold"/>
                <a:ea typeface="Poppins SemiBold"/>
                <a:cs typeface="Poppins SemiBold"/>
                <a:sym typeface="Poppins SemiBold"/>
              </a:rPr>
              <a:t>Alignment</a:t>
            </a:r>
            <a:endParaRPr sz="3000">
              <a:solidFill>
                <a:srgbClr val="2D1549"/>
              </a:solidFill>
              <a:latin typeface="Poppins SemiBold"/>
              <a:ea typeface="Poppins SemiBold"/>
              <a:cs typeface="Poppins SemiBold"/>
              <a:sym typeface="Poppins SemiBold"/>
            </a:endParaRPr>
          </a:p>
        </p:txBody>
      </p:sp>
      <p:sp>
        <p:nvSpPr>
          <p:cNvPr id="116" name="Google Shape;116;g3671c3a4324_0_72"/>
          <p:cNvSpPr txBox="1"/>
          <p:nvPr/>
        </p:nvSpPr>
        <p:spPr>
          <a:xfrm>
            <a:off x="441800" y="1713425"/>
            <a:ext cx="8356800" cy="3253500"/>
          </a:xfrm>
          <a:prstGeom prst="rect">
            <a:avLst/>
          </a:prstGeom>
          <a:noFill/>
          <a:ln>
            <a:noFill/>
          </a:ln>
        </p:spPr>
        <p:txBody>
          <a:bodyPr anchorCtr="0" anchor="t" bIns="91425" lIns="91425" spcFirstLastPara="1" rIns="91425" wrap="square" tIns="91425">
            <a:noAutofit/>
          </a:bodyPr>
          <a:lstStyle/>
          <a:p>
            <a:pPr indent="-349250" lvl="0" marL="457200" rtl="0" algn="just">
              <a:spcBef>
                <a:spcPts val="0"/>
              </a:spcBef>
              <a:spcAft>
                <a:spcPts val="0"/>
              </a:spcAft>
              <a:buClr>
                <a:srgbClr val="2D1549"/>
              </a:buClr>
              <a:buSzPts val="1900"/>
              <a:buFont typeface="Lato"/>
              <a:buChar char="●"/>
            </a:pPr>
            <a:r>
              <a:rPr lang="en-MY" sz="1900">
                <a:solidFill>
                  <a:srgbClr val="2D1549"/>
                </a:solidFill>
                <a:latin typeface="Poppins"/>
                <a:ea typeface="Poppins"/>
                <a:cs typeface="Poppins"/>
                <a:sym typeface="Poppins"/>
              </a:rPr>
              <a:t>Refers to </a:t>
            </a:r>
            <a:r>
              <a:rPr b="1" lang="en-MY" sz="1900">
                <a:solidFill>
                  <a:srgbClr val="FF0000"/>
                </a:solidFill>
                <a:latin typeface="Poppins"/>
                <a:ea typeface="Poppins"/>
                <a:cs typeface="Poppins"/>
                <a:sym typeface="Poppins"/>
              </a:rPr>
              <a:t>what the teacher does</a:t>
            </a:r>
            <a:r>
              <a:rPr lang="en-MY" sz="1900">
                <a:solidFill>
                  <a:srgbClr val="2D1549"/>
                </a:solidFill>
                <a:latin typeface="Poppins"/>
                <a:ea typeface="Poppins"/>
                <a:cs typeface="Poppins"/>
                <a:sym typeface="Poppins"/>
              </a:rPr>
              <a:t>, which is to </a:t>
            </a:r>
            <a:r>
              <a:rPr b="1" lang="en-MY" sz="1900">
                <a:solidFill>
                  <a:srgbClr val="FF0000"/>
                </a:solidFill>
                <a:latin typeface="Poppins"/>
                <a:ea typeface="Poppins"/>
                <a:cs typeface="Poppins"/>
                <a:sym typeface="Poppins"/>
              </a:rPr>
              <a:t>set up a learning environment</a:t>
            </a:r>
            <a:r>
              <a:rPr lang="en-MY" sz="1900">
                <a:solidFill>
                  <a:srgbClr val="2D1549"/>
                </a:solidFill>
                <a:latin typeface="Poppins"/>
                <a:ea typeface="Poppins"/>
                <a:cs typeface="Poppins"/>
                <a:sym typeface="Poppins"/>
              </a:rPr>
              <a:t> that supports the learning activities appropriate to achieving the desired learning outcomes. </a:t>
            </a:r>
            <a:endParaRPr sz="1900">
              <a:solidFill>
                <a:srgbClr val="2D1549"/>
              </a:solidFill>
              <a:latin typeface="Poppins"/>
              <a:ea typeface="Poppins"/>
              <a:cs typeface="Poppins"/>
              <a:sym typeface="Poppins"/>
            </a:endParaRPr>
          </a:p>
          <a:p>
            <a:pPr indent="-349250" lvl="0" marL="457200" rtl="0" algn="just">
              <a:spcBef>
                <a:spcPts val="1000"/>
              </a:spcBef>
              <a:spcAft>
                <a:spcPts val="0"/>
              </a:spcAft>
              <a:buClr>
                <a:srgbClr val="2D1549"/>
              </a:buClr>
              <a:buSzPts val="1900"/>
              <a:buFont typeface="Lato"/>
              <a:buChar char="●"/>
            </a:pPr>
            <a:r>
              <a:rPr lang="en-MY" sz="1900">
                <a:solidFill>
                  <a:srgbClr val="2D1549"/>
                </a:solidFill>
                <a:latin typeface="Poppins"/>
                <a:ea typeface="Poppins"/>
                <a:cs typeface="Poppins"/>
                <a:sym typeface="Poppins"/>
              </a:rPr>
              <a:t>The key is that the components in the teaching system, especially the teaching methods used and </a:t>
            </a:r>
            <a:r>
              <a:rPr b="1" lang="en-MY" sz="1900">
                <a:solidFill>
                  <a:srgbClr val="FF0000"/>
                </a:solidFill>
                <a:latin typeface="Poppins"/>
                <a:ea typeface="Poppins"/>
                <a:cs typeface="Poppins"/>
                <a:sym typeface="Poppins"/>
              </a:rPr>
              <a:t>the assessment tasks, are aligned with the learning activities </a:t>
            </a:r>
            <a:r>
              <a:rPr lang="en-MY" sz="1900">
                <a:solidFill>
                  <a:srgbClr val="2D1549"/>
                </a:solidFill>
                <a:latin typeface="Poppins"/>
                <a:ea typeface="Poppins"/>
                <a:cs typeface="Poppins"/>
                <a:sym typeface="Poppins"/>
              </a:rPr>
              <a:t>assumed in the intended outcomes. </a:t>
            </a:r>
            <a:endParaRPr sz="1900">
              <a:solidFill>
                <a:srgbClr val="2D1549"/>
              </a:solidFill>
              <a:latin typeface="Poppins"/>
              <a:ea typeface="Poppins"/>
              <a:cs typeface="Poppins"/>
              <a:sym typeface="Poppins"/>
            </a:endParaRPr>
          </a:p>
          <a:p>
            <a:pPr indent="-349250" lvl="0" marL="457200" rtl="0" algn="just">
              <a:spcBef>
                <a:spcPts val="1000"/>
              </a:spcBef>
              <a:spcAft>
                <a:spcPts val="0"/>
              </a:spcAft>
              <a:buClr>
                <a:srgbClr val="2D1549"/>
              </a:buClr>
              <a:buSzPts val="1900"/>
              <a:buFont typeface="Poppins"/>
              <a:buChar char="●"/>
            </a:pPr>
            <a:r>
              <a:rPr lang="en-MY" sz="1900">
                <a:solidFill>
                  <a:srgbClr val="2D1549"/>
                </a:solidFill>
                <a:latin typeface="Poppins"/>
                <a:ea typeface="Poppins"/>
                <a:cs typeface="Poppins"/>
                <a:sym typeface="Poppins"/>
              </a:rPr>
              <a:t>The learner is in a sense 'trapped', and finds it difficult to escape without learning </a:t>
            </a:r>
            <a:r>
              <a:rPr lang="en-MY" sz="1900" u="sng">
                <a:solidFill>
                  <a:srgbClr val="2D1549"/>
                </a:solidFill>
                <a:latin typeface="Poppins"/>
                <a:ea typeface="Poppins"/>
                <a:cs typeface="Poppins"/>
                <a:sym typeface="Poppins"/>
              </a:rPr>
              <a:t>what he or she is intended to learn</a:t>
            </a:r>
            <a:r>
              <a:rPr lang="en-MY" sz="1900">
                <a:solidFill>
                  <a:srgbClr val="2D1549"/>
                </a:solidFill>
                <a:latin typeface="Poppins"/>
                <a:ea typeface="Poppins"/>
                <a:cs typeface="Poppins"/>
                <a:sym typeface="Poppins"/>
              </a:rPr>
              <a:t>.</a:t>
            </a:r>
            <a:endParaRPr sz="1900">
              <a:solidFill>
                <a:srgbClr val="2D1549"/>
              </a:solidFill>
              <a:latin typeface="Poppins"/>
              <a:ea typeface="Poppins"/>
              <a:cs typeface="Poppins"/>
              <a:sym typeface="Poppins"/>
            </a:endParaRPr>
          </a:p>
          <a:p>
            <a:pPr indent="0" lvl="0" marL="457200" rtl="0" algn="r">
              <a:spcBef>
                <a:spcPts val="1000"/>
              </a:spcBef>
              <a:spcAft>
                <a:spcPts val="0"/>
              </a:spcAft>
              <a:buNone/>
            </a:pPr>
            <a:r>
              <a:rPr lang="en-MY" sz="1900">
                <a:solidFill>
                  <a:srgbClr val="2D1549"/>
                </a:solidFill>
                <a:latin typeface="Poppins"/>
                <a:ea typeface="Poppins"/>
                <a:cs typeface="Poppins"/>
                <a:sym typeface="Poppins"/>
              </a:rPr>
              <a:t>(Biggs, 1999)</a:t>
            </a:r>
            <a:endParaRPr sz="1900">
              <a:solidFill>
                <a:srgbClr val="2D1549"/>
              </a:solidFill>
              <a:latin typeface="Poppins"/>
              <a:ea typeface="Poppins"/>
              <a:cs typeface="Poppins"/>
              <a:sym typeface="Poppins"/>
            </a:endParaRPr>
          </a:p>
          <a:p>
            <a:pPr indent="0" lvl="0" marL="0" rtl="0" algn="just">
              <a:spcBef>
                <a:spcPts val="1000"/>
              </a:spcBef>
              <a:spcAft>
                <a:spcPts val="1000"/>
              </a:spcAft>
              <a:buNone/>
            </a:pPr>
            <a:r>
              <a:t/>
            </a:r>
            <a:endParaRPr sz="1900">
              <a:solidFill>
                <a:srgbClr val="2D1549"/>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pic>
        <p:nvPicPr>
          <p:cNvPr id="122" name="Google Shape;122;g3671c3a4324_0_7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3" name="Google Shape;123;g3671c3a4324_0_7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24" name="Google Shape;124;g3671c3a4324_0_79"/>
          <p:cNvSpPr txBox="1"/>
          <p:nvPr/>
        </p:nvSpPr>
        <p:spPr>
          <a:xfrm>
            <a:off x="3465825" y="1851650"/>
            <a:ext cx="3845700" cy="20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MY" sz="4500">
                <a:solidFill>
                  <a:srgbClr val="2D1549"/>
                </a:solidFill>
                <a:highlight>
                  <a:srgbClr val="FFFF00"/>
                </a:highlight>
                <a:latin typeface="Poppins SemiBold"/>
                <a:ea typeface="Poppins SemiBold"/>
                <a:cs typeface="Poppins SemiBold"/>
                <a:sym typeface="Poppins SemiBold"/>
              </a:rPr>
              <a:t>What to be </a:t>
            </a:r>
            <a:endParaRPr sz="4500">
              <a:solidFill>
                <a:srgbClr val="2D1549"/>
              </a:solidFill>
              <a:highlight>
                <a:srgbClr val="FFFF00"/>
              </a:highlight>
              <a:latin typeface="Poppins SemiBold"/>
              <a:ea typeface="Poppins SemiBold"/>
              <a:cs typeface="Poppins SemiBold"/>
              <a:sym typeface="Poppins SemiBold"/>
            </a:endParaRPr>
          </a:p>
          <a:p>
            <a:pPr indent="0" lvl="0" marL="0" rtl="0" algn="ctr">
              <a:spcBef>
                <a:spcPts val="0"/>
              </a:spcBef>
              <a:spcAft>
                <a:spcPts val="0"/>
              </a:spcAft>
              <a:buNone/>
            </a:pPr>
            <a:r>
              <a:rPr lang="en-MY" sz="4500">
                <a:solidFill>
                  <a:srgbClr val="2D1549"/>
                </a:solidFill>
                <a:highlight>
                  <a:srgbClr val="FFFF00"/>
                </a:highlight>
                <a:latin typeface="Poppins SemiBold"/>
                <a:ea typeface="Poppins SemiBold"/>
                <a:cs typeface="Poppins SemiBold"/>
                <a:sym typeface="Poppins SemiBold"/>
              </a:rPr>
              <a:t>aligned ?</a:t>
            </a:r>
            <a:endParaRPr sz="4500">
              <a:solidFill>
                <a:srgbClr val="2D1549"/>
              </a:solidFill>
              <a:highlight>
                <a:srgbClr val="FFFF00"/>
              </a:highlight>
              <a:latin typeface="Poppins SemiBold"/>
              <a:ea typeface="Poppins SemiBold"/>
              <a:cs typeface="Poppins SemiBold"/>
              <a:sym typeface="Poppins SemiBold"/>
            </a:endParaRPr>
          </a:p>
        </p:txBody>
      </p:sp>
      <p:sp>
        <p:nvSpPr>
          <p:cNvPr id="125" name="Google Shape;125;g3671c3a4324_0_79"/>
          <p:cNvSpPr txBox="1"/>
          <p:nvPr/>
        </p:nvSpPr>
        <p:spPr>
          <a:xfrm>
            <a:off x="2177150" y="2303775"/>
            <a:ext cx="1096200" cy="691500"/>
          </a:xfrm>
          <a:prstGeom prst="rect">
            <a:avLst/>
          </a:prstGeom>
          <a:solidFill>
            <a:srgbClr val="D7DF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3000">
                <a:solidFill>
                  <a:srgbClr val="2D1549"/>
                </a:solidFill>
                <a:latin typeface="Poppins SemiBold"/>
                <a:ea typeface="Poppins SemiBold"/>
                <a:cs typeface="Poppins SemiBold"/>
                <a:sym typeface="Poppins SemiBold"/>
              </a:rPr>
              <a:t>1.2</a:t>
            </a:r>
            <a:endParaRPr sz="3000">
              <a:solidFill>
                <a:srgbClr val="2D1549"/>
              </a:solidFill>
              <a:latin typeface="Poppins SemiBold"/>
              <a:ea typeface="Poppins SemiBold"/>
              <a:cs typeface="Poppins SemiBold"/>
              <a:sym typeface="Poppins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pic>
        <p:nvPicPr>
          <p:cNvPr id="131" name="Google Shape;131;g3671c3a4324_0_8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2" name="Google Shape;132;g3671c3a4324_0_86"/>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33" name="Google Shape;133;g3671c3a4324_0_86"/>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pic>
        <p:nvPicPr>
          <p:cNvPr id="134" name="Google Shape;134;g3671c3a4324_0_86"/>
          <p:cNvPicPr preferRelativeResize="0"/>
          <p:nvPr/>
        </p:nvPicPr>
        <p:blipFill rotWithShape="1">
          <a:blip r:embed="rId5">
            <a:alphaModFix/>
          </a:blip>
          <a:srcRect b="0" l="0" r="0" t="9600"/>
          <a:stretch/>
        </p:blipFill>
        <p:spPr>
          <a:xfrm>
            <a:off x="1326040" y="999950"/>
            <a:ext cx="6691585" cy="3577200"/>
          </a:xfrm>
          <a:prstGeom prst="rect">
            <a:avLst/>
          </a:prstGeom>
          <a:noFill/>
          <a:ln>
            <a:noFill/>
          </a:ln>
        </p:spPr>
      </p:pic>
      <p:sp>
        <p:nvSpPr>
          <p:cNvPr id="135" name="Google Shape;135;g3671c3a4324_0_86"/>
          <p:cNvSpPr txBox="1"/>
          <p:nvPr/>
        </p:nvSpPr>
        <p:spPr>
          <a:xfrm>
            <a:off x="1195025" y="4577151"/>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MY" sz="1200">
                <a:solidFill>
                  <a:srgbClr val="595959"/>
                </a:solidFill>
                <a:latin typeface="Poppins"/>
                <a:ea typeface="Poppins"/>
                <a:cs typeface="Poppins"/>
                <a:sym typeface="Poppins"/>
              </a:rPr>
              <a:t>Source: </a:t>
            </a:r>
            <a:r>
              <a:rPr lang="en-MY" sz="1200" u="sng">
                <a:solidFill>
                  <a:schemeClr val="hlink"/>
                </a:solidFill>
                <a:latin typeface="Poppins"/>
                <a:ea typeface="Poppins"/>
                <a:cs typeface="Poppins"/>
                <a:sym typeface="Poppins"/>
                <a:hlinkClick r:id="rId6"/>
              </a:rPr>
              <a:t>Radboud Universiteit</a:t>
            </a:r>
            <a:endParaRPr b="0" i="0" sz="1200" u="none" cap="none" strike="noStrike">
              <a:solidFill>
                <a:srgbClr val="595959"/>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pic>
        <p:nvPicPr>
          <p:cNvPr id="141" name="Google Shape;141;g3671c3a4324_0_9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2" name="Google Shape;142;g3671c3a4324_0_9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pic>
        <p:nvPicPr>
          <p:cNvPr id="143" name="Google Shape;143;g3671c3a4324_0_93"/>
          <p:cNvPicPr preferRelativeResize="0"/>
          <p:nvPr/>
        </p:nvPicPr>
        <p:blipFill rotWithShape="1">
          <a:blip r:embed="rId5">
            <a:alphaModFix/>
          </a:blip>
          <a:srcRect b="0" l="0" r="0" t="0"/>
          <a:stretch/>
        </p:blipFill>
        <p:spPr>
          <a:xfrm>
            <a:off x="1917525" y="1000725"/>
            <a:ext cx="5308949" cy="4068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