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Catamaran"/>
      <p:regular r:id="rId32"/>
      <p:bold r:id="rId33"/>
    </p:embeddedFont>
    <p:embeddedFont>
      <p:font typeface="Poppins"/>
      <p:regular r:id="rId34"/>
      <p:bold r:id="rId35"/>
      <p:italic r:id="rId36"/>
      <p:boldItalic r:id="rId37"/>
    </p:embeddedFont>
    <p:embeddedFont>
      <p:font typeface="Poppins Light"/>
      <p:regular r:id="rId38"/>
      <p:bold r:id="rId39"/>
      <p:italic r:id="rId40"/>
      <p:boldItalic r:id="rId41"/>
    </p:embeddedFont>
    <p:embeddedFont>
      <p:font typeface="Barlow Semi Condensed"/>
      <p:regular r:id="rId42"/>
      <p:bold r:id="rId43"/>
      <p:italic r:id="rId44"/>
      <p:boldItalic r:id="rId45"/>
    </p:embeddedFont>
    <p:embeddedFont>
      <p:font typeface="Poppins ExtraBold"/>
      <p:bold r:id="rId46"/>
      <p:boldItalic r:id="rId47"/>
    </p:embeddedFont>
    <p:embeddedFont>
      <p:font typeface="Century Gothic"/>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2" roundtripDataSignature="AMtx7miPweZGzfpYj1fD+P38Ayjw29lP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Light-italic.fntdata"/><Relationship Id="rId42" Type="http://schemas.openxmlformats.org/officeDocument/2006/relationships/font" Target="fonts/BarlowSemiCondensed-regular.fntdata"/><Relationship Id="rId41" Type="http://schemas.openxmlformats.org/officeDocument/2006/relationships/font" Target="fonts/PoppinsLight-boldItalic.fntdata"/><Relationship Id="rId44" Type="http://schemas.openxmlformats.org/officeDocument/2006/relationships/font" Target="fonts/BarlowSemiCondensed-italic.fntdata"/><Relationship Id="rId43" Type="http://schemas.openxmlformats.org/officeDocument/2006/relationships/font" Target="fonts/BarlowSemiCondensed-bold.fntdata"/><Relationship Id="rId46" Type="http://schemas.openxmlformats.org/officeDocument/2006/relationships/font" Target="fonts/PoppinsExtraBold-bold.fntdata"/><Relationship Id="rId45" Type="http://schemas.openxmlformats.org/officeDocument/2006/relationships/font" Target="fonts/BarlowSemiCondense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enturyGothic-regular.fntdata"/><Relationship Id="rId47" Type="http://schemas.openxmlformats.org/officeDocument/2006/relationships/font" Target="fonts/PoppinsExtraBold-boldItalic.fntdata"/><Relationship Id="rId49" Type="http://schemas.openxmlformats.org/officeDocument/2006/relationships/font" Target="fonts/CenturyGothic-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font" Target="fonts/Catamaran-bold.fntdata"/><Relationship Id="rId32" Type="http://schemas.openxmlformats.org/officeDocument/2006/relationships/font" Target="fonts/Catamaran-regular.fntdata"/><Relationship Id="rId35" Type="http://schemas.openxmlformats.org/officeDocument/2006/relationships/font" Target="fonts/Poppins-bold.fntdata"/><Relationship Id="rId34" Type="http://schemas.openxmlformats.org/officeDocument/2006/relationships/font" Target="fonts/Poppins-regular.fntdata"/><Relationship Id="rId37" Type="http://schemas.openxmlformats.org/officeDocument/2006/relationships/font" Target="fonts/Poppins-boldItalic.fntdata"/><Relationship Id="rId36" Type="http://schemas.openxmlformats.org/officeDocument/2006/relationships/font" Target="fonts/Poppins-italic.fntdata"/><Relationship Id="rId39" Type="http://schemas.openxmlformats.org/officeDocument/2006/relationships/font" Target="fonts/PoppinsLight-bold.fntdata"/><Relationship Id="rId38" Type="http://schemas.openxmlformats.org/officeDocument/2006/relationships/font" Target="fonts/PoppinsLight-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enturyGothic-boldItalic.fntdata"/><Relationship Id="rId50" Type="http://schemas.openxmlformats.org/officeDocument/2006/relationships/font" Target="fonts/CenturyGothic-italic.fntdata"/><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textbc.ca/adaptopentextbook/chapter/adaptation-statement/" TargetMode="External"/><Relationship Id="rId3" Type="http://schemas.openxmlformats.org/officeDocument/2006/relationships/hyperlink" Target="https://guides.skylinecollege.edu/c.php?g=1176803&amp;p=8601457" TargetMode="External"/><Relationship Id="rId4" Type="http://schemas.openxmlformats.org/officeDocument/2006/relationships/hyperlink" Target="https://nmoer.pressbooks.pub/facultyguide/chapter/adaptation-statement/"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58730c9022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g358730c9022_0_12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g358730c9022_0_12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58730c9022_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358730c9022_0_14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g358730c9022_0_14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6046f62f1d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36046f62f1d_1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g36046f62f1d_1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6046f62f1d_1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36046f62f1d_1_1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2" name="Google Shape;212;g36046f62f1d_1_1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6046f62f1d_1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36046f62f1d_1_2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g36046f62f1d_1_2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6046f62f1d_1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36046f62f1d_1_2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g36046f62f1d_1_2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6046f62f1d_1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36046f62f1d_1_3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g36046f62f1d_1_3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620ce9951f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3620ce9951f_0_3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7" name="Google Shape;257;g3620ce9951f_0_3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620ce9951f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3620ce9951f_0_2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1" name="Google Shape;271;g3620ce9951f_0_2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620ce9951f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g3620ce9951f_0_2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g3620ce9951f_0_2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620ce9951f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g3620ce9951f_0_5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 name="Google Shape;295;g3620ce9951f_0_5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620ce9951f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g3620ce9951f_0_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 name="Google Shape;308;g3620ce9951f_0_1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6046f62f1d_1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36046f62f1d_1_4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g36046f62f1d_1_4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6dd44aed3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g36dd44aed3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6dd44aed34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36dd44aed34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6dd44aed34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g36dd44aed34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u="sng">
                <a:solidFill>
                  <a:schemeClr val="hlink"/>
                </a:solidFill>
                <a:hlinkClick r:id="rId2"/>
              </a:rPr>
              <a:t>https://opentextbc.ca/adaptopentextbook/chapter/adaptation-statement/</a:t>
            </a:r>
            <a:endParaRPr/>
          </a:p>
          <a:p>
            <a:pPr indent="0" lvl="0" marL="0" rtl="0" algn="l">
              <a:lnSpc>
                <a:spcPct val="100000"/>
              </a:lnSpc>
              <a:spcBef>
                <a:spcPts val="0"/>
              </a:spcBef>
              <a:spcAft>
                <a:spcPts val="0"/>
              </a:spcAft>
              <a:buSzPts val="1100"/>
              <a:buNone/>
            </a:pPr>
            <a:r>
              <a:rPr lang="en-MY" u="sng">
                <a:solidFill>
                  <a:schemeClr val="hlink"/>
                </a:solidFill>
                <a:hlinkClick r:id="rId3"/>
              </a:rPr>
              <a:t>https://guides.skylinecollege.edu/c.php?g=1176803&amp;p=8601457</a:t>
            </a:r>
            <a:endParaRPr/>
          </a:p>
          <a:p>
            <a:pPr indent="0" lvl="0" marL="0" rtl="0" algn="l">
              <a:lnSpc>
                <a:spcPct val="100000"/>
              </a:lnSpc>
              <a:spcBef>
                <a:spcPts val="0"/>
              </a:spcBef>
              <a:spcAft>
                <a:spcPts val="0"/>
              </a:spcAft>
              <a:buSzPts val="1100"/>
              <a:buNone/>
            </a:pPr>
            <a:r>
              <a:rPr lang="en-MY" u="sng">
                <a:solidFill>
                  <a:schemeClr val="hlink"/>
                </a:solidFill>
                <a:hlinkClick r:id="rId4"/>
              </a:rPr>
              <a:t>https://nmoer.pressbooks.pub/facultyguide/chapter/adaptation-statement/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6dd44aed34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g36dd44aed34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4ba173c4b2_3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34ba173c4b2_3_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g34ba173c4b2_3_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58730c9022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g358730c9022_0_1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g358730c9022_0_1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58730c9022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358730c9022_0_4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g358730c9022_0_4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58730c9022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358730c9022_0_7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g358730c9022_0_7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58730c9022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358730c9022_0_8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g358730c9022_0_8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58730c9022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358730c9022_0_1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g358730c9022_0_11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58730c9022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358730c9022_0_9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g358730c9022_0_9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hyperlink" Target="http://www.freepik.com/"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8.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21.png"/><Relationship Id="rId6" Type="http://schemas.openxmlformats.org/officeDocument/2006/relationships/image" Target="../media/image15.png"/><Relationship Id="rId7"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35.png"/><Relationship Id="rId6"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24.png"/><Relationship Id="rId6"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13.png"/><Relationship Id="rId6" Type="http://schemas.openxmlformats.org/officeDocument/2006/relationships/image" Target="../media/image34.png"/><Relationship Id="rId7"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23.png"/><Relationship Id="rId6" Type="http://schemas.openxmlformats.org/officeDocument/2006/relationships/hyperlink" Target="https://apastyle.apa.org/style-grammar-guidelines/references/exampl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19.png"/><Relationship Id="rId6"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22.png"/><Relationship Id="rId6"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17.png"/><Relationship Id="rId6"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hyperlink" Target="https://creativecommons.org/licenses/by-nc-sa/4.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2.png"/><Relationship Id="rId6" Type="http://schemas.openxmlformats.org/officeDocument/2006/relationships/hyperlink" Target="https://qiu.edu.my/oer" TargetMode="External"/><Relationship Id="rId7" Type="http://schemas.openxmlformats.org/officeDocument/2006/relationships/hyperlink" Target="https://creativecommons.org/licenses/by-nc-sa/4.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hyperlink" Target="https://qiu.edu.my/oer"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2.png"/><Relationship Id="rId6" Type="http://schemas.openxmlformats.org/officeDocument/2006/relationships/hyperlink" Target="mailto:aad@qiu.edu.m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hyperlink" Target="https://jpt.mohe.gov.my/portal/index.php/doclink/e-boook-noble/eyJ0eXAiOiJKV1QiLCJhbGciOiJIUzI1NiJ9.eyJzdWIiOiJlLWJvb29rLW5vYmxlIiwiaWF0IjoxNjUwOTc1MjQzLCJleHAiOjE2NTEwNjE2NDN9.-pHVI1_ab_Mcxr1iMWwgzyGeJEtWer8ib5orSAbiYF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61" name="Google Shape;61;p2"/>
          <p:cNvSpPr txBox="1"/>
          <p:nvPr/>
        </p:nvSpPr>
        <p:spPr>
          <a:xfrm>
            <a:off x="187950" y="837150"/>
            <a:ext cx="3134700" cy="3024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400"/>
              <a:buFont typeface="Arial"/>
              <a:buNone/>
            </a:pPr>
            <a:r>
              <a:rPr lang="en-MY" sz="2300">
                <a:solidFill>
                  <a:schemeClr val="lt1"/>
                </a:solidFill>
                <a:latin typeface="Poppins ExtraBold"/>
                <a:ea typeface="Poppins ExtraBold"/>
                <a:cs typeface="Poppins ExtraBold"/>
                <a:sym typeface="Poppins ExtraBold"/>
              </a:rPr>
              <a:t>Checking CLO Mapping to PLO and MQF2.0 Clusters</a:t>
            </a:r>
            <a:endParaRPr b="0" i="0" sz="21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t/>
            </a:r>
            <a:endParaRPr b="0" i="0" sz="23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rPr b="0" i="0" lang="en-MY" sz="1800" u="none" cap="none" strike="noStrike">
                <a:solidFill>
                  <a:schemeClr val="lt1"/>
                </a:solidFill>
                <a:latin typeface="Poppins"/>
                <a:ea typeface="Poppins"/>
                <a:cs typeface="Poppins"/>
                <a:sym typeface="Poppins"/>
              </a:rPr>
              <a:t>Authors:</a:t>
            </a:r>
            <a:endParaRPr b="0" i="0" sz="1800" u="none" cap="none" strike="noStrike">
              <a:solidFill>
                <a:schemeClr val="lt1"/>
              </a:solidFill>
              <a:latin typeface="Poppins"/>
              <a:ea typeface="Poppins"/>
              <a:cs typeface="Poppins"/>
              <a:sym typeface="Poppins"/>
            </a:endParaRPr>
          </a:p>
          <a:p>
            <a:pPr indent="-342900" lvl="0" marL="457200" marR="0" rtl="0" algn="l">
              <a:lnSpc>
                <a:spcPct val="90000"/>
              </a:lnSpc>
              <a:spcBef>
                <a:spcPts val="0"/>
              </a:spcBef>
              <a:spcAft>
                <a:spcPts val="0"/>
              </a:spcAft>
              <a:buClr>
                <a:schemeClr val="lt1"/>
              </a:buClr>
              <a:buSzPts val="1800"/>
              <a:buFont typeface="Poppins"/>
              <a:buChar char="●"/>
            </a:pPr>
            <a:r>
              <a:rPr lang="en-MY" sz="1800">
                <a:solidFill>
                  <a:schemeClr val="lt1"/>
                </a:solidFill>
                <a:latin typeface="Poppins"/>
                <a:ea typeface="Poppins"/>
                <a:cs typeface="Poppins"/>
                <a:sym typeface="Poppins"/>
              </a:rPr>
              <a:t>Tina Lim</a:t>
            </a:r>
            <a:endParaRPr sz="1800">
              <a:solidFill>
                <a:schemeClr val="lt1"/>
              </a:solidFill>
              <a:latin typeface="Poppins"/>
              <a:ea typeface="Poppins"/>
              <a:cs typeface="Poppins"/>
              <a:sym typeface="Poppins"/>
            </a:endParaRPr>
          </a:p>
          <a:p>
            <a:pPr indent="-342900" lvl="0" marL="457200" marR="0" rtl="0" algn="l">
              <a:lnSpc>
                <a:spcPct val="90000"/>
              </a:lnSpc>
              <a:spcBef>
                <a:spcPts val="0"/>
              </a:spcBef>
              <a:spcAft>
                <a:spcPts val="0"/>
              </a:spcAft>
              <a:buClr>
                <a:srgbClr val="FFFFFF"/>
              </a:buClr>
              <a:buSzPts val="1800"/>
              <a:buFont typeface="Poppins"/>
              <a:buChar char="●"/>
            </a:pPr>
            <a:r>
              <a:rPr lang="en-MY" sz="1800">
                <a:solidFill>
                  <a:srgbClr val="FFFFFF"/>
                </a:solidFill>
                <a:latin typeface="Poppins"/>
                <a:ea typeface="Poppins"/>
                <a:cs typeface="Poppins"/>
                <a:sym typeface="Poppins"/>
              </a:rPr>
              <a:t>Chin </a:t>
            </a:r>
            <a:r>
              <a:rPr b="0" i="0" lang="en-MY" sz="1800" u="none" cap="none" strike="noStrike">
                <a:solidFill>
                  <a:srgbClr val="FFFFFF"/>
                </a:solidFill>
                <a:latin typeface="Poppins"/>
                <a:ea typeface="Poppins"/>
                <a:cs typeface="Poppins"/>
                <a:sym typeface="Poppins"/>
              </a:rPr>
              <a:t>Sook Fui</a:t>
            </a:r>
            <a:endParaRPr b="0" i="0" sz="1800" u="none" cap="none" strike="noStrike">
              <a:solidFill>
                <a:srgbClr val="FFFFFF"/>
              </a:solidFill>
              <a:latin typeface="Poppins"/>
              <a:ea typeface="Poppins"/>
              <a:cs typeface="Poppins"/>
              <a:sym typeface="Poppins"/>
            </a:endParaRPr>
          </a:p>
          <a:p>
            <a:pPr indent="0" lvl="0" marL="0" marR="0" rtl="0" algn="l">
              <a:lnSpc>
                <a:spcPct val="90000"/>
              </a:lnSpc>
              <a:spcBef>
                <a:spcPts val="0"/>
              </a:spcBef>
              <a:spcAft>
                <a:spcPts val="0"/>
              </a:spcAft>
              <a:buClr>
                <a:srgbClr val="000000"/>
              </a:buClr>
              <a:buSzPts val="2000"/>
              <a:buFont typeface="Arial"/>
              <a:buNone/>
            </a:pPr>
            <a:r>
              <a:t/>
            </a:r>
            <a:endParaRPr sz="1800">
              <a:solidFill>
                <a:srgbClr val="FFFFFF"/>
              </a:solidFill>
              <a:latin typeface="Poppins"/>
              <a:ea typeface="Poppins"/>
              <a:cs typeface="Poppins"/>
              <a:sym typeface="Poppins"/>
            </a:endParaRPr>
          </a:p>
          <a:p>
            <a:pPr indent="0" lvl="0" marL="0" marR="0" rtl="0" algn="l">
              <a:lnSpc>
                <a:spcPct val="90000"/>
              </a:lnSpc>
              <a:spcBef>
                <a:spcPts val="0"/>
              </a:spcBef>
              <a:spcAft>
                <a:spcPts val="0"/>
              </a:spcAft>
              <a:buClr>
                <a:srgbClr val="000000"/>
              </a:buClr>
              <a:buSzPts val="2000"/>
              <a:buFont typeface="Arial"/>
              <a:buNone/>
            </a:pPr>
            <a:r>
              <a:rPr lang="en-MY" sz="1800">
                <a:solidFill>
                  <a:srgbClr val="FFFFFF"/>
                </a:solidFill>
                <a:latin typeface="Poppins"/>
                <a:ea typeface="Poppins"/>
                <a:cs typeface="Poppins"/>
                <a:sym typeface="Poppins"/>
              </a:rPr>
              <a:t>Year: 2023</a:t>
            </a:r>
            <a:endParaRPr sz="1800">
              <a:solidFill>
                <a:srgbClr val="FFFFFF"/>
              </a:solidFill>
              <a:latin typeface="Poppins"/>
              <a:ea typeface="Poppins"/>
              <a:cs typeface="Poppins"/>
              <a:sym typeface="Poppins"/>
            </a:endParaRPr>
          </a:p>
        </p:txBody>
      </p:sp>
      <p:pic>
        <p:nvPicPr>
          <p:cNvPr id="62" name="Google Shape;62;p2"/>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63" name="Google Shape;63;p2"/>
          <p:cNvSpPr/>
          <p:nvPr/>
        </p:nvSpPr>
        <p:spPr>
          <a:xfrm>
            <a:off x="3624475" y="151150"/>
            <a:ext cx="5034000" cy="2304300"/>
          </a:xfrm>
          <a:prstGeom prst="rect">
            <a:avLst/>
          </a:prstGeom>
          <a:noFill/>
          <a:ln>
            <a:noFill/>
          </a:ln>
        </p:spPr>
        <p:txBody>
          <a:bodyPr anchorCtr="0" anchor="t" bIns="45700" lIns="91425" spcFirstLastPara="1" rIns="91425" wrap="square" tIns="45700">
            <a:noAutofit/>
          </a:bodyPr>
          <a:lstStyle/>
          <a:p>
            <a:pPr indent="0" lvl="0" marL="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64" name="Google Shape;64;p2"/>
          <p:cNvSpPr txBox="1"/>
          <p:nvPr/>
        </p:nvSpPr>
        <p:spPr>
          <a:xfrm>
            <a:off x="3898025" y="4087113"/>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rgbClr val="595959"/>
                </a:solidFill>
                <a:latin typeface="Poppins"/>
                <a:ea typeface="Poppins"/>
                <a:cs typeface="Poppins"/>
                <a:sym typeface="Poppins"/>
              </a:rPr>
              <a:t>Designed by </a:t>
            </a:r>
            <a:r>
              <a:rPr b="0" i="0" lang="en-MY" sz="1200" u="sng" cap="none" strike="noStrike">
                <a:solidFill>
                  <a:srgbClr val="0097A7"/>
                </a:solidFill>
                <a:latin typeface="Poppins"/>
                <a:ea typeface="Poppins"/>
                <a:cs typeface="Poppins"/>
                <a:sym typeface="Poppins"/>
                <a:hlinkClick r:id="rId5">
                  <a:extLst>
                    <a:ext uri="{A12FA001-AC4F-418D-AE19-62706E023703}">
                      <ahyp:hlinkClr val="tx"/>
                    </a:ext>
                  </a:extLst>
                </a:hlinkClick>
              </a:rPr>
              <a:t>Freepik</a:t>
            </a:r>
            <a:endParaRPr b="0" i="0" sz="1200" u="none" cap="none" strike="noStrike">
              <a:solidFill>
                <a:srgbClr val="595959"/>
              </a:solidFill>
              <a:latin typeface="Poppins"/>
              <a:ea typeface="Poppins"/>
              <a:cs typeface="Poppins"/>
              <a:sym typeface="Poppins"/>
            </a:endParaRPr>
          </a:p>
        </p:txBody>
      </p:sp>
      <p:sp>
        <p:nvSpPr>
          <p:cNvPr id="65" name="Google Shape;65;p2"/>
          <p:cNvSpPr txBox="1"/>
          <p:nvPr/>
        </p:nvSpPr>
        <p:spPr>
          <a:xfrm>
            <a:off x="278650" y="3991863"/>
            <a:ext cx="33225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sng" cap="none" strike="noStrike">
                <a:solidFill>
                  <a:srgbClr val="FFFFFF"/>
                </a:solidFill>
                <a:latin typeface="Poppins"/>
                <a:ea typeface="Poppins"/>
                <a:cs typeface="Poppins"/>
                <a:sym typeface="Poppins"/>
                <a:hlinkClick r:id="rId6">
                  <a:extLst>
                    <a:ext uri="{A12FA001-AC4F-418D-AE19-62706E023703}">
                      <ahyp:hlinkClr val="tx"/>
                    </a:ext>
                  </a:extLst>
                </a:hlinkClick>
              </a:rPr>
              <a:t>CC BY-NC-SA 4.0</a:t>
            </a:r>
            <a:endParaRPr b="0" i="0" sz="1400" u="none" cap="none" strike="noStrike">
              <a:solidFill>
                <a:srgbClr val="FFFFFF"/>
              </a:solidFill>
              <a:latin typeface="Poppins"/>
              <a:ea typeface="Poppins"/>
              <a:cs typeface="Poppins"/>
              <a:sym typeface="Poppins"/>
            </a:endParaRPr>
          </a:p>
        </p:txBody>
      </p:sp>
      <p:pic>
        <p:nvPicPr>
          <p:cNvPr id="66" name="Google Shape;66;p2"/>
          <p:cNvPicPr preferRelativeResize="0"/>
          <p:nvPr/>
        </p:nvPicPr>
        <p:blipFill rotWithShape="1">
          <a:blip r:embed="rId7">
            <a:alphaModFix/>
          </a:blip>
          <a:srcRect b="0" l="0" r="0" t="0"/>
          <a:stretch/>
        </p:blipFill>
        <p:spPr>
          <a:xfrm>
            <a:off x="355825" y="4349173"/>
            <a:ext cx="1662725" cy="581725"/>
          </a:xfrm>
          <a:prstGeom prst="rect">
            <a:avLst/>
          </a:prstGeom>
          <a:noFill/>
          <a:ln>
            <a:noFill/>
          </a:ln>
        </p:spPr>
      </p:pic>
      <p:pic>
        <p:nvPicPr>
          <p:cNvPr id="67" name="Google Shape;67;p2"/>
          <p:cNvPicPr preferRelativeResize="0"/>
          <p:nvPr/>
        </p:nvPicPr>
        <p:blipFill>
          <a:blip r:embed="rId8">
            <a:alphaModFix/>
          </a:blip>
          <a:stretch>
            <a:fillRect/>
          </a:stretch>
        </p:blipFill>
        <p:spPr>
          <a:xfrm>
            <a:off x="4019225" y="491375"/>
            <a:ext cx="4494701" cy="3595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pic>
        <p:nvPicPr>
          <p:cNvPr id="170" name="Google Shape;170;g358730c9022_0_12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71" name="Google Shape;171;g358730c9022_0_125"/>
          <p:cNvSpPr txBox="1"/>
          <p:nvPr/>
        </p:nvSpPr>
        <p:spPr>
          <a:xfrm>
            <a:off x="3444625" y="0"/>
            <a:ext cx="53385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70000"/>
              </a:lnSpc>
              <a:spcBef>
                <a:spcPts val="0"/>
              </a:spcBef>
              <a:spcAft>
                <a:spcPts val="0"/>
              </a:spcAft>
              <a:buClr>
                <a:schemeClr val="dk1"/>
              </a:buClr>
              <a:buSzPts val="1100"/>
              <a:buFont typeface="Arial"/>
              <a:buNone/>
            </a:pPr>
            <a:r>
              <a:rPr b="1" lang="en-MY" sz="2200">
                <a:solidFill>
                  <a:schemeClr val="lt1"/>
                </a:solidFill>
                <a:latin typeface="Poppins"/>
                <a:ea typeface="Poppins"/>
                <a:cs typeface="Poppins"/>
                <a:sym typeface="Poppins"/>
              </a:rPr>
              <a:t>02 </a:t>
            </a:r>
            <a:endParaRPr b="1" sz="2200">
              <a:solidFill>
                <a:schemeClr val="lt1"/>
              </a:solidFill>
              <a:latin typeface="Poppins"/>
              <a:ea typeface="Poppins"/>
              <a:cs typeface="Poppins"/>
              <a:sym typeface="Poppins"/>
            </a:endParaRPr>
          </a:p>
          <a:p>
            <a:pPr indent="0" lvl="0" marL="0" marR="0" rtl="0" algn="r">
              <a:lnSpc>
                <a:spcPct val="70000"/>
              </a:lnSpc>
              <a:spcBef>
                <a:spcPts val="0"/>
              </a:spcBef>
              <a:spcAft>
                <a:spcPts val="0"/>
              </a:spcAft>
              <a:buClr>
                <a:schemeClr val="dk1"/>
              </a:buClr>
              <a:buSzPts val="1100"/>
              <a:buFont typeface="Arial"/>
              <a:buNone/>
            </a:pPr>
            <a:r>
              <a:rPr b="1" lang="en-MY" sz="2200">
                <a:solidFill>
                  <a:schemeClr val="lt1"/>
                </a:solidFill>
                <a:latin typeface="Poppins"/>
                <a:ea typeface="Poppins"/>
                <a:cs typeface="Poppins"/>
                <a:sym typeface="Poppins"/>
              </a:rPr>
              <a:t>Table 4 &amp; Mapping CLO to PLO and MQF2.0 Clusters</a:t>
            </a:r>
            <a:endParaRPr b="1" sz="2200">
              <a:solidFill>
                <a:schemeClr val="lt1"/>
              </a:solidFill>
              <a:latin typeface="Poppins"/>
              <a:ea typeface="Poppins"/>
              <a:cs typeface="Poppins"/>
              <a:sym typeface="Poppins"/>
            </a:endParaRPr>
          </a:p>
        </p:txBody>
      </p:sp>
      <p:sp>
        <p:nvSpPr>
          <p:cNvPr id="172" name="Google Shape;172;g358730c9022_0_125"/>
          <p:cNvSpPr/>
          <p:nvPr/>
        </p:nvSpPr>
        <p:spPr>
          <a:xfrm>
            <a:off x="470250" y="1056525"/>
            <a:ext cx="4240800" cy="3573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b="1" lang="en-MY" sz="2400">
                <a:latin typeface="Poppins"/>
                <a:ea typeface="Poppins"/>
                <a:cs typeface="Poppins"/>
                <a:sym typeface="Poppins"/>
              </a:rPr>
              <a:t>Table 4</a:t>
            </a:r>
            <a:endParaRPr sz="1800">
              <a:latin typeface="Poppins"/>
              <a:ea typeface="Poppins"/>
              <a:cs typeface="Poppins"/>
              <a:sym typeface="Poppins"/>
            </a:endParaRPr>
          </a:p>
          <a:p>
            <a:pPr indent="-342900" lvl="0" marL="457200" rtl="0" algn="l">
              <a:spcBef>
                <a:spcPts val="1000"/>
              </a:spcBef>
              <a:spcAft>
                <a:spcPts val="0"/>
              </a:spcAft>
              <a:buSzPts val="1800"/>
              <a:buFont typeface="Poppins"/>
              <a:buChar char="●"/>
            </a:pPr>
            <a:r>
              <a:rPr lang="en-MY" sz="1800">
                <a:latin typeface="Poppins"/>
                <a:ea typeface="Poppins"/>
                <a:cs typeface="Poppins"/>
                <a:sym typeface="Poppins"/>
              </a:rPr>
              <a:t>It is the </a:t>
            </a:r>
            <a:r>
              <a:rPr b="1" lang="en-MY" sz="1800">
                <a:latin typeface="Poppins"/>
                <a:ea typeface="Poppins"/>
                <a:cs typeface="Poppins"/>
                <a:sym typeface="Poppins"/>
              </a:rPr>
              <a:t>COURSE INFORMATION TEMPLATE</a:t>
            </a:r>
            <a:r>
              <a:rPr lang="en-MY" sz="1800">
                <a:latin typeface="Poppins"/>
                <a:ea typeface="Poppins"/>
                <a:cs typeface="Poppins"/>
                <a:sym typeface="Poppins"/>
              </a:rPr>
              <a:t> (EXCEL) provided by MQA, showing the summary of course information</a:t>
            </a:r>
            <a:endParaRPr sz="1800">
              <a:latin typeface="Poppins"/>
              <a:ea typeface="Poppins"/>
              <a:cs typeface="Poppins"/>
              <a:sym typeface="Poppins"/>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pic>
        <p:nvPicPr>
          <p:cNvPr id="173" name="Google Shape;173;g358730c9022_0_125"/>
          <p:cNvPicPr preferRelativeResize="0"/>
          <p:nvPr/>
        </p:nvPicPr>
        <p:blipFill rotWithShape="1">
          <a:blip r:embed="rId5">
            <a:alphaModFix/>
          </a:blip>
          <a:srcRect b="0" l="0" r="0" t="0"/>
          <a:stretch/>
        </p:blipFill>
        <p:spPr>
          <a:xfrm>
            <a:off x="4867300" y="1056525"/>
            <a:ext cx="1885721" cy="3949774"/>
          </a:xfrm>
          <a:prstGeom prst="rect">
            <a:avLst/>
          </a:prstGeom>
          <a:noFill/>
          <a:ln>
            <a:noFill/>
          </a:ln>
        </p:spPr>
      </p:pic>
      <p:pic>
        <p:nvPicPr>
          <p:cNvPr id="174" name="Google Shape;174;g358730c9022_0_125"/>
          <p:cNvPicPr preferRelativeResize="0"/>
          <p:nvPr/>
        </p:nvPicPr>
        <p:blipFill rotWithShape="1">
          <a:blip r:embed="rId6">
            <a:alphaModFix/>
          </a:blip>
          <a:srcRect b="0" l="0" r="0" t="0"/>
          <a:stretch/>
        </p:blipFill>
        <p:spPr>
          <a:xfrm>
            <a:off x="6812595" y="1056525"/>
            <a:ext cx="1970529" cy="1930945"/>
          </a:xfrm>
          <a:prstGeom prst="rect">
            <a:avLst/>
          </a:prstGeom>
          <a:noFill/>
          <a:ln>
            <a:noFill/>
          </a:ln>
        </p:spPr>
      </p:pic>
      <p:pic>
        <p:nvPicPr>
          <p:cNvPr id="175" name="Google Shape;175;g358730c9022_0_125"/>
          <p:cNvPicPr preferRelativeResize="0"/>
          <p:nvPr/>
        </p:nvPicPr>
        <p:blipFill rotWithShape="1">
          <a:blip r:embed="rId7">
            <a:alphaModFix/>
          </a:blip>
          <a:srcRect b="0" l="0" r="0" t="0"/>
          <a:stretch/>
        </p:blipFill>
        <p:spPr>
          <a:xfrm>
            <a:off x="1018721" y="3399125"/>
            <a:ext cx="2914987" cy="572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pic>
        <p:nvPicPr>
          <p:cNvPr id="181" name="Google Shape;181;g358730c9022_0_14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82" name="Google Shape;182;g358730c9022_0_142"/>
          <p:cNvSpPr txBox="1"/>
          <p:nvPr/>
        </p:nvSpPr>
        <p:spPr>
          <a:xfrm>
            <a:off x="3444625" y="0"/>
            <a:ext cx="53385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70000"/>
              </a:lnSpc>
              <a:spcBef>
                <a:spcPts val="0"/>
              </a:spcBef>
              <a:spcAft>
                <a:spcPts val="0"/>
              </a:spcAft>
              <a:buClr>
                <a:schemeClr val="dk1"/>
              </a:buClr>
              <a:buSzPts val="1100"/>
              <a:buFont typeface="Arial"/>
              <a:buNone/>
            </a:pPr>
            <a:r>
              <a:t/>
            </a:r>
            <a:endParaRPr b="1" sz="2200">
              <a:solidFill>
                <a:schemeClr val="lt1"/>
              </a:solidFill>
              <a:latin typeface="Poppins"/>
              <a:ea typeface="Poppins"/>
              <a:cs typeface="Poppins"/>
              <a:sym typeface="Poppins"/>
            </a:endParaRPr>
          </a:p>
        </p:txBody>
      </p:sp>
      <p:sp>
        <p:nvSpPr>
          <p:cNvPr id="183" name="Google Shape;183;g358730c9022_0_142"/>
          <p:cNvSpPr txBox="1"/>
          <p:nvPr/>
        </p:nvSpPr>
        <p:spPr>
          <a:xfrm>
            <a:off x="5065144" y="1026625"/>
            <a:ext cx="3451800" cy="4002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1" lang="en-MY" sz="1400" u="none" cap="none" strike="noStrike">
                <a:solidFill>
                  <a:srgbClr val="000000"/>
                </a:solidFill>
                <a:latin typeface="Poppins"/>
                <a:ea typeface="Poppins"/>
                <a:cs typeface="Poppins"/>
                <a:sym typeface="Poppins"/>
              </a:rPr>
              <a:t>Follow the university </a:t>
            </a:r>
            <a:r>
              <a:rPr i="1" lang="en-MY">
                <a:latin typeface="Poppins"/>
                <a:ea typeface="Poppins"/>
                <a:cs typeface="Poppins"/>
                <a:sym typeface="Poppins"/>
              </a:rPr>
              <a:t>nomenclature</a:t>
            </a:r>
            <a:endParaRPr i="0" sz="1400" u="none" cap="none" strike="noStrike">
              <a:solidFill>
                <a:srgbClr val="000000"/>
              </a:solidFill>
              <a:latin typeface="Poppins"/>
              <a:ea typeface="Poppins"/>
              <a:cs typeface="Poppins"/>
              <a:sym typeface="Poppins"/>
            </a:endParaRPr>
          </a:p>
        </p:txBody>
      </p:sp>
      <p:pic>
        <p:nvPicPr>
          <p:cNvPr id="184" name="Google Shape;184;g358730c9022_0_142"/>
          <p:cNvPicPr preferRelativeResize="0"/>
          <p:nvPr/>
        </p:nvPicPr>
        <p:blipFill rotWithShape="1">
          <a:blip r:embed="rId5">
            <a:alphaModFix/>
          </a:blip>
          <a:srcRect b="0" l="0" r="2515" t="0"/>
          <a:stretch/>
        </p:blipFill>
        <p:spPr>
          <a:xfrm>
            <a:off x="576950" y="1420150"/>
            <a:ext cx="4108686" cy="2540150"/>
          </a:xfrm>
          <a:prstGeom prst="rect">
            <a:avLst/>
          </a:prstGeom>
          <a:noFill/>
          <a:ln cap="flat" cmpd="sng" w="19050">
            <a:solidFill>
              <a:srgbClr val="191919"/>
            </a:solidFill>
            <a:prstDash val="solid"/>
            <a:round/>
            <a:headEnd len="sm" w="sm" type="none"/>
            <a:tailEnd len="sm" w="sm" type="none"/>
          </a:ln>
        </p:spPr>
      </p:pic>
      <p:cxnSp>
        <p:nvCxnSpPr>
          <p:cNvPr id="185" name="Google Shape;185;g358730c9022_0_142"/>
          <p:cNvCxnSpPr>
            <a:stCxn id="183" idx="1"/>
          </p:cNvCxnSpPr>
          <p:nvPr/>
        </p:nvCxnSpPr>
        <p:spPr>
          <a:xfrm flipH="1">
            <a:off x="4649944" y="1226725"/>
            <a:ext cx="415200" cy="528900"/>
          </a:xfrm>
          <a:prstGeom prst="straightConnector1">
            <a:avLst/>
          </a:prstGeom>
          <a:noFill/>
          <a:ln cap="flat" cmpd="sng" w="19050">
            <a:solidFill>
              <a:srgbClr val="FF0000"/>
            </a:solidFill>
            <a:prstDash val="solid"/>
            <a:round/>
            <a:headEnd len="sm" w="sm" type="none"/>
            <a:tailEnd len="med" w="med" type="triangle"/>
          </a:ln>
        </p:spPr>
      </p:cxnSp>
      <p:cxnSp>
        <p:nvCxnSpPr>
          <p:cNvPr id="186" name="Google Shape;186;g358730c9022_0_142"/>
          <p:cNvCxnSpPr>
            <a:stCxn id="187" idx="1"/>
          </p:cNvCxnSpPr>
          <p:nvPr/>
        </p:nvCxnSpPr>
        <p:spPr>
          <a:xfrm flipH="1">
            <a:off x="4649944" y="2157578"/>
            <a:ext cx="415200" cy="61800"/>
          </a:xfrm>
          <a:prstGeom prst="straightConnector1">
            <a:avLst/>
          </a:prstGeom>
          <a:noFill/>
          <a:ln cap="flat" cmpd="sng" w="19050">
            <a:solidFill>
              <a:srgbClr val="FF0000"/>
            </a:solidFill>
            <a:prstDash val="solid"/>
            <a:round/>
            <a:headEnd len="sm" w="sm" type="none"/>
            <a:tailEnd len="med" w="med" type="triangle"/>
          </a:ln>
        </p:spPr>
      </p:cxnSp>
      <p:sp>
        <p:nvSpPr>
          <p:cNvPr id="187" name="Google Shape;187;g358730c9022_0_142"/>
          <p:cNvSpPr txBox="1"/>
          <p:nvPr/>
        </p:nvSpPr>
        <p:spPr>
          <a:xfrm>
            <a:off x="5065144" y="1741928"/>
            <a:ext cx="3451800" cy="8313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i="1" lang="en-MY" u="none" cap="none" strike="noStrike">
                <a:solidFill>
                  <a:srgbClr val="000000"/>
                </a:solidFill>
                <a:latin typeface="Poppins"/>
                <a:ea typeface="Poppins"/>
                <a:cs typeface="Poppins"/>
                <a:sym typeface="Poppins"/>
              </a:rPr>
              <a:t>Use Dropdown menu. If none of the categories fit, key in the grey box next to it.</a:t>
            </a:r>
            <a:endParaRPr i="0" sz="1200" u="none" cap="none" strike="noStrike">
              <a:solidFill>
                <a:srgbClr val="000000"/>
              </a:solidFill>
              <a:latin typeface="Poppins"/>
              <a:ea typeface="Poppins"/>
              <a:cs typeface="Poppins"/>
              <a:sym typeface="Poppins"/>
            </a:endParaRPr>
          </a:p>
        </p:txBody>
      </p:sp>
      <p:cxnSp>
        <p:nvCxnSpPr>
          <p:cNvPr id="188" name="Google Shape;188;g358730c9022_0_142"/>
          <p:cNvCxnSpPr/>
          <p:nvPr/>
        </p:nvCxnSpPr>
        <p:spPr>
          <a:xfrm rot="10800000">
            <a:off x="4697768" y="2976421"/>
            <a:ext cx="228300" cy="518700"/>
          </a:xfrm>
          <a:prstGeom prst="straightConnector1">
            <a:avLst/>
          </a:prstGeom>
          <a:noFill/>
          <a:ln cap="flat" cmpd="sng" w="19050">
            <a:solidFill>
              <a:srgbClr val="FF0000"/>
            </a:solidFill>
            <a:prstDash val="solid"/>
            <a:round/>
            <a:headEnd len="sm" w="sm" type="none"/>
            <a:tailEnd len="med" w="med" type="triangle"/>
          </a:ln>
        </p:spPr>
      </p:cxnSp>
      <p:sp>
        <p:nvSpPr>
          <p:cNvPr id="189" name="Google Shape;189;g358730c9022_0_142"/>
          <p:cNvSpPr txBox="1"/>
          <p:nvPr/>
        </p:nvSpPr>
        <p:spPr>
          <a:xfrm>
            <a:off x="4955085" y="3166816"/>
            <a:ext cx="3672000" cy="19497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203200" lvl="0" marL="228600" marR="0" rtl="0" algn="l">
              <a:lnSpc>
                <a:spcPct val="100000"/>
              </a:lnSpc>
              <a:spcBef>
                <a:spcPts val="0"/>
              </a:spcBef>
              <a:spcAft>
                <a:spcPts val="0"/>
              </a:spcAft>
              <a:buClr>
                <a:srgbClr val="000000"/>
              </a:buClr>
              <a:buSzPts val="1400"/>
              <a:buFont typeface="Poppins"/>
              <a:buChar char="●"/>
            </a:pPr>
            <a:r>
              <a:rPr i="0" lang="en-MY" sz="1400" u="none" cap="none" strike="noStrike">
                <a:solidFill>
                  <a:srgbClr val="000000"/>
                </a:solidFill>
                <a:latin typeface="Poppins"/>
                <a:ea typeface="Poppins"/>
                <a:cs typeface="Poppins"/>
                <a:sym typeface="Poppins"/>
              </a:rPr>
              <a:t>Clear, concise, and easy to understand (&lt;80 words)</a:t>
            </a:r>
            <a:endParaRPr i="0" sz="1400" u="none" cap="none" strike="noStrike">
              <a:solidFill>
                <a:srgbClr val="000000"/>
              </a:solidFill>
              <a:latin typeface="Poppins"/>
              <a:ea typeface="Poppins"/>
              <a:cs typeface="Poppins"/>
              <a:sym typeface="Poppins"/>
            </a:endParaRPr>
          </a:p>
          <a:p>
            <a:pPr indent="-203200" lvl="0" marL="228600" marR="0" rtl="0" algn="l">
              <a:lnSpc>
                <a:spcPct val="100000"/>
              </a:lnSpc>
              <a:spcBef>
                <a:spcPts val="1000"/>
              </a:spcBef>
              <a:spcAft>
                <a:spcPts val="0"/>
              </a:spcAft>
              <a:buClr>
                <a:srgbClr val="000000"/>
              </a:buClr>
              <a:buSzPts val="1400"/>
              <a:buFont typeface="Poppins"/>
              <a:buChar char="●"/>
            </a:pPr>
            <a:r>
              <a:rPr i="0" lang="en-MY" sz="1400" u="none" cap="none" strike="noStrike">
                <a:solidFill>
                  <a:srgbClr val="000000"/>
                </a:solidFill>
                <a:latin typeface="Poppins"/>
                <a:ea typeface="Poppins"/>
                <a:cs typeface="Poppins"/>
                <a:sym typeface="Poppins"/>
              </a:rPr>
              <a:t>Explain significant learning experiences and benefits students can expect</a:t>
            </a:r>
            <a:endParaRPr i="0" sz="1400" u="none" cap="none" strike="noStrike">
              <a:solidFill>
                <a:srgbClr val="000000"/>
              </a:solidFill>
              <a:latin typeface="Poppins"/>
              <a:ea typeface="Poppins"/>
              <a:cs typeface="Poppins"/>
              <a:sym typeface="Poppins"/>
            </a:endParaRPr>
          </a:p>
          <a:p>
            <a:pPr indent="-203200" lvl="0" marL="228600" marR="0" rtl="0" algn="l">
              <a:lnSpc>
                <a:spcPct val="100000"/>
              </a:lnSpc>
              <a:spcBef>
                <a:spcPts val="1000"/>
              </a:spcBef>
              <a:spcAft>
                <a:spcPts val="1000"/>
              </a:spcAft>
              <a:buClr>
                <a:srgbClr val="000000"/>
              </a:buClr>
              <a:buSzPts val="1400"/>
              <a:buFont typeface="Poppins"/>
              <a:buChar char="●"/>
            </a:pPr>
            <a:r>
              <a:rPr i="0" lang="en-MY" sz="1400" u="none" cap="none" strike="noStrike">
                <a:solidFill>
                  <a:srgbClr val="000000"/>
                </a:solidFill>
                <a:latin typeface="Poppins"/>
                <a:ea typeface="Poppins"/>
                <a:cs typeface="Poppins"/>
                <a:sym typeface="Poppins"/>
              </a:rPr>
              <a:t>Ensure that it covers the outcomes identified in the course outline</a:t>
            </a:r>
            <a:endParaRPr i="1" sz="1600" u="none" cap="none" strike="noStrike">
              <a:solidFill>
                <a:srgbClr val="000000"/>
              </a:solidFill>
              <a:latin typeface="Poppins"/>
              <a:ea typeface="Poppins"/>
              <a:cs typeface="Poppins"/>
              <a:sym typeface="Poppins"/>
            </a:endParaRPr>
          </a:p>
        </p:txBody>
      </p:sp>
      <p:cxnSp>
        <p:nvCxnSpPr>
          <p:cNvPr id="190" name="Google Shape;190;g358730c9022_0_142"/>
          <p:cNvCxnSpPr/>
          <p:nvPr/>
        </p:nvCxnSpPr>
        <p:spPr>
          <a:xfrm rot="10800000">
            <a:off x="1523279" y="3800404"/>
            <a:ext cx="7200" cy="342600"/>
          </a:xfrm>
          <a:prstGeom prst="straightConnector1">
            <a:avLst/>
          </a:prstGeom>
          <a:noFill/>
          <a:ln cap="flat" cmpd="sng" w="19050">
            <a:solidFill>
              <a:srgbClr val="FF0000"/>
            </a:solidFill>
            <a:prstDash val="solid"/>
            <a:round/>
            <a:headEnd len="sm" w="sm" type="none"/>
            <a:tailEnd len="med" w="med" type="triangle"/>
          </a:ln>
        </p:spPr>
      </p:cxnSp>
      <p:sp>
        <p:nvSpPr>
          <p:cNvPr id="191" name="Google Shape;191;g358730c9022_0_142"/>
          <p:cNvSpPr txBox="1"/>
          <p:nvPr/>
        </p:nvSpPr>
        <p:spPr>
          <a:xfrm>
            <a:off x="576963" y="4120183"/>
            <a:ext cx="4108800" cy="11748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285750" lvl="0" marL="285750" marR="0" rtl="0" algn="l">
              <a:lnSpc>
                <a:spcPct val="100000"/>
              </a:lnSpc>
              <a:spcBef>
                <a:spcPts val="0"/>
              </a:spcBef>
              <a:spcAft>
                <a:spcPts val="0"/>
              </a:spcAft>
              <a:buClr>
                <a:srgbClr val="1E1E56"/>
              </a:buClr>
              <a:buSzPts val="1400"/>
              <a:buFont typeface="Anaheim"/>
              <a:buChar char="●"/>
            </a:pPr>
            <a:r>
              <a:rPr i="1" lang="en-MY" sz="1400" u="none" cap="none" strike="noStrike">
                <a:solidFill>
                  <a:srgbClr val="000000"/>
                </a:solidFill>
                <a:latin typeface="Poppins"/>
                <a:ea typeface="Poppins"/>
                <a:cs typeface="Poppins"/>
                <a:sym typeface="Poppins"/>
              </a:rPr>
              <a:t>Key in </a:t>
            </a:r>
            <a:r>
              <a:rPr b="1" i="1" lang="en-MY" sz="1400" u="none" cap="none" strike="noStrike">
                <a:solidFill>
                  <a:srgbClr val="000000"/>
                </a:solidFill>
                <a:latin typeface="Poppins"/>
                <a:ea typeface="Poppins"/>
                <a:cs typeface="Poppins"/>
                <a:sym typeface="Poppins"/>
              </a:rPr>
              <a:t>FULL </a:t>
            </a:r>
            <a:r>
              <a:rPr i="1" lang="en-MY" sz="1400" u="none" cap="none" strike="noStrike">
                <a:solidFill>
                  <a:srgbClr val="000000"/>
                </a:solidFill>
                <a:latin typeface="Poppins"/>
                <a:ea typeface="Poppins"/>
                <a:cs typeface="Poppins"/>
                <a:sym typeface="Poppins"/>
              </a:rPr>
              <a:t>name(s)</a:t>
            </a:r>
            <a:endParaRPr i="1" sz="1400" u="none" cap="none" strike="noStrike">
              <a:solidFill>
                <a:srgbClr val="000000"/>
              </a:solidFill>
              <a:latin typeface="Poppins"/>
              <a:ea typeface="Poppins"/>
              <a:cs typeface="Poppins"/>
              <a:sym typeface="Poppins"/>
            </a:endParaRPr>
          </a:p>
          <a:p>
            <a:pPr indent="-285750" lvl="0" marL="285750" marR="0" rtl="0" algn="l">
              <a:lnSpc>
                <a:spcPct val="100000"/>
              </a:lnSpc>
              <a:spcBef>
                <a:spcPts val="1000"/>
              </a:spcBef>
              <a:spcAft>
                <a:spcPts val="1000"/>
              </a:spcAft>
              <a:buClr>
                <a:srgbClr val="000000"/>
              </a:buClr>
              <a:buSzPts val="1400"/>
              <a:buFont typeface="Poppins"/>
              <a:buChar char="●"/>
            </a:pPr>
            <a:r>
              <a:rPr i="1" lang="en-MY" sz="1400" u="none" cap="none" strike="noStrike">
                <a:solidFill>
                  <a:srgbClr val="000000"/>
                </a:solidFill>
                <a:latin typeface="Poppins"/>
                <a:ea typeface="Poppins"/>
                <a:cs typeface="Poppins"/>
                <a:sym typeface="Poppins"/>
              </a:rPr>
              <a:t>Check if qualified to teach the course as recommended in the Programme Standard</a:t>
            </a:r>
            <a:endParaRPr i="1" sz="1400" u="none" cap="none" strike="noStrike">
              <a:solidFill>
                <a:srgbClr val="000000"/>
              </a:solidFill>
              <a:latin typeface="Poppins"/>
              <a:ea typeface="Poppins"/>
              <a:cs typeface="Poppins"/>
              <a:sym typeface="Poppins"/>
            </a:endParaRPr>
          </a:p>
        </p:txBody>
      </p:sp>
      <p:pic>
        <p:nvPicPr>
          <p:cNvPr id="192" name="Google Shape;192;g358730c9022_0_142"/>
          <p:cNvPicPr preferRelativeResize="0"/>
          <p:nvPr/>
        </p:nvPicPr>
        <p:blipFill rotWithShape="1">
          <a:blip r:embed="rId6">
            <a:alphaModFix/>
          </a:blip>
          <a:srcRect b="0" l="0" r="0" t="0"/>
          <a:stretch/>
        </p:blipFill>
        <p:spPr>
          <a:xfrm>
            <a:off x="5065144" y="2647779"/>
            <a:ext cx="3451772" cy="277548"/>
          </a:xfrm>
          <a:prstGeom prst="rect">
            <a:avLst/>
          </a:prstGeom>
          <a:noFill/>
          <a:ln cap="flat" cmpd="sng" w="19050">
            <a:solidFill>
              <a:srgbClr val="191919"/>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7" name="Shape 197"/>
        <p:cNvGrpSpPr/>
        <p:nvPr/>
      </p:nvGrpSpPr>
      <p:grpSpPr>
        <a:xfrm>
          <a:off x="0" y="0"/>
          <a:ext cx="0" cy="0"/>
          <a:chOff x="0" y="0"/>
          <a:chExt cx="0" cy="0"/>
        </a:xfrm>
      </p:grpSpPr>
      <p:pic>
        <p:nvPicPr>
          <p:cNvPr id="198" name="Google Shape;198;g36046f62f1d_1_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99" name="Google Shape;199;g36046f62f1d_1_0"/>
          <p:cNvSpPr txBox="1"/>
          <p:nvPr/>
        </p:nvSpPr>
        <p:spPr>
          <a:xfrm>
            <a:off x="3444625" y="0"/>
            <a:ext cx="53385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70000"/>
              </a:lnSpc>
              <a:spcBef>
                <a:spcPts val="0"/>
              </a:spcBef>
              <a:spcAft>
                <a:spcPts val="0"/>
              </a:spcAft>
              <a:buClr>
                <a:schemeClr val="dk1"/>
              </a:buClr>
              <a:buSzPts val="1100"/>
              <a:buFont typeface="Arial"/>
              <a:buNone/>
            </a:pPr>
            <a:r>
              <a:t/>
            </a:r>
            <a:endParaRPr b="1" sz="2200">
              <a:solidFill>
                <a:schemeClr val="lt1"/>
              </a:solidFill>
              <a:latin typeface="Poppins"/>
              <a:ea typeface="Poppins"/>
              <a:cs typeface="Poppins"/>
              <a:sym typeface="Poppins"/>
            </a:endParaRPr>
          </a:p>
        </p:txBody>
      </p:sp>
      <p:pic>
        <p:nvPicPr>
          <p:cNvPr id="200" name="Google Shape;200;g36046f62f1d_1_0"/>
          <p:cNvPicPr preferRelativeResize="0"/>
          <p:nvPr/>
        </p:nvPicPr>
        <p:blipFill rotWithShape="1">
          <a:blip r:embed="rId5">
            <a:alphaModFix/>
          </a:blip>
          <a:srcRect b="4997" l="0" r="0" t="0"/>
          <a:stretch/>
        </p:blipFill>
        <p:spPr>
          <a:xfrm>
            <a:off x="782800" y="1892900"/>
            <a:ext cx="6613400" cy="1688625"/>
          </a:xfrm>
          <a:prstGeom prst="rect">
            <a:avLst/>
          </a:prstGeom>
          <a:noFill/>
          <a:ln cap="flat" cmpd="sng" w="9525">
            <a:solidFill>
              <a:srgbClr val="191919"/>
            </a:solidFill>
            <a:prstDash val="solid"/>
            <a:round/>
            <a:headEnd len="sm" w="sm" type="none"/>
            <a:tailEnd len="sm" w="sm" type="none"/>
          </a:ln>
        </p:spPr>
      </p:pic>
      <p:sp>
        <p:nvSpPr>
          <p:cNvPr id="201" name="Google Shape;201;g36046f62f1d_1_0"/>
          <p:cNvSpPr txBox="1"/>
          <p:nvPr/>
        </p:nvSpPr>
        <p:spPr>
          <a:xfrm>
            <a:off x="955250" y="967988"/>
            <a:ext cx="2680800" cy="6465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i="1" lang="en-MY" sz="1500" u="none" cap="none" strike="noStrike">
                <a:solidFill>
                  <a:srgbClr val="000000"/>
                </a:solidFill>
                <a:latin typeface="Poppins"/>
                <a:ea typeface="Poppins"/>
                <a:cs typeface="Poppins"/>
                <a:sym typeface="Poppins"/>
              </a:rPr>
              <a:t>Ensure that it follows the programme structure</a:t>
            </a:r>
            <a:endParaRPr i="0" sz="1500" u="none" cap="none" strike="noStrike">
              <a:solidFill>
                <a:srgbClr val="000000"/>
              </a:solidFill>
              <a:latin typeface="Poppins"/>
              <a:ea typeface="Poppins"/>
              <a:cs typeface="Poppins"/>
              <a:sym typeface="Poppins"/>
            </a:endParaRPr>
          </a:p>
        </p:txBody>
      </p:sp>
      <p:cxnSp>
        <p:nvCxnSpPr>
          <p:cNvPr id="202" name="Google Shape;202;g36046f62f1d_1_0"/>
          <p:cNvCxnSpPr/>
          <p:nvPr/>
        </p:nvCxnSpPr>
        <p:spPr>
          <a:xfrm>
            <a:off x="2867350" y="1648875"/>
            <a:ext cx="24600" cy="308400"/>
          </a:xfrm>
          <a:prstGeom prst="straightConnector1">
            <a:avLst/>
          </a:prstGeom>
          <a:noFill/>
          <a:ln cap="flat" cmpd="sng" w="19050">
            <a:solidFill>
              <a:srgbClr val="FF0000"/>
            </a:solidFill>
            <a:prstDash val="solid"/>
            <a:round/>
            <a:headEnd len="sm" w="sm" type="none"/>
            <a:tailEnd len="med" w="med" type="triangle"/>
          </a:ln>
        </p:spPr>
      </p:cxnSp>
      <p:sp>
        <p:nvSpPr>
          <p:cNvPr id="203" name="Google Shape;203;g36046f62f1d_1_0"/>
          <p:cNvSpPr txBox="1"/>
          <p:nvPr/>
        </p:nvSpPr>
        <p:spPr>
          <a:xfrm>
            <a:off x="4395000" y="2418925"/>
            <a:ext cx="4431000" cy="1954800"/>
          </a:xfrm>
          <a:prstGeom prst="rect">
            <a:avLst/>
          </a:prstGeom>
          <a:solidFill>
            <a:srgbClr val="FFFFFF"/>
          </a:solid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i="0" lang="en-MY" sz="1500" u="none" cap="none" strike="noStrike">
                <a:solidFill>
                  <a:srgbClr val="000000"/>
                </a:solidFill>
                <a:latin typeface="Poppins"/>
                <a:ea typeface="Poppins"/>
                <a:cs typeface="Poppins"/>
                <a:sym typeface="Poppins"/>
              </a:rPr>
              <a:t>Generated automatically based on the total SLT allocated.</a:t>
            </a:r>
            <a:endParaRPr i="0" sz="1500" u="none" cap="none" strike="noStrike">
              <a:solidFill>
                <a:srgbClr val="000000"/>
              </a:solidFill>
              <a:latin typeface="Poppins"/>
              <a:ea typeface="Poppins"/>
              <a:cs typeface="Poppins"/>
              <a:sym typeface="Poppins"/>
            </a:endParaRPr>
          </a:p>
          <a:p>
            <a:pPr indent="0" lvl="0" marL="0" marR="0" rtl="0" algn="l">
              <a:lnSpc>
                <a:spcPct val="100000"/>
              </a:lnSpc>
              <a:spcBef>
                <a:spcPts val="1000"/>
              </a:spcBef>
              <a:spcAft>
                <a:spcPts val="0"/>
              </a:spcAft>
              <a:buClr>
                <a:srgbClr val="000000"/>
              </a:buClr>
              <a:buSzPts val="1500"/>
              <a:buFont typeface="Arial"/>
              <a:buNone/>
            </a:pPr>
            <a:r>
              <a:rPr i="0" lang="en-MY" sz="1500" u="none" cap="none" strike="noStrike">
                <a:solidFill>
                  <a:srgbClr val="000000"/>
                </a:solidFill>
                <a:latin typeface="Poppins"/>
                <a:ea typeface="Poppins"/>
                <a:cs typeface="Poppins"/>
                <a:sym typeface="Poppins"/>
              </a:rPr>
              <a:t>E.g. </a:t>
            </a:r>
            <a:endParaRPr i="0" sz="1500" u="none" cap="none" strike="noStrike">
              <a:solidFill>
                <a:srgbClr val="000000"/>
              </a:solidFill>
              <a:latin typeface="Poppins"/>
              <a:ea typeface="Poppins"/>
              <a:cs typeface="Poppins"/>
              <a:sym typeface="Poppins"/>
            </a:endParaRPr>
          </a:p>
          <a:p>
            <a:pPr indent="0" lvl="0" marL="0" marR="0" rtl="0" algn="l">
              <a:lnSpc>
                <a:spcPct val="100000"/>
              </a:lnSpc>
              <a:spcBef>
                <a:spcPts val="1000"/>
              </a:spcBef>
              <a:spcAft>
                <a:spcPts val="0"/>
              </a:spcAft>
              <a:buClr>
                <a:srgbClr val="000000"/>
              </a:buClr>
              <a:buSzPts val="1500"/>
              <a:buFont typeface="Arial"/>
              <a:buNone/>
            </a:pPr>
            <a:r>
              <a:rPr i="0" lang="en-MY" sz="1500" u="none" cap="none" strike="noStrike">
                <a:solidFill>
                  <a:srgbClr val="000000"/>
                </a:solidFill>
                <a:latin typeface="Poppins"/>
                <a:ea typeface="Poppins"/>
                <a:cs typeface="Poppins"/>
                <a:sym typeface="Poppins"/>
              </a:rPr>
              <a:t>80 hours of SLT = 2 credits; </a:t>
            </a:r>
            <a:br>
              <a:rPr lang="en-MY" sz="1500">
                <a:latin typeface="Poppins"/>
                <a:ea typeface="Poppins"/>
                <a:cs typeface="Poppins"/>
                <a:sym typeface="Poppins"/>
              </a:rPr>
            </a:br>
            <a:r>
              <a:rPr i="0" lang="en-MY" sz="1500" u="none" cap="none" strike="noStrike">
                <a:solidFill>
                  <a:srgbClr val="000000"/>
                </a:solidFill>
                <a:latin typeface="Poppins"/>
                <a:ea typeface="Poppins"/>
                <a:cs typeface="Poppins"/>
                <a:sym typeface="Poppins"/>
              </a:rPr>
              <a:t>120 hours = 3 credits</a:t>
            </a:r>
            <a:endParaRPr i="0" sz="1500" u="none" cap="none" strike="noStrike">
              <a:solidFill>
                <a:srgbClr val="000000"/>
              </a:solidFill>
              <a:latin typeface="Poppins"/>
              <a:ea typeface="Poppins"/>
              <a:cs typeface="Poppins"/>
              <a:sym typeface="Poppins"/>
            </a:endParaRPr>
          </a:p>
          <a:p>
            <a:pPr indent="0" lvl="0" marL="0" marR="0" rtl="0" algn="l">
              <a:lnSpc>
                <a:spcPct val="100000"/>
              </a:lnSpc>
              <a:spcBef>
                <a:spcPts val="1000"/>
              </a:spcBef>
              <a:spcAft>
                <a:spcPts val="0"/>
              </a:spcAft>
              <a:buClr>
                <a:srgbClr val="000000"/>
              </a:buClr>
              <a:buSzPts val="1500"/>
              <a:buFont typeface="Arial"/>
              <a:buNone/>
            </a:pPr>
            <a:r>
              <a:rPr i="0" lang="en-MY" sz="1500" u="none" cap="none" strike="noStrike">
                <a:solidFill>
                  <a:srgbClr val="000000"/>
                </a:solidFill>
                <a:latin typeface="Poppins"/>
                <a:ea typeface="Poppins"/>
                <a:cs typeface="Poppins"/>
                <a:sym typeface="Poppins"/>
              </a:rPr>
              <a:t>95 hours of SLT = ? credits? Allowed?</a:t>
            </a:r>
            <a:endParaRPr i="1" sz="1500" u="none" cap="none" strike="noStrike">
              <a:solidFill>
                <a:srgbClr val="000000"/>
              </a:solidFill>
              <a:latin typeface="Poppins"/>
              <a:ea typeface="Poppins"/>
              <a:cs typeface="Poppins"/>
              <a:sym typeface="Poppins"/>
            </a:endParaRPr>
          </a:p>
        </p:txBody>
      </p:sp>
      <p:cxnSp>
        <p:nvCxnSpPr>
          <p:cNvPr id="204" name="Google Shape;204;g36046f62f1d_1_0"/>
          <p:cNvCxnSpPr>
            <a:stCxn id="203" idx="1"/>
          </p:cNvCxnSpPr>
          <p:nvPr/>
        </p:nvCxnSpPr>
        <p:spPr>
          <a:xfrm rot="10800000">
            <a:off x="4014300" y="3089425"/>
            <a:ext cx="380700" cy="306900"/>
          </a:xfrm>
          <a:prstGeom prst="straightConnector1">
            <a:avLst/>
          </a:prstGeom>
          <a:noFill/>
          <a:ln cap="flat" cmpd="sng" w="19050">
            <a:solidFill>
              <a:srgbClr val="FF0000"/>
            </a:solidFill>
            <a:prstDash val="solid"/>
            <a:round/>
            <a:headEnd len="sm" w="sm" type="none"/>
            <a:tailEnd len="med" w="med" type="triangle"/>
          </a:ln>
        </p:spPr>
      </p:cxnSp>
      <p:cxnSp>
        <p:nvCxnSpPr>
          <p:cNvPr id="205" name="Google Shape;205;g36046f62f1d_1_0"/>
          <p:cNvCxnSpPr/>
          <p:nvPr/>
        </p:nvCxnSpPr>
        <p:spPr>
          <a:xfrm>
            <a:off x="6580025" y="1657350"/>
            <a:ext cx="16800" cy="235500"/>
          </a:xfrm>
          <a:prstGeom prst="straightConnector1">
            <a:avLst/>
          </a:prstGeom>
          <a:noFill/>
          <a:ln cap="flat" cmpd="sng" w="19050">
            <a:solidFill>
              <a:srgbClr val="FF0000"/>
            </a:solidFill>
            <a:prstDash val="solid"/>
            <a:round/>
            <a:headEnd len="sm" w="sm" type="none"/>
            <a:tailEnd len="med" w="med" type="triangle"/>
          </a:ln>
        </p:spPr>
      </p:cxnSp>
      <p:sp>
        <p:nvSpPr>
          <p:cNvPr id="206" name="Google Shape;206;g36046f62f1d_1_0"/>
          <p:cNvSpPr txBox="1"/>
          <p:nvPr/>
        </p:nvSpPr>
        <p:spPr>
          <a:xfrm>
            <a:off x="5334250" y="1002375"/>
            <a:ext cx="3379500" cy="6465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i="1" lang="en-MY" sz="1500" u="none" cap="none" strike="noStrike">
                <a:solidFill>
                  <a:srgbClr val="000000"/>
                </a:solidFill>
                <a:latin typeface="Poppins"/>
                <a:ea typeface="Poppins"/>
                <a:cs typeface="Poppins"/>
                <a:sym typeface="Poppins"/>
              </a:rPr>
              <a:t>Where applicable:</a:t>
            </a:r>
            <a:endParaRPr i="1" sz="15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rPr i="1" lang="en-MY" sz="1500" u="none" cap="none" strike="noStrike">
                <a:solidFill>
                  <a:srgbClr val="000000"/>
                </a:solidFill>
                <a:latin typeface="Poppins"/>
                <a:ea typeface="Poppins"/>
                <a:cs typeface="Poppins"/>
                <a:sym typeface="Poppins"/>
              </a:rPr>
              <a:t>E.g. BLS 50%/ 12-weeks internship</a:t>
            </a:r>
            <a:endParaRPr i="0" sz="1500" u="none" cap="none" strike="noStrike">
              <a:solidFill>
                <a:srgbClr val="000000"/>
              </a:solidFill>
              <a:latin typeface="Poppins"/>
              <a:ea typeface="Poppins"/>
              <a:cs typeface="Poppins"/>
              <a:sym typeface="Poppins"/>
            </a:endParaRPr>
          </a:p>
        </p:txBody>
      </p:sp>
      <p:sp>
        <p:nvSpPr>
          <p:cNvPr id="207" name="Google Shape;207;g36046f62f1d_1_0"/>
          <p:cNvSpPr txBox="1"/>
          <p:nvPr/>
        </p:nvSpPr>
        <p:spPr>
          <a:xfrm>
            <a:off x="576950" y="3791225"/>
            <a:ext cx="3437400" cy="1339200"/>
          </a:xfrm>
          <a:prstGeom prst="rect">
            <a:avLst/>
          </a:prstGeom>
          <a:solidFill>
            <a:srgbClr val="FFFFFF"/>
          </a:solid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i="0" lang="en-MY" sz="1500" u="none" cap="none" strike="noStrike">
                <a:solidFill>
                  <a:srgbClr val="000000"/>
                </a:solidFill>
                <a:latin typeface="Poppins"/>
                <a:ea typeface="Poppins"/>
                <a:cs typeface="Poppins"/>
                <a:sym typeface="Poppins"/>
              </a:rPr>
              <a:t>Indicate the pre-requisite or co-requisite course(s), if any.</a:t>
            </a:r>
            <a:endParaRPr i="0" sz="1500" u="none" cap="none" strike="noStrike">
              <a:solidFill>
                <a:srgbClr val="000000"/>
              </a:solidFill>
              <a:latin typeface="Poppins"/>
              <a:ea typeface="Poppins"/>
              <a:cs typeface="Poppins"/>
              <a:sym typeface="Poppins"/>
            </a:endParaRPr>
          </a:p>
          <a:p>
            <a:pPr indent="-228600" lvl="0" marL="228600" marR="0" rtl="0" algn="l">
              <a:lnSpc>
                <a:spcPct val="100000"/>
              </a:lnSpc>
              <a:spcBef>
                <a:spcPts val="0"/>
              </a:spcBef>
              <a:spcAft>
                <a:spcPts val="0"/>
              </a:spcAft>
              <a:buClr>
                <a:srgbClr val="000000"/>
              </a:buClr>
              <a:buSzPts val="1500"/>
              <a:buFont typeface="Arial"/>
              <a:buNone/>
            </a:pPr>
            <a:r>
              <a:t/>
            </a:r>
            <a:endParaRPr i="0" sz="15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rPr i="0" lang="en-MY" sz="1500" u="none" cap="none" strike="noStrike">
                <a:solidFill>
                  <a:srgbClr val="000000"/>
                </a:solidFill>
                <a:latin typeface="Poppins"/>
                <a:ea typeface="Poppins"/>
                <a:cs typeface="Poppins"/>
                <a:sym typeface="Poppins"/>
              </a:rPr>
              <a:t>Use Course Code followed by Course</a:t>
            </a:r>
            <a:r>
              <a:rPr lang="en-MY" sz="1500">
                <a:latin typeface="Poppins"/>
                <a:ea typeface="Poppins"/>
                <a:cs typeface="Poppins"/>
                <a:sym typeface="Poppins"/>
              </a:rPr>
              <a:t> </a:t>
            </a:r>
            <a:r>
              <a:rPr i="0" lang="en-MY" sz="1500" u="none" cap="none" strike="noStrike">
                <a:solidFill>
                  <a:srgbClr val="000000"/>
                </a:solidFill>
                <a:latin typeface="Poppins"/>
                <a:ea typeface="Poppins"/>
                <a:cs typeface="Poppins"/>
                <a:sym typeface="Poppins"/>
              </a:rPr>
              <a:t>Name</a:t>
            </a:r>
            <a:endParaRPr i="0" sz="1500" u="none" cap="none" strike="noStrike">
              <a:solidFill>
                <a:srgbClr val="000000"/>
              </a:solidFill>
              <a:latin typeface="Poppins"/>
              <a:ea typeface="Poppins"/>
              <a:cs typeface="Poppins"/>
              <a:sym typeface="Poppins"/>
            </a:endParaRPr>
          </a:p>
        </p:txBody>
      </p:sp>
      <p:cxnSp>
        <p:nvCxnSpPr>
          <p:cNvPr id="208" name="Google Shape;208;g36046f62f1d_1_0"/>
          <p:cNvCxnSpPr/>
          <p:nvPr/>
        </p:nvCxnSpPr>
        <p:spPr>
          <a:xfrm flipH="1" rot="10800000">
            <a:off x="3447075" y="3450125"/>
            <a:ext cx="16500" cy="341100"/>
          </a:xfrm>
          <a:prstGeom prst="straightConnector1">
            <a:avLst/>
          </a:prstGeom>
          <a:noFill/>
          <a:ln cap="flat" cmpd="sng" w="19050">
            <a:solidFill>
              <a:srgbClr val="FF0000"/>
            </a:solidFill>
            <a:prstDash val="solid"/>
            <a:round/>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3" name="Shape 213"/>
        <p:cNvGrpSpPr/>
        <p:nvPr/>
      </p:nvGrpSpPr>
      <p:grpSpPr>
        <a:xfrm>
          <a:off x="0" y="0"/>
          <a:ext cx="0" cy="0"/>
          <a:chOff x="0" y="0"/>
          <a:chExt cx="0" cy="0"/>
        </a:xfrm>
      </p:grpSpPr>
      <p:pic>
        <p:nvPicPr>
          <p:cNvPr id="214" name="Google Shape;214;g36046f62f1d_1_1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15" name="Google Shape;215;g36046f62f1d_1_16"/>
          <p:cNvSpPr txBox="1"/>
          <p:nvPr/>
        </p:nvSpPr>
        <p:spPr>
          <a:xfrm>
            <a:off x="3444625" y="0"/>
            <a:ext cx="53385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70000"/>
              </a:lnSpc>
              <a:spcBef>
                <a:spcPts val="0"/>
              </a:spcBef>
              <a:spcAft>
                <a:spcPts val="0"/>
              </a:spcAft>
              <a:buClr>
                <a:schemeClr val="dk1"/>
              </a:buClr>
              <a:buSzPts val="1100"/>
              <a:buFont typeface="Arial"/>
              <a:buNone/>
            </a:pPr>
            <a:r>
              <a:t/>
            </a:r>
            <a:endParaRPr b="1" sz="2200">
              <a:solidFill>
                <a:schemeClr val="lt1"/>
              </a:solidFill>
              <a:latin typeface="Poppins"/>
              <a:ea typeface="Poppins"/>
              <a:cs typeface="Poppins"/>
              <a:sym typeface="Poppins"/>
            </a:endParaRPr>
          </a:p>
        </p:txBody>
      </p:sp>
      <p:pic>
        <p:nvPicPr>
          <p:cNvPr id="216" name="Google Shape;216;g36046f62f1d_1_16"/>
          <p:cNvPicPr preferRelativeResize="0"/>
          <p:nvPr/>
        </p:nvPicPr>
        <p:blipFill rotWithShape="1">
          <a:blip r:embed="rId5">
            <a:alphaModFix/>
          </a:blip>
          <a:srcRect b="0" l="0" r="0" t="0"/>
          <a:stretch/>
        </p:blipFill>
        <p:spPr>
          <a:xfrm>
            <a:off x="409250" y="1318863"/>
            <a:ext cx="4845799" cy="2618725"/>
          </a:xfrm>
          <a:prstGeom prst="rect">
            <a:avLst/>
          </a:prstGeom>
          <a:noFill/>
          <a:ln cap="flat" cmpd="sng" w="19050">
            <a:solidFill>
              <a:srgbClr val="000000"/>
            </a:solidFill>
            <a:prstDash val="solid"/>
            <a:round/>
            <a:headEnd len="sm" w="sm" type="none"/>
            <a:tailEnd len="sm" w="sm" type="none"/>
          </a:ln>
        </p:spPr>
      </p:pic>
      <p:sp>
        <p:nvSpPr>
          <p:cNvPr id="217" name="Google Shape;217;g36046f62f1d_1_16"/>
          <p:cNvSpPr txBox="1"/>
          <p:nvPr/>
        </p:nvSpPr>
        <p:spPr>
          <a:xfrm>
            <a:off x="5483050" y="1318863"/>
            <a:ext cx="3251700" cy="2262600"/>
          </a:xfrm>
          <a:prstGeom prst="rect">
            <a:avLst/>
          </a:prstGeom>
          <a:solidFill>
            <a:srgbClr val="FFFFFF"/>
          </a:solid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500"/>
              <a:buFont typeface="Arial"/>
              <a:buNone/>
            </a:pPr>
            <a:r>
              <a:rPr i="0" lang="en-MY" sz="1500" u="none" cap="none" strike="noStrike">
                <a:solidFill>
                  <a:srgbClr val="000000"/>
                </a:solidFill>
                <a:latin typeface="Poppins"/>
                <a:ea typeface="Poppins"/>
                <a:cs typeface="Poppins"/>
                <a:sym typeface="Poppins"/>
              </a:rPr>
              <a:t>Indicate the most dominant learning domain and level (Cognitive, Affective OR Psychomotor).</a:t>
            </a:r>
            <a:endParaRPr i="0" sz="1500" u="none" cap="none" strike="noStrike">
              <a:solidFill>
                <a:srgbClr val="000000"/>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500"/>
              <a:buFont typeface="Arial"/>
              <a:buNone/>
            </a:pPr>
            <a:r>
              <a:t/>
            </a:r>
            <a:endParaRPr i="0" sz="1500" u="none" cap="none" strike="noStrike">
              <a:solidFill>
                <a:srgbClr val="000000"/>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500"/>
              <a:buFont typeface="Arial"/>
              <a:buNone/>
            </a:pPr>
            <a:r>
              <a:rPr i="0" lang="en-MY" sz="1500" u="none" cap="none" strike="noStrike">
                <a:solidFill>
                  <a:srgbClr val="000000"/>
                </a:solidFill>
                <a:latin typeface="Poppins"/>
                <a:ea typeface="Poppins"/>
                <a:cs typeface="Poppins"/>
                <a:sym typeface="Poppins"/>
              </a:rPr>
              <a:t>Exa</a:t>
            </a:r>
            <a:r>
              <a:rPr i="1" lang="en-MY" sz="1500" u="none" cap="none" strike="noStrike">
                <a:solidFill>
                  <a:srgbClr val="000000"/>
                </a:solidFill>
                <a:latin typeface="Poppins"/>
                <a:ea typeface="Poppins"/>
                <a:cs typeface="Poppins"/>
                <a:sym typeface="Poppins"/>
              </a:rPr>
              <a:t>mple:</a:t>
            </a:r>
            <a:endParaRPr i="1" sz="1500" u="none" cap="none" strike="noStrike">
              <a:solidFill>
                <a:srgbClr val="000000"/>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500"/>
              <a:buFont typeface="Arial"/>
              <a:buNone/>
            </a:pPr>
            <a:r>
              <a:rPr i="1" lang="en-MY" sz="1500" u="none" cap="none" strike="noStrike">
                <a:solidFill>
                  <a:srgbClr val="000000"/>
                </a:solidFill>
                <a:latin typeface="Poppins"/>
                <a:ea typeface="Poppins"/>
                <a:cs typeface="Poppins"/>
                <a:sym typeface="Poppins"/>
              </a:rPr>
              <a:t>Describe the functions of xxxxxxxx (C2, PLO3).</a:t>
            </a:r>
            <a:endParaRPr i="1" sz="15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i="0" sz="1500" u="none" cap="none" strike="noStrike">
              <a:solidFill>
                <a:srgbClr val="000000"/>
              </a:solidFill>
              <a:latin typeface="Poppins"/>
              <a:ea typeface="Poppins"/>
              <a:cs typeface="Poppins"/>
              <a:sym typeface="Poppins"/>
            </a:endParaRPr>
          </a:p>
        </p:txBody>
      </p:sp>
      <p:sp>
        <p:nvSpPr>
          <p:cNvPr id="218" name="Google Shape;218;g36046f62f1d_1_16"/>
          <p:cNvSpPr txBox="1"/>
          <p:nvPr/>
        </p:nvSpPr>
        <p:spPr>
          <a:xfrm>
            <a:off x="5325850" y="3756588"/>
            <a:ext cx="3408900" cy="646500"/>
          </a:xfrm>
          <a:prstGeom prst="rect">
            <a:avLst/>
          </a:prstGeom>
          <a:solidFill>
            <a:srgbClr val="FFFFFF"/>
          </a:solid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i="0" lang="en-MY" sz="1500" u="none" cap="none" strike="noStrike">
                <a:solidFill>
                  <a:srgbClr val="000000"/>
                </a:solidFill>
                <a:latin typeface="Poppins"/>
                <a:ea typeface="Poppins"/>
                <a:cs typeface="Poppins"/>
                <a:sym typeface="Poppins"/>
              </a:rPr>
              <a:t>CLOs must be explicit and measurable.</a:t>
            </a:r>
            <a:endParaRPr i="0" sz="1500" u="none" cap="none" strike="noStrike">
              <a:solidFill>
                <a:srgbClr val="000000"/>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3" name="Shape 223"/>
        <p:cNvGrpSpPr/>
        <p:nvPr/>
      </p:nvGrpSpPr>
      <p:grpSpPr>
        <a:xfrm>
          <a:off x="0" y="0"/>
          <a:ext cx="0" cy="0"/>
          <a:chOff x="0" y="0"/>
          <a:chExt cx="0" cy="0"/>
        </a:xfrm>
      </p:grpSpPr>
      <p:pic>
        <p:nvPicPr>
          <p:cNvPr id="224" name="Google Shape;224;g36046f62f1d_1_2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25" name="Google Shape;225;g36046f62f1d_1_22"/>
          <p:cNvSpPr txBox="1"/>
          <p:nvPr/>
        </p:nvSpPr>
        <p:spPr>
          <a:xfrm>
            <a:off x="3444625" y="0"/>
            <a:ext cx="53385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70000"/>
              </a:lnSpc>
              <a:spcBef>
                <a:spcPts val="0"/>
              </a:spcBef>
              <a:spcAft>
                <a:spcPts val="0"/>
              </a:spcAft>
              <a:buClr>
                <a:schemeClr val="dk1"/>
              </a:buClr>
              <a:buSzPts val="1100"/>
              <a:buFont typeface="Arial"/>
              <a:buNone/>
            </a:pPr>
            <a:r>
              <a:t/>
            </a:r>
            <a:endParaRPr b="1" sz="2200">
              <a:solidFill>
                <a:schemeClr val="lt1"/>
              </a:solidFill>
              <a:latin typeface="Poppins"/>
              <a:ea typeface="Poppins"/>
              <a:cs typeface="Poppins"/>
              <a:sym typeface="Poppins"/>
            </a:endParaRPr>
          </a:p>
        </p:txBody>
      </p:sp>
      <p:pic>
        <p:nvPicPr>
          <p:cNvPr id="226" name="Google Shape;226;g36046f62f1d_1_22"/>
          <p:cNvPicPr preferRelativeResize="0"/>
          <p:nvPr/>
        </p:nvPicPr>
        <p:blipFill rotWithShape="1">
          <a:blip r:embed="rId5">
            <a:alphaModFix/>
          </a:blip>
          <a:srcRect b="0" l="0" r="0" t="0"/>
          <a:stretch/>
        </p:blipFill>
        <p:spPr>
          <a:xfrm>
            <a:off x="322600" y="933600"/>
            <a:ext cx="8547825" cy="4185000"/>
          </a:xfrm>
          <a:prstGeom prst="rect">
            <a:avLst/>
          </a:prstGeom>
          <a:noFill/>
          <a:ln>
            <a:noFill/>
          </a:ln>
        </p:spPr>
      </p:pic>
      <p:sp>
        <p:nvSpPr>
          <p:cNvPr id="227" name="Google Shape;227;g36046f62f1d_1_22"/>
          <p:cNvSpPr txBox="1"/>
          <p:nvPr/>
        </p:nvSpPr>
        <p:spPr>
          <a:xfrm>
            <a:off x="273588" y="2494650"/>
            <a:ext cx="2592000" cy="446400"/>
          </a:xfrm>
          <a:prstGeom prst="rect">
            <a:avLst/>
          </a:prstGeom>
          <a:solidFill>
            <a:srgbClr val="FFFFFF"/>
          </a:solid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700"/>
              <a:buFont typeface="Arial"/>
              <a:buNone/>
            </a:pPr>
            <a:r>
              <a:rPr i="0" lang="en-MY" sz="1700" u="none" cap="none" strike="noStrike">
                <a:solidFill>
                  <a:srgbClr val="000000"/>
                </a:solidFill>
                <a:latin typeface="Poppins"/>
                <a:ea typeface="Poppins"/>
                <a:cs typeface="Poppins"/>
                <a:sym typeface="Poppins"/>
              </a:rPr>
              <a:t>Map accordingly</a:t>
            </a:r>
            <a:endParaRPr i="0" sz="1700" u="none" cap="none" strike="noStrike">
              <a:solidFill>
                <a:srgbClr val="000000"/>
              </a:solidFill>
              <a:latin typeface="Poppins"/>
              <a:ea typeface="Poppins"/>
              <a:cs typeface="Poppins"/>
              <a:sym typeface="Poppins"/>
            </a:endParaRPr>
          </a:p>
        </p:txBody>
      </p:sp>
      <p:cxnSp>
        <p:nvCxnSpPr>
          <p:cNvPr id="228" name="Google Shape;228;g36046f62f1d_1_22"/>
          <p:cNvCxnSpPr>
            <a:stCxn id="227" idx="0"/>
          </p:cNvCxnSpPr>
          <p:nvPr/>
        </p:nvCxnSpPr>
        <p:spPr>
          <a:xfrm flipH="1" rot="10800000">
            <a:off x="1569588" y="1900350"/>
            <a:ext cx="975300" cy="594300"/>
          </a:xfrm>
          <a:prstGeom prst="straightConnector1">
            <a:avLst/>
          </a:prstGeom>
          <a:noFill/>
          <a:ln cap="flat" cmpd="sng" w="19050">
            <a:solidFill>
              <a:srgbClr val="FF0000"/>
            </a:solidFill>
            <a:prstDash val="solid"/>
            <a:round/>
            <a:headEnd len="sm" w="sm" type="none"/>
            <a:tailEnd len="med" w="med" type="triangle"/>
          </a:ln>
        </p:spPr>
      </p:cxnSp>
      <p:cxnSp>
        <p:nvCxnSpPr>
          <p:cNvPr id="229" name="Google Shape;229;g36046f62f1d_1_22"/>
          <p:cNvCxnSpPr/>
          <p:nvPr/>
        </p:nvCxnSpPr>
        <p:spPr>
          <a:xfrm>
            <a:off x="781038" y="2936450"/>
            <a:ext cx="468600" cy="641400"/>
          </a:xfrm>
          <a:prstGeom prst="straightConnector1">
            <a:avLst/>
          </a:prstGeom>
          <a:noFill/>
          <a:ln cap="flat" cmpd="sng" w="19050">
            <a:solidFill>
              <a:srgbClr val="FF0000"/>
            </a:solidFill>
            <a:prstDash val="solid"/>
            <a:round/>
            <a:headEnd len="sm" w="sm"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4" name="Shape 234"/>
        <p:cNvGrpSpPr/>
        <p:nvPr/>
      </p:nvGrpSpPr>
      <p:grpSpPr>
        <a:xfrm>
          <a:off x="0" y="0"/>
          <a:ext cx="0" cy="0"/>
          <a:chOff x="0" y="0"/>
          <a:chExt cx="0" cy="0"/>
        </a:xfrm>
      </p:grpSpPr>
      <p:pic>
        <p:nvPicPr>
          <p:cNvPr id="235" name="Google Shape;235;g36046f62f1d_1_2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36" name="Google Shape;236;g36046f62f1d_1_28"/>
          <p:cNvSpPr txBox="1"/>
          <p:nvPr/>
        </p:nvSpPr>
        <p:spPr>
          <a:xfrm>
            <a:off x="3444625" y="0"/>
            <a:ext cx="53385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70000"/>
              </a:lnSpc>
              <a:spcBef>
                <a:spcPts val="0"/>
              </a:spcBef>
              <a:spcAft>
                <a:spcPts val="0"/>
              </a:spcAft>
              <a:buClr>
                <a:schemeClr val="dk1"/>
              </a:buClr>
              <a:buSzPts val="1100"/>
              <a:buFont typeface="Arial"/>
              <a:buNone/>
            </a:pPr>
            <a:r>
              <a:t/>
            </a:r>
            <a:endParaRPr b="1" sz="2200">
              <a:solidFill>
                <a:schemeClr val="lt1"/>
              </a:solidFill>
              <a:latin typeface="Poppins"/>
              <a:ea typeface="Poppins"/>
              <a:cs typeface="Poppins"/>
              <a:sym typeface="Poppins"/>
            </a:endParaRPr>
          </a:p>
        </p:txBody>
      </p:sp>
      <p:pic>
        <p:nvPicPr>
          <p:cNvPr id="237" name="Google Shape;237;g36046f62f1d_1_28"/>
          <p:cNvPicPr preferRelativeResize="0"/>
          <p:nvPr/>
        </p:nvPicPr>
        <p:blipFill rotWithShape="1">
          <a:blip r:embed="rId5">
            <a:alphaModFix/>
          </a:blip>
          <a:srcRect b="0" l="0" r="0" t="0"/>
          <a:stretch/>
        </p:blipFill>
        <p:spPr>
          <a:xfrm>
            <a:off x="310550" y="991975"/>
            <a:ext cx="8522898" cy="2281350"/>
          </a:xfrm>
          <a:prstGeom prst="rect">
            <a:avLst/>
          </a:prstGeom>
          <a:noFill/>
          <a:ln cap="flat" cmpd="sng" w="19050">
            <a:solidFill>
              <a:srgbClr val="000000"/>
            </a:solidFill>
            <a:prstDash val="solid"/>
            <a:round/>
            <a:headEnd len="sm" w="sm" type="none"/>
            <a:tailEnd len="sm" w="sm" type="none"/>
          </a:ln>
        </p:spPr>
      </p:pic>
      <p:sp>
        <p:nvSpPr>
          <p:cNvPr id="238" name="Google Shape;238;g36046f62f1d_1_28"/>
          <p:cNvSpPr txBox="1"/>
          <p:nvPr/>
        </p:nvSpPr>
        <p:spPr>
          <a:xfrm>
            <a:off x="310550" y="3349500"/>
            <a:ext cx="5799000" cy="1693200"/>
          </a:xfrm>
          <a:prstGeom prst="rect">
            <a:avLst/>
          </a:prstGeom>
          <a:solidFill>
            <a:srgbClr val="FFFFFF"/>
          </a:solid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1" i="0" lang="en-MY" sz="1400" u="sng" cap="none" strike="noStrike">
                <a:solidFill>
                  <a:srgbClr val="000000"/>
                </a:solidFill>
                <a:latin typeface="Poppins"/>
                <a:ea typeface="Poppins"/>
                <a:cs typeface="Poppins"/>
                <a:sym typeface="Poppins"/>
              </a:rPr>
              <a:t>Allocate SLT accordingly</a:t>
            </a:r>
            <a:endParaRPr b="1" i="0" sz="1400" u="sng" cap="none" strike="noStrike">
              <a:solidFill>
                <a:srgbClr val="000000"/>
              </a:solidFill>
              <a:latin typeface="Poppins"/>
              <a:ea typeface="Poppins"/>
              <a:cs typeface="Poppins"/>
              <a:sym typeface="Poppins"/>
            </a:endParaRPr>
          </a:p>
          <a:p>
            <a:pPr indent="-317500" lvl="0" marL="457200" marR="0" rtl="0" algn="l">
              <a:lnSpc>
                <a:spcPct val="100000"/>
              </a:lnSpc>
              <a:spcBef>
                <a:spcPts val="0"/>
              </a:spcBef>
              <a:spcAft>
                <a:spcPts val="0"/>
              </a:spcAft>
              <a:buClr>
                <a:srgbClr val="1E1E56"/>
              </a:buClr>
              <a:buSzPts val="1400"/>
              <a:buFont typeface="Arial"/>
              <a:buChar char="●"/>
            </a:pPr>
            <a:r>
              <a:rPr b="1" i="0" lang="en-MY" sz="1400" u="none" cap="none" strike="noStrike">
                <a:solidFill>
                  <a:srgbClr val="1E1E56"/>
                </a:solidFill>
                <a:highlight>
                  <a:srgbClr val="FFFF00"/>
                </a:highlight>
                <a:latin typeface="Poppins"/>
                <a:ea typeface="Poppins"/>
                <a:cs typeface="Poppins"/>
                <a:sym typeface="Poppins"/>
              </a:rPr>
              <a:t>1 credit equivalent to 40 notional hours of SLT</a:t>
            </a:r>
            <a:r>
              <a:rPr i="0" lang="en-MY" sz="1400" u="none" cap="none" strike="noStrike">
                <a:solidFill>
                  <a:srgbClr val="1E1E56"/>
                </a:solidFill>
                <a:highlight>
                  <a:srgbClr val="FFFF00"/>
                </a:highlight>
                <a:latin typeface="Poppins"/>
                <a:ea typeface="Poppins"/>
                <a:cs typeface="Poppins"/>
                <a:sym typeface="Poppins"/>
              </a:rPr>
              <a:t>.</a:t>
            </a:r>
            <a:endParaRPr i="0" sz="1400" u="none" cap="none" strike="noStrike">
              <a:solidFill>
                <a:srgbClr val="1E1E56"/>
              </a:solidFill>
              <a:highlight>
                <a:srgbClr val="FFFF00"/>
              </a:highlight>
              <a:latin typeface="Poppins"/>
              <a:ea typeface="Poppins"/>
              <a:cs typeface="Poppins"/>
              <a:sym typeface="Poppins"/>
            </a:endParaRPr>
          </a:p>
          <a:p>
            <a:pPr indent="-317500" lvl="0" marL="457200" marR="0" rtl="0" algn="l">
              <a:lnSpc>
                <a:spcPct val="100000"/>
              </a:lnSpc>
              <a:spcBef>
                <a:spcPts val="0"/>
              </a:spcBef>
              <a:spcAft>
                <a:spcPts val="0"/>
              </a:spcAft>
              <a:buClr>
                <a:srgbClr val="1E1E56"/>
              </a:buClr>
              <a:buSzPts val="1400"/>
              <a:buFont typeface="Poppins"/>
              <a:buChar char="●"/>
            </a:pPr>
            <a:r>
              <a:rPr i="0" lang="en-MY" sz="1400" u="none" cap="none" strike="noStrike">
                <a:solidFill>
                  <a:srgbClr val="1E1E56"/>
                </a:solidFill>
                <a:highlight>
                  <a:srgbClr val="FFFF00"/>
                </a:highlight>
                <a:latin typeface="Poppins"/>
                <a:ea typeface="Poppins"/>
                <a:cs typeface="Poppins"/>
                <a:sym typeface="Poppins"/>
              </a:rPr>
              <a:t>Typically, for each credit, 15 hours of f2f SLT are allocated.</a:t>
            </a:r>
            <a:endParaRPr i="0" sz="1400" u="none" cap="none" strike="noStrike">
              <a:solidFill>
                <a:srgbClr val="1E1E56"/>
              </a:solidFill>
              <a:highlight>
                <a:srgbClr val="FFFF00"/>
              </a:highlight>
              <a:latin typeface="Poppins"/>
              <a:ea typeface="Poppins"/>
              <a:cs typeface="Poppins"/>
              <a:sym typeface="Poppins"/>
            </a:endParaRPr>
          </a:p>
          <a:p>
            <a:pPr indent="-317500" lvl="0" marL="457200" marR="0" rtl="0" algn="l">
              <a:lnSpc>
                <a:spcPct val="100000"/>
              </a:lnSpc>
              <a:spcBef>
                <a:spcPts val="0"/>
              </a:spcBef>
              <a:spcAft>
                <a:spcPts val="0"/>
              </a:spcAft>
              <a:buClr>
                <a:srgbClr val="1E1E56"/>
              </a:buClr>
              <a:buSzPts val="1400"/>
              <a:buFont typeface="Poppins"/>
              <a:buChar char="●"/>
            </a:pPr>
            <a:r>
              <a:rPr i="0" lang="en-MY" sz="1400" u="none" cap="none" strike="noStrike">
                <a:solidFill>
                  <a:srgbClr val="1E1E56"/>
                </a:solidFill>
                <a:latin typeface="Poppins"/>
                <a:ea typeface="Poppins"/>
                <a:cs typeface="Poppins"/>
                <a:sym typeface="Poppins"/>
              </a:rPr>
              <a:t>Example:</a:t>
            </a:r>
            <a:endParaRPr i="0" sz="1400" u="none" cap="none" strike="noStrike">
              <a:solidFill>
                <a:srgbClr val="1E1E56"/>
              </a:solidFill>
              <a:latin typeface="Poppins"/>
              <a:ea typeface="Poppins"/>
              <a:cs typeface="Poppins"/>
              <a:sym typeface="Poppins"/>
            </a:endParaRPr>
          </a:p>
          <a:p>
            <a:pPr indent="-317500" lvl="1" marL="914400" marR="0" rtl="0" algn="l">
              <a:lnSpc>
                <a:spcPct val="100000"/>
              </a:lnSpc>
              <a:spcBef>
                <a:spcPts val="0"/>
              </a:spcBef>
              <a:spcAft>
                <a:spcPts val="0"/>
              </a:spcAft>
              <a:buClr>
                <a:srgbClr val="1E1E56"/>
              </a:buClr>
              <a:buSzPts val="1400"/>
              <a:buFont typeface="Poppins"/>
              <a:buChar char="○"/>
            </a:pPr>
            <a:r>
              <a:rPr i="0" lang="en-MY" sz="1400" u="none" cap="none" strike="noStrike">
                <a:solidFill>
                  <a:srgbClr val="1E1E56"/>
                </a:solidFill>
                <a:latin typeface="Poppins"/>
                <a:ea typeface="Poppins"/>
                <a:cs typeface="Poppins"/>
                <a:sym typeface="Poppins"/>
              </a:rPr>
              <a:t>2 credits x 15 f2f SLT = 30 f2f SLT</a:t>
            </a:r>
            <a:endParaRPr i="0" sz="1400" u="none" cap="none" strike="noStrike">
              <a:solidFill>
                <a:srgbClr val="1E1E56"/>
              </a:solidFill>
              <a:latin typeface="Poppins"/>
              <a:ea typeface="Poppins"/>
              <a:cs typeface="Poppins"/>
              <a:sym typeface="Poppins"/>
            </a:endParaRPr>
          </a:p>
          <a:p>
            <a:pPr indent="-317500" lvl="1" marL="914400" marR="0" rtl="0" algn="l">
              <a:lnSpc>
                <a:spcPct val="100000"/>
              </a:lnSpc>
              <a:spcBef>
                <a:spcPts val="0"/>
              </a:spcBef>
              <a:spcAft>
                <a:spcPts val="0"/>
              </a:spcAft>
              <a:buClr>
                <a:srgbClr val="1E1E56"/>
              </a:buClr>
              <a:buSzPts val="1400"/>
              <a:buFont typeface="Poppins"/>
              <a:buChar char="○"/>
            </a:pPr>
            <a:r>
              <a:rPr i="0" lang="en-MY" sz="1400" u="none" cap="none" strike="noStrike">
                <a:solidFill>
                  <a:srgbClr val="1E1E56"/>
                </a:solidFill>
                <a:latin typeface="Poppins"/>
                <a:ea typeface="Poppins"/>
                <a:cs typeface="Poppins"/>
                <a:sym typeface="Poppins"/>
              </a:rPr>
              <a:t>3 credits x 15 f2f SLT = 45 f2f SLT</a:t>
            </a:r>
            <a:endParaRPr i="0" sz="1400" u="none" cap="none" strike="noStrike">
              <a:solidFill>
                <a:srgbClr val="1E1E56"/>
              </a:solidFill>
              <a:latin typeface="Poppins"/>
              <a:ea typeface="Poppins"/>
              <a:cs typeface="Poppins"/>
              <a:sym typeface="Poppins"/>
            </a:endParaRPr>
          </a:p>
          <a:p>
            <a:pPr indent="-317500" lvl="1" marL="914400" marR="0" rtl="0" algn="l">
              <a:lnSpc>
                <a:spcPct val="100000"/>
              </a:lnSpc>
              <a:spcBef>
                <a:spcPts val="0"/>
              </a:spcBef>
              <a:spcAft>
                <a:spcPts val="0"/>
              </a:spcAft>
              <a:buClr>
                <a:srgbClr val="1E1E56"/>
              </a:buClr>
              <a:buSzPts val="1400"/>
              <a:buFont typeface="Poppins"/>
              <a:buChar char="○"/>
            </a:pPr>
            <a:r>
              <a:rPr i="0" lang="en-MY" sz="1400" u="none" cap="none" strike="noStrike">
                <a:solidFill>
                  <a:srgbClr val="1E1E56"/>
                </a:solidFill>
                <a:latin typeface="Poppins"/>
                <a:ea typeface="Poppins"/>
                <a:cs typeface="Poppins"/>
                <a:sym typeface="Poppins"/>
              </a:rPr>
              <a:t>4 credits x 15 f2f SLT = 60 f2f SLT</a:t>
            </a:r>
            <a:endParaRPr i="0" sz="1400" u="none" cap="none" strike="noStrike">
              <a:solidFill>
                <a:srgbClr val="000000"/>
              </a:solidFill>
              <a:latin typeface="Poppins"/>
              <a:ea typeface="Poppins"/>
              <a:cs typeface="Poppins"/>
              <a:sym typeface="Poppins"/>
            </a:endParaRPr>
          </a:p>
        </p:txBody>
      </p:sp>
      <p:sp>
        <p:nvSpPr>
          <p:cNvPr id="239" name="Google Shape;239;g36046f62f1d_1_28"/>
          <p:cNvSpPr txBox="1"/>
          <p:nvPr/>
        </p:nvSpPr>
        <p:spPr>
          <a:xfrm>
            <a:off x="6257725" y="3351700"/>
            <a:ext cx="2627400" cy="118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MY" sz="1300" u="sng" cap="none" strike="noStrike">
                <a:solidFill>
                  <a:srgbClr val="1E1E56"/>
                </a:solidFill>
                <a:latin typeface="Poppins"/>
                <a:ea typeface="Poppins"/>
                <a:cs typeface="Poppins"/>
                <a:sym typeface="Poppins"/>
              </a:rPr>
              <a:t>Note</a:t>
            </a:r>
            <a:br>
              <a:rPr i="0" lang="en-MY" sz="1300" u="none" cap="none" strike="noStrike">
                <a:solidFill>
                  <a:srgbClr val="1E1E56"/>
                </a:solidFill>
                <a:latin typeface="Poppins"/>
                <a:ea typeface="Poppins"/>
                <a:cs typeface="Poppins"/>
                <a:sym typeface="Poppins"/>
              </a:rPr>
            </a:br>
            <a:r>
              <a:rPr i="0" lang="en-MY" sz="1300" u="none" cap="none" strike="noStrike">
                <a:solidFill>
                  <a:srgbClr val="1E1E56"/>
                </a:solidFill>
                <a:latin typeface="Poppins"/>
                <a:ea typeface="Poppins"/>
                <a:cs typeface="Poppins"/>
                <a:sym typeface="Poppins"/>
              </a:rPr>
              <a:t>For a 3-credit course, typically, 14 weeks of learning is INCLUDING Continuous Assessment (CA).</a:t>
            </a:r>
            <a:endParaRPr i="0" sz="1300" u="none" cap="none" strike="noStrike">
              <a:solidFill>
                <a:srgbClr val="1E1E56"/>
              </a:solidFill>
              <a:latin typeface="Poppins"/>
              <a:ea typeface="Poppins"/>
              <a:cs typeface="Poppins"/>
              <a:sym typeface="Poppins"/>
            </a:endParaRPr>
          </a:p>
        </p:txBody>
      </p:sp>
      <p:sp>
        <p:nvSpPr>
          <p:cNvPr id="240" name="Google Shape;240;g36046f62f1d_1_28"/>
          <p:cNvSpPr/>
          <p:nvPr/>
        </p:nvSpPr>
        <p:spPr>
          <a:xfrm>
            <a:off x="6356400" y="4459900"/>
            <a:ext cx="2405400" cy="493500"/>
          </a:xfrm>
          <a:prstGeom prst="rect">
            <a:avLst/>
          </a:prstGeom>
          <a:solidFill>
            <a:srgbClr val="FFE5C3"/>
          </a:solidFill>
          <a:ln cap="flat" cmpd="sng" w="19050">
            <a:solidFill>
              <a:srgbClr val="1E1E5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i="0" lang="en-MY" sz="1300" u="none" cap="none" strike="noStrike">
                <a:solidFill>
                  <a:srgbClr val="1E1E56"/>
                </a:solidFill>
                <a:latin typeface="Poppins"/>
                <a:ea typeface="Poppins"/>
                <a:cs typeface="Poppins"/>
                <a:sym typeface="Poppins"/>
              </a:rPr>
              <a:t>39 hrs  +   3 hrs  = 42 hrs</a:t>
            </a:r>
            <a:endParaRPr i="0" sz="1300" u="none" cap="none" strike="noStrike">
              <a:solidFill>
                <a:srgbClr val="1E1E56"/>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300"/>
              <a:buFont typeface="Arial"/>
              <a:buNone/>
            </a:pPr>
            <a:r>
              <a:rPr i="1" lang="en-MY" sz="1300" u="none" cap="none" strike="noStrike">
                <a:solidFill>
                  <a:srgbClr val="FF0000"/>
                </a:solidFill>
                <a:latin typeface="Poppins"/>
                <a:ea typeface="Poppins"/>
                <a:cs typeface="Poppins"/>
                <a:sym typeface="Poppins"/>
              </a:rPr>
              <a:t>classes      CA</a:t>
            </a:r>
            <a:endParaRPr i="1" sz="1300" u="none" cap="none" strike="noStrike">
              <a:solidFill>
                <a:srgbClr val="FF0000"/>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5" name="Shape 245"/>
        <p:cNvGrpSpPr/>
        <p:nvPr/>
      </p:nvGrpSpPr>
      <p:grpSpPr>
        <a:xfrm>
          <a:off x="0" y="0"/>
          <a:ext cx="0" cy="0"/>
          <a:chOff x="0" y="0"/>
          <a:chExt cx="0" cy="0"/>
        </a:xfrm>
      </p:grpSpPr>
      <p:pic>
        <p:nvPicPr>
          <p:cNvPr id="246" name="Google Shape;246;g36046f62f1d_1_3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47" name="Google Shape;247;g36046f62f1d_1_34"/>
          <p:cNvSpPr txBox="1"/>
          <p:nvPr/>
        </p:nvSpPr>
        <p:spPr>
          <a:xfrm>
            <a:off x="3444625" y="0"/>
            <a:ext cx="53385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70000"/>
              </a:lnSpc>
              <a:spcBef>
                <a:spcPts val="0"/>
              </a:spcBef>
              <a:spcAft>
                <a:spcPts val="0"/>
              </a:spcAft>
              <a:buClr>
                <a:schemeClr val="dk1"/>
              </a:buClr>
              <a:buSzPts val="1100"/>
              <a:buFont typeface="Arial"/>
              <a:buNone/>
            </a:pPr>
            <a:r>
              <a:t/>
            </a:r>
            <a:endParaRPr b="1" sz="2200">
              <a:solidFill>
                <a:schemeClr val="lt1"/>
              </a:solidFill>
              <a:latin typeface="Poppins"/>
              <a:ea typeface="Poppins"/>
              <a:cs typeface="Poppins"/>
              <a:sym typeface="Poppins"/>
            </a:endParaRPr>
          </a:p>
        </p:txBody>
      </p:sp>
      <p:pic>
        <p:nvPicPr>
          <p:cNvPr id="248" name="Google Shape;248;g36046f62f1d_1_34"/>
          <p:cNvPicPr preferRelativeResize="0"/>
          <p:nvPr/>
        </p:nvPicPr>
        <p:blipFill rotWithShape="1">
          <a:blip r:embed="rId5">
            <a:alphaModFix/>
          </a:blip>
          <a:srcRect b="0" l="0" r="0" t="0"/>
          <a:stretch/>
        </p:blipFill>
        <p:spPr>
          <a:xfrm>
            <a:off x="310550" y="991975"/>
            <a:ext cx="8522898" cy="2281350"/>
          </a:xfrm>
          <a:prstGeom prst="rect">
            <a:avLst/>
          </a:prstGeom>
          <a:noFill/>
          <a:ln cap="flat" cmpd="sng" w="19050">
            <a:solidFill>
              <a:srgbClr val="000000"/>
            </a:solidFill>
            <a:prstDash val="solid"/>
            <a:round/>
            <a:headEnd len="sm" w="sm" type="none"/>
            <a:tailEnd len="sm" w="sm" type="none"/>
          </a:ln>
        </p:spPr>
      </p:pic>
      <p:sp>
        <p:nvSpPr>
          <p:cNvPr id="249" name="Google Shape;249;g36046f62f1d_1_34"/>
          <p:cNvSpPr txBox="1"/>
          <p:nvPr/>
        </p:nvSpPr>
        <p:spPr>
          <a:xfrm>
            <a:off x="5762450" y="3820425"/>
            <a:ext cx="3071100" cy="431100"/>
          </a:xfrm>
          <a:prstGeom prst="rect">
            <a:avLst/>
          </a:prstGeom>
          <a:solidFill>
            <a:srgbClr val="FFFFFF"/>
          </a:solid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i="0" lang="en-MY" sz="1600" u="none" cap="none" strike="noStrike">
                <a:solidFill>
                  <a:srgbClr val="000000"/>
                </a:solidFill>
                <a:latin typeface="Poppins"/>
                <a:ea typeface="Poppins"/>
                <a:cs typeface="Poppins"/>
                <a:sym typeface="Poppins"/>
              </a:rPr>
              <a:t>Must be aligned with Item 8</a:t>
            </a:r>
            <a:endParaRPr i="0" sz="1600" u="none" cap="none" strike="noStrike">
              <a:solidFill>
                <a:srgbClr val="000000"/>
              </a:solidFill>
              <a:latin typeface="Poppins"/>
              <a:ea typeface="Poppins"/>
              <a:cs typeface="Poppins"/>
              <a:sym typeface="Poppins"/>
            </a:endParaRPr>
          </a:p>
        </p:txBody>
      </p:sp>
      <p:cxnSp>
        <p:nvCxnSpPr>
          <p:cNvPr id="250" name="Google Shape;250;g36046f62f1d_1_34"/>
          <p:cNvCxnSpPr>
            <a:endCxn id="251" idx="7"/>
          </p:cNvCxnSpPr>
          <p:nvPr/>
        </p:nvCxnSpPr>
        <p:spPr>
          <a:xfrm rot="10800000">
            <a:off x="6018500" y="2547339"/>
            <a:ext cx="683400" cy="1273200"/>
          </a:xfrm>
          <a:prstGeom prst="straightConnector1">
            <a:avLst/>
          </a:prstGeom>
          <a:noFill/>
          <a:ln cap="flat" cmpd="sng" w="19050">
            <a:solidFill>
              <a:srgbClr val="FF0000"/>
            </a:solidFill>
            <a:prstDash val="solid"/>
            <a:round/>
            <a:headEnd len="sm" w="sm" type="none"/>
            <a:tailEnd len="med" w="med" type="triangle"/>
          </a:ln>
        </p:spPr>
      </p:cxnSp>
      <p:pic>
        <p:nvPicPr>
          <p:cNvPr id="252" name="Google Shape;252;g36046f62f1d_1_34"/>
          <p:cNvPicPr preferRelativeResize="0"/>
          <p:nvPr/>
        </p:nvPicPr>
        <p:blipFill rotWithShape="1">
          <a:blip r:embed="rId6">
            <a:alphaModFix/>
          </a:blip>
          <a:srcRect b="36796" l="45960" r="0" t="0"/>
          <a:stretch/>
        </p:blipFill>
        <p:spPr>
          <a:xfrm>
            <a:off x="645575" y="2673250"/>
            <a:ext cx="4415674" cy="2528600"/>
          </a:xfrm>
          <a:prstGeom prst="rect">
            <a:avLst/>
          </a:prstGeom>
          <a:noFill/>
          <a:ln cap="flat" cmpd="sng" w="19050">
            <a:solidFill>
              <a:srgbClr val="000000"/>
            </a:solidFill>
            <a:prstDash val="solid"/>
            <a:round/>
            <a:headEnd len="sm" w="sm" type="none"/>
            <a:tailEnd len="sm" w="sm" type="none"/>
          </a:ln>
        </p:spPr>
      </p:pic>
      <p:sp>
        <p:nvSpPr>
          <p:cNvPr id="253" name="Google Shape;253;g36046f62f1d_1_34"/>
          <p:cNvSpPr/>
          <p:nvPr/>
        </p:nvSpPr>
        <p:spPr>
          <a:xfrm>
            <a:off x="1834350" y="3059000"/>
            <a:ext cx="1660500" cy="2142900"/>
          </a:xfrm>
          <a:prstGeom prst="ellipse">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g36046f62f1d_1_34"/>
          <p:cNvSpPr/>
          <p:nvPr/>
        </p:nvSpPr>
        <p:spPr>
          <a:xfrm rot="5400000">
            <a:off x="4949475" y="1131499"/>
            <a:ext cx="271500" cy="2639700"/>
          </a:xfrm>
          <a:prstGeom prst="ellipse">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8" name="Shape 258"/>
        <p:cNvGrpSpPr/>
        <p:nvPr/>
      </p:nvGrpSpPr>
      <p:grpSpPr>
        <a:xfrm>
          <a:off x="0" y="0"/>
          <a:ext cx="0" cy="0"/>
          <a:chOff x="0" y="0"/>
          <a:chExt cx="0" cy="0"/>
        </a:xfrm>
      </p:grpSpPr>
      <p:pic>
        <p:nvPicPr>
          <p:cNvPr id="259" name="Google Shape;259;g3620ce9951f_0_3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60" name="Google Shape;260;g3620ce9951f_0_32"/>
          <p:cNvSpPr txBox="1"/>
          <p:nvPr/>
        </p:nvSpPr>
        <p:spPr>
          <a:xfrm>
            <a:off x="3444625" y="0"/>
            <a:ext cx="53385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70000"/>
              </a:lnSpc>
              <a:spcBef>
                <a:spcPts val="0"/>
              </a:spcBef>
              <a:spcAft>
                <a:spcPts val="0"/>
              </a:spcAft>
              <a:buClr>
                <a:schemeClr val="dk1"/>
              </a:buClr>
              <a:buSzPts val="1100"/>
              <a:buFont typeface="Arial"/>
              <a:buNone/>
            </a:pPr>
            <a:r>
              <a:t/>
            </a:r>
            <a:endParaRPr b="1" sz="2200">
              <a:solidFill>
                <a:schemeClr val="lt1"/>
              </a:solidFill>
              <a:latin typeface="Poppins"/>
              <a:ea typeface="Poppins"/>
              <a:cs typeface="Poppins"/>
              <a:sym typeface="Poppins"/>
            </a:endParaRPr>
          </a:p>
        </p:txBody>
      </p:sp>
      <p:pic>
        <p:nvPicPr>
          <p:cNvPr id="261" name="Google Shape;261;g3620ce9951f_0_32"/>
          <p:cNvPicPr preferRelativeResize="0"/>
          <p:nvPr/>
        </p:nvPicPr>
        <p:blipFill rotWithShape="1">
          <a:blip r:embed="rId5">
            <a:alphaModFix/>
          </a:blip>
          <a:srcRect b="0" l="0" r="0" t="0"/>
          <a:stretch/>
        </p:blipFill>
        <p:spPr>
          <a:xfrm>
            <a:off x="438775" y="2969775"/>
            <a:ext cx="3350800" cy="1743670"/>
          </a:xfrm>
          <a:prstGeom prst="rect">
            <a:avLst/>
          </a:prstGeom>
          <a:noFill/>
          <a:ln cap="flat" cmpd="sng" w="9525">
            <a:solidFill>
              <a:srgbClr val="191919"/>
            </a:solidFill>
            <a:prstDash val="solid"/>
            <a:round/>
            <a:headEnd len="sm" w="sm" type="none"/>
            <a:tailEnd len="sm" w="sm" type="none"/>
          </a:ln>
        </p:spPr>
      </p:pic>
      <p:pic>
        <p:nvPicPr>
          <p:cNvPr id="262" name="Google Shape;262;g3620ce9951f_0_32"/>
          <p:cNvPicPr preferRelativeResize="0"/>
          <p:nvPr/>
        </p:nvPicPr>
        <p:blipFill rotWithShape="1">
          <a:blip r:embed="rId6">
            <a:alphaModFix/>
          </a:blip>
          <a:srcRect b="39220" l="0" r="0" t="0"/>
          <a:stretch/>
        </p:blipFill>
        <p:spPr>
          <a:xfrm>
            <a:off x="438775" y="1121275"/>
            <a:ext cx="3350800" cy="1420725"/>
          </a:xfrm>
          <a:prstGeom prst="rect">
            <a:avLst/>
          </a:prstGeom>
          <a:noFill/>
          <a:ln cap="flat" cmpd="sng" w="9525">
            <a:solidFill>
              <a:srgbClr val="191919"/>
            </a:solidFill>
            <a:prstDash val="solid"/>
            <a:round/>
            <a:headEnd len="sm" w="sm" type="none"/>
            <a:tailEnd len="sm" w="sm" type="none"/>
          </a:ln>
        </p:spPr>
      </p:pic>
      <p:sp>
        <p:nvSpPr>
          <p:cNvPr id="263" name="Google Shape;263;g3620ce9951f_0_32"/>
          <p:cNvSpPr txBox="1"/>
          <p:nvPr/>
        </p:nvSpPr>
        <p:spPr>
          <a:xfrm>
            <a:off x="3899950" y="1326000"/>
            <a:ext cx="3048600" cy="431100"/>
          </a:xfrm>
          <a:prstGeom prst="rect">
            <a:avLst/>
          </a:prstGeom>
          <a:solidFill>
            <a:srgbClr val="FFFFFF"/>
          </a:solid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i="0" lang="en-MY" sz="1600" u="none" cap="none" strike="noStrike">
                <a:solidFill>
                  <a:srgbClr val="000000"/>
                </a:solidFill>
                <a:latin typeface="Poppins"/>
                <a:ea typeface="Poppins"/>
                <a:cs typeface="Poppins"/>
                <a:sym typeface="Poppins"/>
              </a:rPr>
              <a:t>Must be aligned with Item 8</a:t>
            </a:r>
            <a:endParaRPr i="0" sz="1600" u="none" cap="none" strike="noStrike">
              <a:solidFill>
                <a:srgbClr val="000000"/>
              </a:solidFill>
              <a:latin typeface="Poppins"/>
              <a:ea typeface="Poppins"/>
              <a:cs typeface="Poppins"/>
              <a:sym typeface="Poppins"/>
            </a:endParaRPr>
          </a:p>
        </p:txBody>
      </p:sp>
      <p:pic>
        <p:nvPicPr>
          <p:cNvPr id="264" name="Google Shape;264;g3620ce9951f_0_32"/>
          <p:cNvPicPr preferRelativeResize="0"/>
          <p:nvPr/>
        </p:nvPicPr>
        <p:blipFill rotWithShape="1">
          <a:blip r:embed="rId7">
            <a:alphaModFix/>
          </a:blip>
          <a:srcRect b="36796" l="45960" r="0" t="0"/>
          <a:stretch/>
        </p:blipFill>
        <p:spPr>
          <a:xfrm>
            <a:off x="4210275" y="2060925"/>
            <a:ext cx="4415674" cy="2528600"/>
          </a:xfrm>
          <a:prstGeom prst="rect">
            <a:avLst/>
          </a:prstGeom>
          <a:noFill/>
          <a:ln cap="flat" cmpd="sng" w="19050">
            <a:solidFill>
              <a:srgbClr val="000000"/>
            </a:solidFill>
            <a:prstDash val="solid"/>
            <a:round/>
            <a:headEnd len="sm" w="sm" type="none"/>
            <a:tailEnd len="sm" w="sm" type="none"/>
          </a:ln>
        </p:spPr>
      </p:pic>
      <p:cxnSp>
        <p:nvCxnSpPr>
          <p:cNvPr id="265" name="Google Shape;265;g3620ce9951f_0_32"/>
          <p:cNvCxnSpPr>
            <a:stCxn id="263" idx="1"/>
          </p:cNvCxnSpPr>
          <p:nvPr/>
        </p:nvCxnSpPr>
        <p:spPr>
          <a:xfrm flipH="1">
            <a:off x="2655850" y="1541550"/>
            <a:ext cx="1244100" cy="460800"/>
          </a:xfrm>
          <a:prstGeom prst="straightConnector1">
            <a:avLst/>
          </a:prstGeom>
          <a:noFill/>
          <a:ln cap="flat" cmpd="sng" w="19050">
            <a:solidFill>
              <a:srgbClr val="FF0000"/>
            </a:solidFill>
            <a:prstDash val="solid"/>
            <a:round/>
            <a:headEnd len="sm" w="sm" type="none"/>
            <a:tailEnd len="med" w="med" type="triangle"/>
          </a:ln>
        </p:spPr>
      </p:cxnSp>
      <p:cxnSp>
        <p:nvCxnSpPr>
          <p:cNvPr id="266" name="Google Shape;266;g3620ce9951f_0_32"/>
          <p:cNvCxnSpPr>
            <a:stCxn id="263" idx="1"/>
          </p:cNvCxnSpPr>
          <p:nvPr/>
        </p:nvCxnSpPr>
        <p:spPr>
          <a:xfrm flipH="1">
            <a:off x="2573950" y="1541550"/>
            <a:ext cx="1326000" cy="2204400"/>
          </a:xfrm>
          <a:prstGeom prst="straightConnector1">
            <a:avLst/>
          </a:prstGeom>
          <a:noFill/>
          <a:ln cap="flat" cmpd="sng" w="19050">
            <a:solidFill>
              <a:srgbClr val="FF0000"/>
            </a:solidFill>
            <a:prstDash val="solid"/>
            <a:round/>
            <a:headEnd len="sm" w="sm" type="none"/>
            <a:tailEnd len="med" w="med" type="triangle"/>
          </a:ln>
        </p:spPr>
      </p:cxnSp>
      <p:sp>
        <p:nvSpPr>
          <p:cNvPr id="267" name="Google Shape;267;g3620ce9951f_0_32"/>
          <p:cNvSpPr/>
          <p:nvPr/>
        </p:nvSpPr>
        <p:spPr>
          <a:xfrm>
            <a:off x="6862100" y="2147300"/>
            <a:ext cx="1899600" cy="2639700"/>
          </a:xfrm>
          <a:prstGeom prst="ellipse">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2" name="Shape 272"/>
        <p:cNvGrpSpPr/>
        <p:nvPr/>
      </p:nvGrpSpPr>
      <p:grpSpPr>
        <a:xfrm>
          <a:off x="0" y="0"/>
          <a:ext cx="0" cy="0"/>
          <a:chOff x="0" y="0"/>
          <a:chExt cx="0" cy="0"/>
        </a:xfrm>
      </p:grpSpPr>
      <p:pic>
        <p:nvPicPr>
          <p:cNvPr id="273" name="Google Shape;273;g3620ce9951f_0_2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74" name="Google Shape;274;g3620ce9951f_0_26"/>
          <p:cNvSpPr txBox="1"/>
          <p:nvPr/>
        </p:nvSpPr>
        <p:spPr>
          <a:xfrm>
            <a:off x="3444625" y="0"/>
            <a:ext cx="53385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70000"/>
              </a:lnSpc>
              <a:spcBef>
                <a:spcPts val="0"/>
              </a:spcBef>
              <a:spcAft>
                <a:spcPts val="0"/>
              </a:spcAft>
              <a:buClr>
                <a:schemeClr val="dk1"/>
              </a:buClr>
              <a:buSzPts val="1100"/>
              <a:buFont typeface="Arial"/>
              <a:buNone/>
            </a:pPr>
            <a:r>
              <a:t/>
            </a:r>
            <a:endParaRPr b="1" sz="2200">
              <a:solidFill>
                <a:schemeClr val="lt1"/>
              </a:solidFill>
              <a:latin typeface="Poppins"/>
              <a:ea typeface="Poppins"/>
              <a:cs typeface="Poppins"/>
              <a:sym typeface="Poppins"/>
            </a:endParaRPr>
          </a:p>
        </p:txBody>
      </p:sp>
      <p:pic>
        <p:nvPicPr>
          <p:cNvPr id="275" name="Google Shape;275;g3620ce9951f_0_26"/>
          <p:cNvPicPr preferRelativeResize="0"/>
          <p:nvPr/>
        </p:nvPicPr>
        <p:blipFill rotWithShape="1">
          <a:blip r:embed="rId5">
            <a:alphaModFix/>
          </a:blip>
          <a:srcRect b="0" l="0" r="0" t="0"/>
          <a:stretch/>
        </p:blipFill>
        <p:spPr>
          <a:xfrm>
            <a:off x="621025" y="960900"/>
            <a:ext cx="7745800" cy="2519850"/>
          </a:xfrm>
          <a:prstGeom prst="rect">
            <a:avLst/>
          </a:prstGeom>
          <a:noFill/>
          <a:ln>
            <a:noFill/>
          </a:ln>
        </p:spPr>
      </p:pic>
      <p:sp>
        <p:nvSpPr>
          <p:cNvPr id="276" name="Google Shape;276;g3620ce9951f_0_26"/>
          <p:cNvSpPr txBox="1"/>
          <p:nvPr/>
        </p:nvSpPr>
        <p:spPr>
          <a:xfrm>
            <a:off x="4220625" y="529800"/>
            <a:ext cx="1704000" cy="431100"/>
          </a:xfrm>
          <a:prstGeom prst="rect">
            <a:avLst/>
          </a:prstGeom>
          <a:solidFill>
            <a:srgbClr val="FFFFFF"/>
          </a:solid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MY" sz="1600" u="none" cap="none" strike="noStrike">
                <a:solidFill>
                  <a:srgbClr val="000000"/>
                </a:solidFill>
                <a:latin typeface="Arial"/>
                <a:ea typeface="Arial"/>
                <a:cs typeface="Arial"/>
                <a:sym typeface="Arial"/>
              </a:rPr>
              <a:t>Auto computed</a:t>
            </a:r>
            <a:endParaRPr b="0" i="0" sz="1600" u="none" cap="none" strike="noStrike">
              <a:solidFill>
                <a:srgbClr val="000000"/>
              </a:solidFill>
              <a:latin typeface="Arial"/>
              <a:ea typeface="Arial"/>
              <a:cs typeface="Arial"/>
              <a:sym typeface="Arial"/>
            </a:endParaRPr>
          </a:p>
        </p:txBody>
      </p:sp>
      <p:cxnSp>
        <p:nvCxnSpPr>
          <p:cNvPr id="277" name="Google Shape;277;g3620ce9951f_0_26"/>
          <p:cNvCxnSpPr/>
          <p:nvPr/>
        </p:nvCxnSpPr>
        <p:spPr>
          <a:xfrm>
            <a:off x="5924625" y="732800"/>
            <a:ext cx="1171800" cy="263400"/>
          </a:xfrm>
          <a:prstGeom prst="straightConnector1">
            <a:avLst/>
          </a:prstGeom>
          <a:noFill/>
          <a:ln cap="flat" cmpd="sng" w="19050">
            <a:solidFill>
              <a:srgbClr val="FF0000"/>
            </a:solidFill>
            <a:prstDash val="solid"/>
            <a:round/>
            <a:headEnd len="sm" w="sm" type="none"/>
            <a:tailEnd len="med" w="med" type="triangle"/>
          </a:ln>
        </p:spPr>
      </p:cxnSp>
      <p:sp>
        <p:nvSpPr>
          <p:cNvPr id="278" name="Google Shape;278;g3620ce9951f_0_26"/>
          <p:cNvSpPr/>
          <p:nvPr/>
        </p:nvSpPr>
        <p:spPr>
          <a:xfrm>
            <a:off x="6886750" y="799725"/>
            <a:ext cx="1704000" cy="2187600"/>
          </a:xfrm>
          <a:prstGeom prst="ellipse">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79" name="Google Shape;279;g3620ce9951f_0_26"/>
          <p:cNvCxnSpPr/>
          <p:nvPr/>
        </p:nvCxnSpPr>
        <p:spPr>
          <a:xfrm flipH="1" rot="10800000">
            <a:off x="6393425" y="3295875"/>
            <a:ext cx="678300" cy="305400"/>
          </a:xfrm>
          <a:prstGeom prst="straightConnector1">
            <a:avLst/>
          </a:prstGeom>
          <a:noFill/>
          <a:ln cap="flat" cmpd="sng" w="19050">
            <a:solidFill>
              <a:srgbClr val="FF0000"/>
            </a:solidFill>
            <a:prstDash val="solid"/>
            <a:round/>
            <a:headEnd len="sm" w="sm" type="none"/>
            <a:tailEnd len="med" w="med" type="triangle"/>
          </a:ln>
        </p:spPr>
      </p:cxnSp>
      <p:sp>
        <p:nvSpPr>
          <p:cNvPr id="280" name="Google Shape;280;g3620ce9951f_0_26"/>
          <p:cNvSpPr/>
          <p:nvPr/>
        </p:nvSpPr>
        <p:spPr>
          <a:xfrm>
            <a:off x="353825" y="2987325"/>
            <a:ext cx="6150600" cy="515400"/>
          </a:xfrm>
          <a:prstGeom prst="ellipse">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g3620ce9951f_0_26"/>
          <p:cNvSpPr txBox="1"/>
          <p:nvPr/>
        </p:nvSpPr>
        <p:spPr>
          <a:xfrm>
            <a:off x="2365900" y="3601275"/>
            <a:ext cx="6000900" cy="1463700"/>
          </a:xfrm>
          <a:prstGeom prst="rect">
            <a:avLst/>
          </a:prstGeom>
          <a:solidFill>
            <a:srgbClr val="FFFFFF"/>
          </a:solidFill>
          <a:ln cap="flat" cmpd="sng" w="19050">
            <a:solidFill>
              <a:srgbClr val="FF0000"/>
            </a:solidFill>
            <a:prstDash val="solid"/>
            <a:round/>
            <a:headEnd len="sm" w="sm" type="none"/>
            <a:tailEnd len="sm" w="sm" type="none"/>
          </a:ln>
        </p:spPr>
        <p:txBody>
          <a:bodyPr anchorCtr="0" anchor="t" bIns="54000" lIns="91425" spcFirstLastPara="1" rIns="91425" wrap="square" tIns="54000">
            <a:spAutoFit/>
          </a:bodyPr>
          <a:lstStyle/>
          <a:p>
            <a:pPr indent="0" lvl="0" marL="0" marR="0" rtl="0" algn="l">
              <a:lnSpc>
                <a:spcPct val="100000"/>
              </a:lnSpc>
              <a:spcBef>
                <a:spcPts val="0"/>
              </a:spcBef>
              <a:spcAft>
                <a:spcPts val="0"/>
              </a:spcAft>
              <a:buClr>
                <a:srgbClr val="000000"/>
              </a:buClr>
              <a:buSzPts val="1600"/>
              <a:buFont typeface="Arial"/>
              <a:buNone/>
            </a:pPr>
            <a:r>
              <a:rPr i="0" lang="en-MY" sz="1600" u="none" cap="none" strike="noStrike">
                <a:solidFill>
                  <a:srgbClr val="000000"/>
                </a:solidFill>
                <a:latin typeface="Poppins"/>
                <a:ea typeface="Poppins"/>
                <a:cs typeface="Poppins"/>
                <a:sym typeface="Poppins"/>
              </a:rPr>
              <a:t>Tick if applicable</a:t>
            </a:r>
            <a:endParaRPr i="0" sz="16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400"/>
              <a:buFont typeface="Arial"/>
              <a:buNone/>
            </a:pPr>
            <a:r>
              <a:rPr b="1" i="0" lang="en-MY" sz="1400" u="sng" cap="none" strike="noStrike">
                <a:solidFill>
                  <a:srgbClr val="000000"/>
                </a:solidFill>
                <a:latin typeface="Poppins"/>
                <a:ea typeface="Poppins"/>
                <a:cs typeface="Poppins"/>
                <a:sym typeface="Poppins"/>
              </a:rPr>
              <a:t>Note</a:t>
            </a:r>
            <a:endParaRPr b="1" i="0" sz="1400" u="sng"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400"/>
              <a:buFont typeface="Arial"/>
              <a:buNone/>
            </a:pPr>
            <a:r>
              <a:rPr i="0" lang="en-MY" sz="1400" u="none" cap="none" strike="noStrike">
                <a:solidFill>
                  <a:srgbClr val="000000"/>
                </a:solidFill>
                <a:latin typeface="Poppins"/>
                <a:ea typeface="Poppins"/>
                <a:cs typeface="Poppins"/>
                <a:sym typeface="Poppins"/>
              </a:rPr>
              <a:t>The credit value in Item 5 will be computed automatically.</a:t>
            </a:r>
            <a:endParaRPr i="0" sz="1400" u="none" cap="none" strike="noStrike">
              <a:solidFill>
                <a:srgbClr val="000000"/>
              </a:solidFill>
              <a:latin typeface="Poppins"/>
              <a:ea typeface="Poppins"/>
              <a:cs typeface="Poppins"/>
              <a:sym typeface="Poppins"/>
            </a:endParaRPr>
          </a:p>
          <a:p>
            <a:pPr indent="0" lvl="0" marL="914400" marR="0" rtl="0" algn="l">
              <a:lnSpc>
                <a:spcPct val="100000"/>
              </a:lnSpc>
              <a:spcBef>
                <a:spcPts val="0"/>
              </a:spcBef>
              <a:spcAft>
                <a:spcPts val="0"/>
              </a:spcAft>
              <a:buClr>
                <a:srgbClr val="000000"/>
              </a:buClr>
              <a:buSzPts val="1400"/>
              <a:buFont typeface="Arial"/>
              <a:buNone/>
            </a:pPr>
            <a:r>
              <a:rPr i="0" lang="en-MY" sz="1400" u="none" cap="none" strike="noStrike">
                <a:solidFill>
                  <a:srgbClr val="000000"/>
                </a:solidFill>
                <a:latin typeface="Poppins"/>
                <a:ea typeface="Poppins"/>
                <a:cs typeface="Poppins"/>
                <a:sym typeface="Poppins"/>
              </a:rPr>
              <a:t>Industrial Training/ Clinical Placement/ Practicum</a:t>
            </a:r>
            <a:endParaRPr i="0" sz="1400" u="none" cap="none" strike="noStrike">
              <a:solidFill>
                <a:srgbClr val="000000"/>
              </a:solidFill>
              <a:latin typeface="Poppins"/>
              <a:ea typeface="Poppins"/>
              <a:cs typeface="Poppins"/>
              <a:sym typeface="Poppins"/>
            </a:endParaRPr>
          </a:p>
          <a:p>
            <a:pPr indent="0" lvl="0" marL="914400" marR="0" rtl="0" algn="l">
              <a:lnSpc>
                <a:spcPct val="100000"/>
              </a:lnSpc>
              <a:spcBef>
                <a:spcPts val="0"/>
              </a:spcBef>
              <a:spcAft>
                <a:spcPts val="0"/>
              </a:spcAft>
              <a:buClr>
                <a:srgbClr val="000000"/>
              </a:buClr>
              <a:buSzPts val="1400"/>
              <a:buFont typeface="Arial"/>
              <a:buNone/>
            </a:pPr>
            <a:r>
              <a:rPr i="0" lang="en-MY" sz="1400" u="none" cap="none" strike="noStrike">
                <a:solidFill>
                  <a:srgbClr val="000000"/>
                </a:solidFill>
                <a:latin typeface="Poppins"/>
                <a:ea typeface="Poppins"/>
                <a:cs typeface="Poppins"/>
                <a:sym typeface="Poppins"/>
              </a:rPr>
              <a:t> </a:t>
            </a:r>
            <a:r>
              <a:rPr i="0" lang="en-MY" sz="1400" u="none" cap="none" strike="noStrike">
                <a:solidFill>
                  <a:srgbClr val="000000"/>
                </a:solidFill>
                <a:latin typeface="Poppins"/>
                <a:ea typeface="Poppins"/>
                <a:cs typeface="Poppins"/>
                <a:sym typeface="Poppins"/>
                <a:extLst>
                  <a:ext uri="http://customooxmlschemas.google.com/">
                    <go:slidesCustomData xmlns:go="http://customooxmlschemas.google.com/" textRoundtripDataId="1"/>
                  </a:ext>
                </a:extLst>
              </a:rPr>
              <a:t>1 credit = </a:t>
            </a:r>
            <a:r>
              <a:rPr i="0" lang="en-MY" sz="1400" u="none" cap="none" strike="noStrike">
                <a:solidFill>
                  <a:srgbClr val="000000"/>
                </a:solidFill>
                <a:latin typeface="Poppins"/>
                <a:ea typeface="Poppins"/>
                <a:cs typeface="Poppins"/>
                <a:sym typeface="Poppins"/>
              </a:rPr>
              <a:t>2 weeks</a:t>
            </a:r>
            <a:endParaRPr i="0" sz="1400" u="none" cap="none" strike="noStrike">
              <a:solidFill>
                <a:srgbClr val="000000"/>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6" name="Shape 286"/>
        <p:cNvGrpSpPr/>
        <p:nvPr/>
      </p:nvGrpSpPr>
      <p:grpSpPr>
        <a:xfrm>
          <a:off x="0" y="0"/>
          <a:ext cx="0" cy="0"/>
          <a:chOff x="0" y="0"/>
          <a:chExt cx="0" cy="0"/>
        </a:xfrm>
      </p:grpSpPr>
      <p:pic>
        <p:nvPicPr>
          <p:cNvPr id="287" name="Google Shape;287;g3620ce9951f_0_2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88" name="Google Shape;288;g3620ce9951f_0_20"/>
          <p:cNvSpPr txBox="1"/>
          <p:nvPr/>
        </p:nvSpPr>
        <p:spPr>
          <a:xfrm>
            <a:off x="3444625" y="0"/>
            <a:ext cx="53385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70000"/>
              </a:lnSpc>
              <a:spcBef>
                <a:spcPts val="0"/>
              </a:spcBef>
              <a:spcAft>
                <a:spcPts val="0"/>
              </a:spcAft>
              <a:buClr>
                <a:schemeClr val="dk1"/>
              </a:buClr>
              <a:buSzPts val="1100"/>
              <a:buFont typeface="Arial"/>
              <a:buNone/>
            </a:pPr>
            <a:r>
              <a:t/>
            </a:r>
            <a:endParaRPr b="1" sz="2200">
              <a:solidFill>
                <a:schemeClr val="lt1"/>
              </a:solidFill>
              <a:latin typeface="Poppins"/>
              <a:ea typeface="Poppins"/>
              <a:cs typeface="Poppins"/>
              <a:sym typeface="Poppins"/>
            </a:endParaRPr>
          </a:p>
        </p:txBody>
      </p:sp>
      <p:pic>
        <p:nvPicPr>
          <p:cNvPr id="289" name="Google Shape;289;g3620ce9951f_0_20"/>
          <p:cNvPicPr preferRelativeResize="0"/>
          <p:nvPr/>
        </p:nvPicPr>
        <p:blipFill rotWithShape="1">
          <a:blip r:embed="rId5">
            <a:alphaModFix/>
          </a:blip>
          <a:srcRect b="0" l="0" r="0" t="0"/>
          <a:stretch/>
        </p:blipFill>
        <p:spPr>
          <a:xfrm>
            <a:off x="522150" y="1065375"/>
            <a:ext cx="6536850" cy="2501775"/>
          </a:xfrm>
          <a:prstGeom prst="rect">
            <a:avLst/>
          </a:prstGeom>
          <a:noFill/>
          <a:ln cap="flat" cmpd="sng" w="19050">
            <a:solidFill>
              <a:srgbClr val="000000"/>
            </a:solidFill>
            <a:prstDash val="solid"/>
            <a:round/>
            <a:headEnd len="sm" w="sm" type="none"/>
            <a:tailEnd len="sm" w="sm" type="none"/>
          </a:ln>
        </p:spPr>
      </p:pic>
      <p:sp>
        <p:nvSpPr>
          <p:cNvPr id="290" name="Google Shape;290;g3620ce9951f_0_20"/>
          <p:cNvSpPr txBox="1"/>
          <p:nvPr/>
        </p:nvSpPr>
        <p:spPr>
          <a:xfrm>
            <a:off x="2335350" y="3752150"/>
            <a:ext cx="6389400" cy="1108200"/>
          </a:xfrm>
          <a:prstGeom prst="rect">
            <a:avLst/>
          </a:prstGeom>
          <a:solidFill>
            <a:srgbClr val="FFFFFF"/>
          </a:solid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i="1" lang="en-MY" sz="1500" u="none" cap="none" strike="noStrike">
                <a:solidFill>
                  <a:srgbClr val="000000"/>
                </a:solidFill>
                <a:latin typeface="Poppins"/>
                <a:ea typeface="Poppins"/>
                <a:cs typeface="Poppins"/>
                <a:sym typeface="Poppins"/>
              </a:rPr>
              <a:t>Recommended to use APA style, </a:t>
            </a:r>
            <a:r>
              <a:rPr i="1" lang="en-MY" sz="1500" u="sng" cap="none" strike="noStrike">
                <a:solidFill>
                  <a:srgbClr val="0000FF"/>
                </a:solidFill>
                <a:latin typeface="Poppins"/>
                <a:ea typeface="Poppins"/>
                <a:cs typeface="Poppins"/>
                <a:sym typeface="Poppins"/>
                <a:hlinkClick r:id="rId6">
                  <a:extLst>
                    <a:ext uri="{A12FA001-AC4F-418D-AE19-62706E023703}">
                      <ahyp:hlinkClr val="tx"/>
                    </a:ext>
                  </a:extLst>
                </a:hlinkClick>
              </a:rPr>
              <a:t>click here for examples</a:t>
            </a:r>
            <a:endParaRPr i="1" sz="1500" u="none" cap="none" strike="noStrike">
              <a:solidFill>
                <a:srgbClr val="0000F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i="1" sz="15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rPr i="1" lang="en-MY" sz="1500" u="none" cap="none" strike="noStrike">
                <a:solidFill>
                  <a:srgbClr val="000000"/>
                </a:solidFill>
                <a:latin typeface="Poppins"/>
                <a:ea typeface="Poppins"/>
                <a:cs typeface="Poppins"/>
                <a:sym typeface="Poppins"/>
              </a:rPr>
              <a:t>Published </a:t>
            </a:r>
            <a:r>
              <a:rPr i="1" lang="en-MY" sz="1500" u="none" cap="none" strike="noStrike">
                <a:solidFill>
                  <a:srgbClr val="000000"/>
                </a:solidFill>
                <a:latin typeface="Poppins"/>
                <a:ea typeface="Poppins"/>
                <a:cs typeface="Poppins"/>
                <a:sym typeface="Poppins"/>
                <a:extLst>
                  <a:ext uri="http://customooxmlschemas.google.com/">
                    <go:slidesCustomData xmlns:go="http://customooxmlschemas.google.com/" textRoundtripDataId="2"/>
                  </a:ext>
                </a:extLst>
              </a:rPr>
              <a:t>not more than </a:t>
            </a:r>
            <a:r>
              <a:rPr i="1" lang="en-MY" sz="1500" u="none" cap="none" strike="noStrike">
                <a:solidFill>
                  <a:srgbClr val="000000"/>
                </a:solidFill>
                <a:latin typeface="Poppins"/>
                <a:ea typeface="Poppins"/>
                <a:cs typeface="Poppins"/>
                <a:sym typeface="Poppins"/>
              </a:rPr>
              <a:t>5 years, refer to QIU Librarian for list of available</a:t>
            </a:r>
            <a:r>
              <a:rPr i="1" lang="en-MY" sz="1500" u="none" cap="none" strike="noStrike">
                <a:solidFill>
                  <a:srgbClr val="000000"/>
                </a:solidFill>
                <a:latin typeface="Poppins"/>
                <a:ea typeface="Poppins"/>
                <a:cs typeface="Poppins"/>
                <a:sym typeface="Poppins"/>
                <a:extLst>
                  <a:ext uri="http://customooxmlschemas.google.com/">
                    <go:slidesCustomData xmlns:go="http://customooxmlschemas.google.com/" textRoundtripDataId="3"/>
                  </a:ext>
                </a:extLst>
              </a:rPr>
              <a:t> </a:t>
            </a:r>
            <a:r>
              <a:rPr i="1" lang="en-MY" sz="1500" u="none" cap="none" strike="noStrike">
                <a:solidFill>
                  <a:srgbClr val="000000"/>
                </a:solidFill>
                <a:latin typeface="Poppins"/>
                <a:ea typeface="Poppins"/>
                <a:cs typeface="Poppins"/>
                <a:sym typeface="Poppins"/>
              </a:rPr>
              <a:t>e-books/ books</a:t>
            </a:r>
            <a:endParaRPr i="0" sz="1500" u="none" cap="none" strike="noStrike">
              <a:solidFill>
                <a:srgbClr val="000000"/>
              </a:solidFill>
              <a:latin typeface="Poppins"/>
              <a:ea typeface="Poppins"/>
              <a:cs typeface="Poppins"/>
              <a:sym typeface="Poppins"/>
            </a:endParaRPr>
          </a:p>
        </p:txBody>
      </p:sp>
      <p:cxnSp>
        <p:nvCxnSpPr>
          <p:cNvPr id="291" name="Google Shape;291;g3620ce9951f_0_20"/>
          <p:cNvCxnSpPr/>
          <p:nvPr/>
        </p:nvCxnSpPr>
        <p:spPr>
          <a:xfrm rot="10800000">
            <a:off x="4580175" y="2580350"/>
            <a:ext cx="838800" cy="1171800"/>
          </a:xfrm>
          <a:prstGeom prst="straightConnector1">
            <a:avLst/>
          </a:prstGeom>
          <a:noFill/>
          <a:ln cap="flat" cmpd="sng" w="19050">
            <a:solidFill>
              <a:srgbClr val="FF0000"/>
            </a:solidFill>
            <a:prstDash val="solid"/>
            <a:round/>
            <a:headEnd len="sm" w="sm"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4"/>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73" name="Google Shape;73;p4"/>
          <p:cNvSpPr txBox="1"/>
          <p:nvPr/>
        </p:nvSpPr>
        <p:spPr>
          <a:xfrm>
            <a:off x="278650" y="1452900"/>
            <a:ext cx="2868900" cy="5418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lang="en-MY" sz="2900">
                <a:solidFill>
                  <a:srgbClr val="FFFFFF"/>
                </a:solidFill>
                <a:latin typeface="Poppins"/>
                <a:ea typeface="Poppins"/>
                <a:cs typeface="Poppins"/>
                <a:sym typeface="Poppins"/>
              </a:rPr>
              <a:t>Overview</a:t>
            </a:r>
            <a:endParaRPr b="1" i="0" sz="2900" u="none" cap="none" strike="noStrike">
              <a:solidFill>
                <a:srgbClr val="FFFFFF"/>
              </a:solidFill>
              <a:latin typeface="Poppins"/>
              <a:ea typeface="Poppins"/>
              <a:cs typeface="Poppins"/>
              <a:sym typeface="Poppins"/>
            </a:endParaRPr>
          </a:p>
        </p:txBody>
      </p:sp>
      <p:pic>
        <p:nvPicPr>
          <p:cNvPr id="74" name="Google Shape;74;p4"/>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75" name="Google Shape;75;p4"/>
          <p:cNvSpPr/>
          <p:nvPr/>
        </p:nvSpPr>
        <p:spPr>
          <a:xfrm>
            <a:off x="3624475" y="1228250"/>
            <a:ext cx="5034000" cy="3564600"/>
          </a:xfrm>
          <a:prstGeom prst="rect">
            <a:avLst/>
          </a:prstGeom>
          <a:noFill/>
          <a:ln>
            <a:noFill/>
          </a:ln>
        </p:spPr>
        <p:txBody>
          <a:bodyPr anchorCtr="0" anchor="t" bIns="45700" lIns="91425" spcFirstLastPara="1" rIns="91425" wrap="square" tIns="45700">
            <a:noAutofit/>
          </a:bodyPr>
          <a:lstStyle/>
          <a:p>
            <a:pPr indent="-374650" lvl="0" marL="457200" rtl="0" algn="l">
              <a:spcBef>
                <a:spcPts val="1000"/>
              </a:spcBef>
              <a:spcAft>
                <a:spcPts val="0"/>
              </a:spcAft>
              <a:buClr>
                <a:schemeClr val="dk1"/>
              </a:buClr>
              <a:buSzPts val="2300"/>
              <a:buFont typeface="Poppins Light"/>
              <a:buAutoNum type="arabicPeriod"/>
            </a:pPr>
            <a:r>
              <a:rPr lang="en-MY" sz="2300">
                <a:solidFill>
                  <a:schemeClr val="dk1"/>
                </a:solidFill>
                <a:latin typeface="Poppins Light"/>
                <a:ea typeface="Poppins Light"/>
                <a:cs typeface="Poppins Light"/>
                <a:sym typeface="Poppins Light"/>
              </a:rPr>
              <a:t>Mapping PLO to MQF2.0 Clusters</a:t>
            </a:r>
            <a:endParaRPr sz="2300">
              <a:solidFill>
                <a:schemeClr val="dk1"/>
              </a:solidFill>
              <a:latin typeface="Poppins Light"/>
              <a:ea typeface="Poppins Light"/>
              <a:cs typeface="Poppins Light"/>
              <a:sym typeface="Poppins Light"/>
            </a:endParaRPr>
          </a:p>
          <a:p>
            <a:pPr indent="-374650" lvl="0" marL="457200" rtl="0" algn="l">
              <a:spcBef>
                <a:spcPts val="1000"/>
              </a:spcBef>
              <a:spcAft>
                <a:spcPts val="0"/>
              </a:spcAft>
              <a:buClr>
                <a:schemeClr val="dk1"/>
              </a:buClr>
              <a:buSzPts val="2300"/>
              <a:buFont typeface="Poppins Light"/>
              <a:buAutoNum type="arabicPeriod"/>
            </a:pPr>
            <a:r>
              <a:rPr lang="en-MY" sz="2300">
                <a:solidFill>
                  <a:schemeClr val="dk1"/>
                </a:solidFill>
                <a:latin typeface="Poppins Light"/>
                <a:ea typeface="Poppins Light"/>
                <a:cs typeface="Poppins Light"/>
                <a:sym typeface="Poppins Light"/>
              </a:rPr>
              <a:t>Table 4 &amp; Mapping CLO to PLO and MQF2.0 Clusters</a:t>
            </a:r>
            <a:endParaRPr sz="2300">
              <a:solidFill>
                <a:schemeClr val="dk1"/>
              </a:solidFill>
              <a:latin typeface="Poppins Light"/>
              <a:ea typeface="Poppins Light"/>
              <a:cs typeface="Poppins Light"/>
              <a:sym typeface="Poppins Light"/>
            </a:endParaRPr>
          </a:p>
          <a:p>
            <a:pPr indent="0" lvl="0" marL="0" marR="0" rtl="0" algn="l">
              <a:lnSpc>
                <a:spcPct val="87272"/>
              </a:lnSpc>
              <a:spcBef>
                <a:spcPts val="1000"/>
              </a:spcBef>
              <a:spcAft>
                <a:spcPts val="0"/>
              </a:spcAft>
              <a:buClr>
                <a:schemeClr val="dk1"/>
              </a:buClr>
              <a:buSzPts val="1100"/>
              <a:buFont typeface="Arial"/>
              <a:buNone/>
            </a:pPr>
            <a:r>
              <a:t/>
            </a:r>
            <a:endParaRPr b="0" i="0" sz="23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1000"/>
              </a:spcBef>
              <a:spcAft>
                <a:spcPts val="0"/>
              </a:spcAft>
              <a:buClr>
                <a:srgbClr val="000000"/>
              </a:buClr>
              <a:buSzPts val="2300"/>
              <a:buFont typeface="Arial"/>
              <a:buNone/>
            </a:pPr>
            <a:r>
              <a:t/>
            </a:r>
            <a:endParaRPr b="0" i="0" sz="23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100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6" name="Shape 296"/>
        <p:cNvGrpSpPr/>
        <p:nvPr/>
      </p:nvGrpSpPr>
      <p:grpSpPr>
        <a:xfrm>
          <a:off x="0" y="0"/>
          <a:ext cx="0" cy="0"/>
          <a:chOff x="0" y="0"/>
          <a:chExt cx="0" cy="0"/>
        </a:xfrm>
      </p:grpSpPr>
      <p:pic>
        <p:nvPicPr>
          <p:cNvPr id="297" name="Google Shape;297;g3620ce9951f_0_5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98" name="Google Shape;298;g3620ce9951f_0_58"/>
          <p:cNvSpPr txBox="1"/>
          <p:nvPr/>
        </p:nvSpPr>
        <p:spPr>
          <a:xfrm>
            <a:off x="3444625" y="0"/>
            <a:ext cx="53385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70000"/>
              </a:lnSpc>
              <a:spcBef>
                <a:spcPts val="0"/>
              </a:spcBef>
              <a:spcAft>
                <a:spcPts val="0"/>
              </a:spcAft>
              <a:buClr>
                <a:schemeClr val="dk1"/>
              </a:buClr>
              <a:buSzPts val="1100"/>
              <a:buFont typeface="Arial"/>
              <a:buNone/>
            </a:pPr>
            <a:r>
              <a:t/>
            </a:r>
            <a:endParaRPr b="1" sz="2200">
              <a:solidFill>
                <a:schemeClr val="lt1"/>
              </a:solidFill>
              <a:latin typeface="Poppins"/>
              <a:ea typeface="Poppins"/>
              <a:cs typeface="Poppins"/>
              <a:sym typeface="Poppins"/>
            </a:endParaRPr>
          </a:p>
        </p:txBody>
      </p:sp>
      <p:sp>
        <p:nvSpPr>
          <p:cNvPr id="299" name="Google Shape;299;g3620ce9951f_0_58"/>
          <p:cNvSpPr txBox="1"/>
          <p:nvPr/>
        </p:nvSpPr>
        <p:spPr>
          <a:xfrm>
            <a:off x="360475" y="1507450"/>
            <a:ext cx="1001100" cy="341400"/>
          </a:xfrm>
          <a:prstGeom prst="rect">
            <a:avLst/>
          </a:prstGeom>
          <a:solidFill>
            <a:srgbClr val="FFFF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en-MY" sz="1800" u="sng" cap="none" strike="noStrike">
                <a:solidFill>
                  <a:srgbClr val="000000"/>
                </a:solidFill>
                <a:latin typeface="Poppins"/>
                <a:ea typeface="Poppins"/>
                <a:cs typeface="Poppins"/>
                <a:sym typeface="Poppins"/>
              </a:rPr>
              <a:t>STEP 1</a:t>
            </a:r>
            <a:endParaRPr b="1" i="0" sz="1800" u="sng" cap="none" strike="noStrike">
              <a:solidFill>
                <a:srgbClr val="000000"/>
              </a:solidFill>
              <a:latin typeface="Poppins"/>
              <a:ea typeface="Poppins"/>
              <a:cs typeface="Poppins"/>
              <a:sym typeface="Poppins"/>
            </a:endParaRPr>
          </a:p>
        </p:txBody>
      </p:sp>
      <p:sp>
        <p:nvSpPr>
          <p:cNvPr id="300" name="Google Shape;300;g3620ce9951f_0_58"/>
          <p:cNvSpPr txBox="1"/>
          <p:nvPr/>
        </p:nvSpPr>
        <p:spPr>
          <a:xfrm>
            <a:off x="385250" y="1919425"/>
            <a:ext cx="3912900" cy="2907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i="0" lang="en-MY" sz="1600" u="none" cap="none" strike="noStrike">
                <a:solidFill>
                  <a:srgbClr val="000000"/>
                </a:solidFill>
                <a:latin typeface="Poppins"/>
                <a:ea typeface="Poppins"/>
                <a:cs typeface="Poppins"/>
                <a:sym typeface="Poppins"/>
              </a:rPr>
              <a:t>Check the learning domain mapped.</a:t>
            </a:r>
            <a:endParaRPr i="0" sz="1600" u="none" cap="none" strike="noStrike">
              <a:solidFill>
                <a:srgbClr val="000000"/>
              </a:solidFill>
              <a:latin typeface="Poppins"/>
              <a:ea typeface="Poppins"/>
              <a:cs typeface="Poppins"/>
              <a:sym typeface="Poppins"/>
            </a:endParaRPr>
          </a:p>
          <a:p>
            <a:pPr indent="0" lvl="0" marL="457200" marR="0" rtl="0" algn="l">
              <a:lnSpc>
                <a:spcPct val="100000"/>
              </a:lnSpc>
              <a:spcBef>
                <a:spcPts val="0"/>
              </a:spcBef>
              <a:spcAft>
                <a:spcPts val="0"/>
              </a:spcAft>
              <a:buClr>
                <a:srgbClr val="000000"/>
              </a:buClr>
              <a:buSzPts val="1600"/>
              <a:buFont typeface="Arial"/>
              <a:buNone/>
            </a:pPr>
            <a:r>
              <a:rPr b="0" i="0" lang="en-MY"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id="301" name="Google Shape;301;g3620ce9951f_0_58"/>
          <p:cNvPicPr preferRelativeResize="0"/>
          <p:nvPr/>
        </p:nvPicPr>
        <p:blipFill rotWithShape="1">
          <a:blip r:embed="rId5">
            <a:alphaModFix/>
          </a:blip>
          <a:srcRect b="0" l="0" r="0" t="0"/>
          <a:stretch/>
        </p:blipFill>
        <p:spPr>
          <a:xfrm>
            <a:off x="385250" y="2255875"/>
            <a:ext cx="5349976" cy="399950"/>
          </a:xfrm>
          <a:prstGeom prst="rect">
            <a:avLst/>
          </a:prstGeom>
          <a:noFill/>
          <a:ln cap="flat" cmpd="sng" w="19050">
            <a:solidFill>
              <a:srgbClr val="191919"/>
            </a:solidFill>
            <a:prstDash val="solid"/>
            <a:round/>
            <a:headEnd len="sm" w="sm" type="none"/>
            <a:tailEnd len="sm" w="sm" type="none"/>
          </a:ln>
        </p:spPr>
      </p:pic>
      <p:pic>
        <p:nvPicPr>
          <p:cNvPr id="302" name="Google Shape;302;g3620ce9951f_0_58"/>
          <p:cNvPicPr preferRelativeResize="0"/>
          <p:nvPr/>
        </p:nvPicPr>
        <p:blipFill rotWithShape="1">
          <a:blip r:embed="rId6">
            <a:alphaModFix/>
          </a:blip>
          <a:srcRect b="4012" l="0" r="0" t="0"/>
          <a:stretch/>
        </p:blipFill>
        <p:spPr>
          <a:xfrm>
            <a:off x="385250" y="2797475"/>
            <a:ext cx="5349975" cy="1842750"/>
          </a:xfrm>
          <a:prstGeom prst="rect">
            <a:avLst/>
          </a:prstGeom>
          <a:noFill/>
          <a:ln cap="flat" cmpd="sng" w="19050">
            <a:solidFill>
              <a:srgbClr val="191919"/>
            </a:solidFill>
            <a:prstDash val="solid"/>
            <a:round/>
            <a:headEnd len="sm" w="sm" type="none"/>
            <a:tailEnd len="sm" w="sm" type="none"/>
          </a:ln>
        </p:spPr>
      </p:pic>
      <p:sp>
        <p:nvSpPr>
          <p:cNvPr id="303" name="Google Shape;303;g3620ce9951f_0_58"/>
          <p:cNvSpPr txBox="1"/>
          <p:nvPr/>
        </p:nvSpPr>
        <p:spPr>
          <a:xfrm>
            <a:off x="5984000" y="2255875"/>
            <a:ext cx="2787000" cy="2571300"/>
          </a:xfrm>
          <a:prstGeom prst="rect">
            <a:avLst/>
          </a:prstGeom>
          <a:noFill/>
          <a:ln cap="flat" cmpd="sng" w="9525">
            <a:solidFill>
              <a:srgbClr val="ED1B24"/>
            </a:solidFill>
            <a:prstDash val="dash"/>
            <a:round/>
            <a:headEnd len="sm" w="sm" type="none"/>
            <a:tailEnd len="sm" w="sm" type="none"/>
          </a:ln>
        </p:spPr>
        <p:txBody>
          <a:bodyPr anchorCtr="0" anchor="t" bIns="0" lIns="0" spcFirstLastPara="1" rIns="0" wrap="square" tIns="0">
            <a:noAutofit/>
          </a:bodyPr>
          <a:lstStyle/>
          <a:p>
            <a:pPr indent="0" lvl="0" marL="114300" marR="126108"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Poppins"/>
              <a:ea typeface="Poppins"/>
              <a:cs typeface="Poppins"/>
              <a:sym typeface="Poppins"/>
            </a:endParaRPr>
          </a:p>
          <a:p>
            <a:pPr indent="0" lvl="0" marL="114300" marR="126108" rtl="0" algn="l">
              <a:lnSpc>
                <a:spcPct val="100000"/>
              </a:lnSpc>
              <a:spcBef>
                <a:spcPts val="0"/>
              </a:spcBef>
              <a:spcAft>
                <a:spcPts val="0"/>
              </a:spcAft>
              <a:buClr>
                <a:srgbClr val="000000"/>
              </a:buClr>
              <a:buSzPts val="1600"/>
              <a:buFont typeface="Arial"/>
              <a:buNone/>
            </a:pPr>
            <a:r>
              <a:rPr i="0" lang="en-MY" sz="1600" u="none" cap="none" strike="noStrike">
                <a:solidFill>
                  <a:srgbClr val="000000"/>
                </a:solidFill>
                <a:latin typeface="Poppins"/>
                <a:ea typeface="Poppins"/>
                <a:cs typeface="Poppins"/>
                <a:sym typeface="Poppins"/>
              </a:rPr>
              <a:t>CL</a:t>
            </a:r>
            <a:r>
              <a:rPr i="0" lang="en-MY" sz="1600" u="none" cap="none" strike="noStrike">
                <a:solidFill>
                  <a:srgbClr val="000000"/>
                </a:solidFill>
                <a:latin typeface="Poppins"/>
                <a:ea typeface="Poppins"/>
                <a:cs typeface="Poppins"/>
                <a:sym typeface="Poppins"/>
              </a:rPr>
              <a:t>O 1 is mapped to </a:t>
            </a:r>
            <a:r>
              <a:rPr i="0" lang="en-MY" sz="1600" u="sng" cap="none" strike="noStrike">
                <a:solidFill>
                  <a:srgbClr val="000000"/>
                </a:solidFill>
                <a:latin typeface="Poppins"/>
                <a:ea typeface="Poppins"/>
                <a:cs typeface="Poppins"/>
                <a:sym typeface="Poppins"/>
              </a:rPr>
              <a:t>Cognitive Learning Domain</a:t>
            </a:r>
            <a:r>
              <a:rPr i="0" lang="en-MY" sz="1600" u="none" cap="none" strike="noStrike">
                <a:solidFill>
                  <a:srgbClr val="000000"/>
                </a:solidFill>
                <a:latin typeface="Poppins"/>
                <a:ea typeface="Poppins"/>
                <a:cs typeface="Poppins"/>
                <a:sym typeface="Poppins"/>
              </a:rPr>
              <a:t>.</a:t>
            </a:r>
            <a:endParaRPr i="0" sz="1600" u="none" cap="none" strike="noStrike">
              <a:solidFill>
                <a:srgbClr val="000000"/>
              </a:solidFill>
              <a:latin typeface="Poppins"/>
              <a:ea typeface="Poppins"/>
              <a:cs typeface="Poppins"/>
              <a:sym typeface="Poppins"/>
            </a:endParaRPr>
          </a:p>
          <a:p>
            <a:pPr indent="0" lvl="0" marL="114300" marR="126108"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Poppins"/>
              <a:ea typeface="Poppins"/>
              <a:cs typeface="Poppins"/>
              <a:sym typeface="Poppins"/>
            </a:endParaRPr>
          </a:p>
          <a:p>
            <a:pPr indent="0" lvl="0" marL="114300" marR="126108" rtl="0" algn="l">
              <a:lnSpc>
                <a:spcPct val="100000"/>
              </a:lnSpc>
              <a:spcBef>
                <a:spcPts val="0"/>
              </a:spcBef>
              <a:spcAft>
                <a:spcPts val="0"/>
              </a:spcAft>
              <a:buClr>
                <a:srgbClr val="000000"/>
              </a:buClr>
              <a:buSzPts val="1600"/>
              <a:buFont typeface="Arial"/>
              <a:buNone/>
            </a:pPr>
            <a:r>
              <a:rPr i="0" lang="en-MY" sz="1600" u="none" cap="none" strike="noStrike">
                <a:solidFill>
                  <a:srgbClr val="000000"/>
                </a:solidFill>
                <a:latin typeface="Poppins"/>
                <a:ea typeface="Poppins"/>
                <a:cs typeface="Poppins"/>
                <a:sym typeface="Poppins"/>
              </a:rPr>
              <a:t>PLO3 is mapped to MQF Cluster 3A (Practical Skills), which is under </a:t>
            </a:r>
            <a:r>
              <a:rPr i="0" lang="en-MY" sz="1600" u="sng" cap="none" strike="noStrike">
                <a:solidFill>
                  <a:srgbClr val="000000"/>
                </a:solidFill>
                <a:latin typeface="Poppins"/>
                <a:ea typeface="Poppins"/>
                <a:cs typeface="Poppins"/>
                <a:sym typeface="Poppins"/>
              </a:rPr>
              <a:t>Psychomotor Learning Domain</a:t>
            </a:r>
            <a:r>
              <a:rPr i="0" lang="en-MY" sz="1600" u="none" cap="none" strike="noStrike">
                <a:solidFill>
                  <a:srgbClr val="000000"/>
                </a:solidFill>
                <a:latin typeface="Poppins"/>
                <a:ea typeface="Poppins"/>
                <a:cs typeface="Poppins"/>
                <a:sym typeface="Poppins"/>
              </a:rPr>
              <a:t> ❌</a:t>
            </a:r>
            <a:endParaRPr i="0" sz="1600" u="none" cap="none" strike="noStrike">
              <a:solidFill>
                <a:srgbClr val="000000"/>
              </a:solidFill>
              <a:latin typeface="Poppins"/>
              <a:ea typeface="Poppins"/>
              <a:cs typeface="Poppins"/>
              <a:sym typeface="Poppins"/>
            </a:endParaRPr>
          </a:p>
          <a:p>
            <a:pPr indent="0" lvl="0" marL="114300" marR="126108"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Poppins"/>
              <a:ea typeface="Poppins"/>
              <a:cs typeface="Poppins"/>
              <a:sym typeface="Poppins"/>
            </a:endParaRPr>
          </a:p>
          <a:p>
            <a:pPr indent="0" lvl="0" marL="114300" marR="126108"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Poppins"/>
              <a:ea typeface="Poppins"/>
              <a:cs typeface="Poppins"/>
              <a:sym typeface="Poppins"/>
            </a:endParaRPr>
          </a:p>
        </p:txBody>
      </p:sp>
      <p:sp>
        <p:nvSpPr>
          <p:cNvPr id="304" name="Google Shape;304;g3620ce9951f_0_58"/>
          <p:cNvSpPr txBox="1"/>
          <p:nvPr/>
        </p:nvSpPr>
        <p:spPr>
          <a:xfrm>
            <a:off x="1953000" y="1025000"/>
            <a:ext cx="5982300" cy="34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en-MY" sz="2200" u="none" cap="none" strike="noStrike">
                <a:solidFill>
                  <a:srgbClr val="000000"/>
                </a:solidFill>
                <a:latin typeface="Poppins"/>
                <a:ea typeface="Poppins"/>
                <a:cs typeface="Poppins"/>
                <a:sym typeface="Poppins"/>
              </a:rPr>
              <a:t>Mapping CLO to PLO to MQF 2.0 Clusters</a:t>
            </a:r>
            <a:endParaRPr b="1" i="0" sz="2200" u="none" cap="none" strike="noStrike">
              <a:solidFill>
                <a:srgbClr val="000000"/>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9" name="Shape 309"/>
        <p:cNvGrpSpPr/>
        <p:nvPr/>
      </p:nvGrpSpPr>
      <p:grpSpPr>
        <a:xfrm>
          <a:off x="0" y="0"/>
          <a:ext cx="0" cy="0"/>
          <a:chOff x="0" y="0"/>
          <a:chExt cx="0" cy="0"/>
        </a:xfrm>
      </p:grpSpPr>
      <p:pic>
        <p:nvPicPr>
          <p:cNvPr id="310" name="Google Shape;310;g3620ce9951f_0_1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11" name="Google Shape;311;g3620ce9951f_0_14"/>
          <p:cNvSpPr txBox="1"/>
          <p:nvPr/>
        </p:nvSpPr>
        <p:spPr>
          <a:xfrm>
            <a:off x="3444625" y="0"/>
            <a:ext cx="53385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70000"/>
              </a:lnSpc>
              <a:spcBef>
                <a:spcPts val="0"/>
              </a:spcBef>
              <a:spcAft>
                <a:spcPts val="0"/>
              </a:spcAft>
              <a:buClr>
                <a:schemeClr val="dk1"/>
              </a:buClr>
              <a:buSzPts val="1100"/>
              <a:buFont typeface="Arial"/>
              <a:buNone/>
            </a:pPr>
            <a:r>
              <a:t/>
            </a:r>
            <a:endParaRPr b="1" sz="2200">
              <a:solidFill>
                <a:schemeClr val="lt1"/>
              </a:solidFill>
              <a:latin typeface="Poppins"/>
              <a:ea typeface="Poppins"/>
              <a:cs typeface="Poppins"/>
              <a:sym typeface="Poppins"/>
            </a:endParaRPr>
          </a:p>
        </p:txBody>
      </p:sp>
      <p:sp>
        <p:nvSpPr>
          <p:cNvPr id="312" name="Google Shape;312;g3620ce9951f_0_14"/>
          <p:cNvSpPr txBox="1"/>
          <p:nvPr/>
        </p:nvSpPr>
        <p:spPr>
          <a:xfrm>
            <a:off x="5984000" y="2332075"/>
            <a:ext cx="2787000" cy="2235000"/>
          </a:xfrm>
          <a:prstGeom prst="rect">
            <a:avLst/>
          </a:prstGeom>
          <a:noFill/>
          <a:ln cap="flat" cmpd="sng" w="9525">
            <a:solidFill>
              <a:srgbClr val="ED1B24"/>
            </a:solidFill>
            <a:prstDash val="dash"/>
            <a:round/>
            <a:headEnd len="sm" w="sm" type="none"/>
            <a:tailEnd len="sm" w="sm" type="none"/>
          </a:ln>
        </p:spPr>
        <p:txBody>
          <a:bodyPr anchorCtr="0" anchor="t" bIns="0" lIns="0" spcFirstLastPara="1" rIns="0" wrap="square" tIns="0">
            <a:noAutofit/>
          </a:bodyPr>
          <a:lstStyle/>
          <a:p>
            <a:pPr indent="0" lvl="0" marL="114300" marR="126108"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Poppins"/>
              <a:ea typeface="Poppins"/>
              <a:cs typeface="Poppins"/>
              <a:sym typeface="Poppins"/>
            </a:endParaRPr>
          </a:p>
          <a:p>
            <a:pPr indent="0" lvl="0" marL="114300" marR="126108" rtl="0" algn="l">
              <a:lnSpc>
                <a:spcPct val="100000"/>
              </a:lnSpc>
              <a:spcBef>
                <a:spcPts val="0"/>
              </a:spcBef>
              <a:spcAft>
                <a:spcPts val="0"/>
              </a:spcAft>
              <a:buClr>
                <a:srgbClr val="000000"/>
              </a:buClr>
              <a:buSzPts val="1600"/>
              <a:buFont typeface="Arial"/>
              <a:buNone/>
            </a:pPr>
            <a:r>
              <a:rPr i="0" lang="en-MY" sz="1600" u="none" cap="none" strike="noStrike">
                <a:solidFill>
                  <a:srgbClr val="000000"/>
                </a:solidFill>
                <a:latin typeface="Poppins"/>
                <a:ea typeface="Poppins"/>
                <a:cs typeface="Poppins"/>
                <a:sym typeface="Poppins"/>
              </a:rPr>
              <a:t>Instead of PLO3, CLO1 should be mapped to PLO1 which is under </a:t>
            </a:r>
            <a:r>
              <a:rPr i="0" lang="en-MY" sz="1600" u="sng" cap="none" strike="noStrike">
                <a:solidFill>
                  <a:srgbClr val="000000"/>
                </a:solidFill>
                <a:latin typeface="Poppins"/>
                <a:ea typeface="Poppins"/>
                <a:cs typeface="Poppins"/>
                <a:sym typeface="Poppins"/>
              </a:rPr>
              <a:t>Cognitive Learning Domain</a:t>
            </a:r>
            <a:r>
              <a:rPr i="0" lang="en-MY" sz="1600" u="none" cap="none" strike="noStrike">
                <a:solidFill>
                  <a:srgbClr val="000000"/>
                </a:solidFill>
                <a:latin typeface="Poppins"/>
                <a:ea typeface="Poppins"/>
                <a:cs typeface="Poppins"/>
                <a:sym typeface="Poppins"/>
              </a:rPr>
              <a:t>  ✅</a:t>
            </a:r>
            <a:endParaRPr i="0" sz="1600" u="none" cap="none" strike="noStrike">
              <a:solidFill>
                <a:srgbClr val="000000"/>
              </a:solidFill>
              <a:latin typeface="Poppins"/>
              <a:ea typeface="Poppins"/>
              <a:cs typeface="Poppins"/>
              <a:sym typeface="Poppins"/>
            </a:endParaRPr>
          </a:p>
          <a:p>
            <a:pPr indent="0" lvl="0" marL="114300" marR="126108"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Poppins"/>
              <a:ea typeface="Poppins"/>
              <a:cs typeface="Poppins"/>
              <a:sym typeface="Poppins"/>
            </a:endParaRPr>
          </a:p>
          <a:p>
            <a:pPr indent="0" lvl="0" marL="114300" marR="126108"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Poppins"/>
              <a:ea typeface="Poppins"/>
              <a:cs typeface="Poppins"/>
              <a:sym typeface="Poppins"/>
            </a:endParaRPr>
          </a:p>
        </p:txBody>
      </p:sp>
      <p:pic>
        <p:nvPicPr>
          <p:cNvPr id="313" name="Google Shape;313;g3620ce9951f_0_14"/>
          <p:cNvPicPr preferRelativeResize="0"/>
          <p:nvPr/>
        </p:nvPicPr>
        <p:blipFill rotWithShape="1">
          <a:blip r:embed="rId5">
            <a:alphaModFix/>
          </a:blip>
          <a:srcRect b="0" l="0" r="0" t="0"/>
          <a:stretch/>
        </p:blipFill>
        <p:spPr>
          <a:xfrm>
            <a:off x="372900" y="2674375"/>
            <a:ext cx="4265701" cy="2073300"/>
          </a:xfrm>
          <a:prstGeom prst="rect">
            <a:avLst/>
          </a:prstGeom>
          <a:noFill/>
          <a:ln cap="flat" cmpd="sng" w="19050">
            <a:solidFill>
              <a:srgbClr val="191919"/>
            </a:solidFill>
            <a:prstDash val="solid"/>
            <a:round/>
            <a:headEnd len="sm" w="sm" type="none"/>
            <a:tailEnd len="sm" w="sm" type="none"/>
          </a:ln>
        </p:spPr>
      </p:pic>
      <p:pic>
        <p:nvPicPr>
          <p:cNvPr id="314" name="Google Shape;314;g3620ce9951f_0_14"/>
          <p:cNvPicPr preferRelativeResize="0"/>
          <p:nvPr/>
        </p:nvPicPr>
        <p:blipFill rotWithShape="1">
          <a:blip r:embed="rId6">
            <a:alphaModFix/>
          </a:blip>
          <a:srcRect b="0" l="0" r="0" t="0"/>
          <a:stretch/>
        </p:blipFill>
        <p:spPr>
          <a:xfrm>
            <a:off x="372900" y="2109478"/>
            <a:ext cx="5281373" cy="341400"/>
          </a:xfrm>
          <a:prstGeom prst="rect">
            <a:avLst/>
          </a:prstGeom>
          <a:noFill/>
          <a:ln cap="flat" cmpd="sng" w="19050">
            <a:solidFill>
              <a:srgbClr val="191919"/>
            </a:solidFill>
            <a:prstDash val="solid"/>
            <a:round/>
            <a:headEnd len="sm" w="sm" type="none"/>
            <a:tailEnd len="sm" w="sm" type="none"/>
          </a:ln>
        </p:spPr>
      </p:pic>
      <p:sp>
        <p:nvSpPr>
          <p:cNvPr id="315" name="Google Shape;315;g3620ce9951f_0_14"/>
          <p:cNvSpPr/>
          <p:nvPr/>
        </p:nvSpPr>
        <p:spPr>
          <a:xfrm>
            <a:off x="328350" y="4035775"/>
            <a:ext cx="595200" cy="5313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16" name="Google Shape;316;g3620ce9951f_0_14"/>
          <p:cNvCxnSpPr/>
          <p:nvPr/>
        </p:nvCxnSpPr>
        <p:spPr>
          <a:xfrm flipH="1" rot="10800000">
            <a:off x="4392100" y="2409750"/>
            <a:ext cx="563100" cy="499500"/>
          </a:xfrm>
          <a:prstGeom prst="straightConnector1">
            <a:avLst/>
          </a:prstGeom>
          <a:noFill/>
          <a:ln cap="flat" cmpd="sng" w="28575">
            <a:solidFill>
              <a:srgbClr val="FF0000"/>
            </a:solidFill>
            <a:prstDash val="solid"/>
            <a:round/>
            <a:headEnd len="sm" w="sm" type="none"/>
            <a:tailEnd len="med" w="med" type="triangle"/>
          </a:ln>
        </p:spPr>
      </p:cxnSp>
      <p:sp>
        <p:nvSpPr>
          <p:cNvPr id="317" name="Google Shape;317;g3620ce9951f_0_14"/>
          <p:cNvSpPr/>
          <p:nvPr/>
        </p:nvSpPr>
        <p:spPr>
          <a:xfrm>
            <a:off x="4848475" y="1919575"/>
            <a:ext cx="925200" cy="6390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g3620ce9951f_0_14"/>
          <p:cNvSpPr txBox="1"/>
          <p:nvPr/>
        </p:nvSpPr>
        <p:spPr>
          <a:xfrm>
            <a:off x="1953000" y="1101200"/>
            <a:ext cx="5982300" cy="34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en-MY" sz="2200" u="none" cap="none" strike="noStrike">
                <a:solidFill>
                  <a:srgbClr val="000000"/>
                </a:solidFill>
                <a:latin typeface="Poppins"/>
                <a:ea typeface="Poppins"/>
                <a:cs typeface="Poppins"/>
                <a:sym typeface="Poppins"/>
              </a:rPr>
              <a:t>Mapping CLO to PLO to MQF 2.0 Clusters</a:t>
            </a:r>
            <a:endParaRPr b="1" i="0" sz="2200" u="none" cap="none" strike="noStrike">
              <a:solidFill>
                <a:srgbClr val="000000"/>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3" name="Shape 323"/>
        <p:cNvGrpSpPr/>
        <p:nvPr/>
      </p:nvGrpSpPr>
      <p:grpSpPr>
        <a:xfrm>
          <a:off x="0" y="0"/>
          <a:ext cx="0" cy="0"/>
          <a:chOff x="0" y="0"/>
          <a:chExt cx="0" cy="0"/>
        </a:xfrm>
      </p:grpSpPr>
      <p:pic>
        <p:nvPicPr>
          <p:cNvPr id="324" name="Google Shape;324;g36046f62f1d_1_4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25" name="Google Shape;325;g36046f62f1d_1_40"/>
          <p:cNvSpPr txBox="1"/>
          <p:nvPr/>
        </p:nvSpPr>
        <p:spPr>
          <a:xfrm>
            <a:off x="3444625" y="0"/>
            <a:ext cx="53385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70000"/>
              </a:lnSpc>
              <a:spcBef>
                <a:spcPts val="0"/>
              </a:spcBef>
              <a:spcAft>
                <a:spcPts val="0"/>
              </a:spcAft>
              <a:buClr>
                <a:schemeClr val="dk1"/>
              </a:buClr>
              <a:buSzPts val="1100"/>
              <a:buFont typeface="Arial"/>
              <a:buNone/>
            </a:pPr>
            <a:r>
              <a:t/>
            </a:r>
            <a:endParaRPr b="1" sz="2200">
              <a:solidFill>
                <a:schemeClr val="lt1"/>
              </a:solidFill>
              <a:latin typeface="Poppins"/>
              <a:ea typeface="Poppins"/>
              <a:cs typeface="Poppins"/>
              <a:sym typeface="Poppins"/>
            </a:endParaRPr>
          </a:p>
        </p:txBody>
      </p:sp>
      <p:sp>
        <p:nvSpPr>
          <p:cNvPr id="326" name="Google Shape;326;g36046f62f1d_1_40"/>
          <p:cNvSpPr txBox="1"/>
          <p:nvPr/>
        </p:nvSpPr>
        <p:spPr>
          <a:xfrm>
            <a:off x="426325" y="1541525"/>
            <a:ext cx="1001100" cy="341400"/>
          </a:xfrm>
          <a:prstGeom prst="rect">
            <a:avLst/>
          </a:prstGeom>
          <a:solidFill>
            <a:srgbClr val="FFFF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en-MY" sz="1800" u="sng" cap="none" strike="noStrike">
                <a:solidFill>
                  <a:srgbClr val="000000"/>
                </a:solidFill>
                <a:latin typeface="Poppins"/>
                <a:ea typeface="Poppins"/>
                <a:cs typeface="Poppins"/>
                <a:sym typeface="Poppins"/>
              </a:rPr>
              <a:t>STEP 2</a:t>
            </a:r>
            <a:endParaRPr b="1" i="0" sz="1800" u="sng" cap="none" strike="noStrike">
              <a:solidFill>
                <a:srgbClr val="000000"/>
              </a:solidFill>
              <a:latin typeface="Poppins"/>
              <a:ea typeface="Poppins"/>
              <a:cs typeface="Poppins"/>
              <a:sym typeface="Poppins"/>
            </a:endParaRPr>
          </a:p>
        </p:txBody>
      </p:sp>
      <p:sp>
        <p:nvSpPr>
          <p:cNvPr id="327" name="Google Shape;327;g36046f62f1d_1_40"/>
          <p:cNvSpPr txBox="1"/>
          <p:nvPr/>
        </p:nvSpPr>
        <p:spPr>
          <a:xfrm>
            <a:off x="426325" y="2017625"/>
            <a:ext cx="1830000" cy="2907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i="0" lang="en-MY" sz="1600" u="none" cap="none" strike="noStrike">
                <a:solidFill>
                  <a:srgbClr val="000000"/>
                </a:solidFill>
                <a:latin typeface="Poppins"/>
                <a:ea typeface="Poppins"/>
                <a:cs typeface="Poppins"/>
                <a:sym typeface="Poppins"/>
              </a:rPr>
              <a:t>Check the mapping of CLO to MQF 2.0 Clusters</a:t>
            </a:r>
            <a:endParaRPr i="0" sz="16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Poppins"/>
              <a:ea typeface="Poppins"/>
              <a:cs typeface="Poppins"/>
              <a:sym typeface="Poppins"/>
            </a:endParaRPr>
          </a:p>
        </p:txBody>
      </p:sp>
      <p:sp>
        <p:nvSpPr>
          <p:cNvPr id="328" name="Google Shape;328;g36046f62f1d_1_40"/>
          <p:cNvSpPr txBox="1"/>
          <p:nvPr/>
        </p:nvSpPr>
        <p:spPr>
          <a:xfrm>
            <a:off x="4700675" y="3493900"/>
            <a:ext cx="4017000" cy="1346400"/>
          </a:xfrm>
          <a:prstGeom prst="rect">
            <a:avLst/>
          </a:prstGeom>
          <a:noFill/>
          <a:ln cap="flat" cmpd="sng" w="9525">
            <a:solidFill>
              <a:srgbClr val="ED1B24"/>
            </a:solidFill>
            <a:prstDash val="dash"/>
            <a:round/>
            <a:headEnd len="sm" w="sm" type="none"/>
            <a:tailEnd len="sm" w="sm" type="none"/>
          </a:ln>
        </p:spPr>
        <p:txBody>
          <a:bodyPr anchorCtr="0" anchor="t" bIns="0" lIns="0" spcFirstLastPara="1" rIns="0" wrap="square" tIns="0">
            <a:noAutofit/>
          </a:bodyPr>
          <a:lstStyle/>
          <a:p>
            <a:pPr indent="0" lvl="0" marL="114300" marR="126108"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Poppins"/>
              <a:ea typeface="Poppins"/>
              <a:cs typeface="Poppins"/>
              <a:sym typeface="Poppins"/>
            </a:endParaRPr>
          </a:p>
          <a:p>
            <a:pPr indent="0" lvl="0" marL="114300" marR="126108" rtl="0" algn="l">
              <a:lnSpc>
                <a:spcPct val="100000"/>
              </a:lnSpc>
              <a:spcBef>
                <a:spcPts val="0"/>
              </a:spcBef>
              <a:spcAft>
                <a:spcPts val="0"/>
              </a:spcAft>
              <a:buClr>
                <a:srgbClr val="000000"/>
              </a:buClr>
              <a:buSzPts val="1600"/>
              <a:buFont typeface="Arial"/>
              <a:buNone/>
            </a:pPr>
            <a:r>
              <a:rPr i="0" lang="en-MY" sz="1600" u="none" cap="none" strike="noStrike">
                <a:solidFill>
                  <a:srgbClr val="000000"/>
                </a:solidFill>
                <a:latin typeface="Poppins"/>
                <a:ea typeface="Poppins"/>
                <a:cs typeface="Poppins"/>
                <a:sym typeface="Poppins"/>
              </a:rPr>
              <a:t>CLO 1 is mapped PLO1.</a:t>
            </a:r>
            <a:endParaRPr i="0" sz="1600" u="none" cap="none" strike="noStrike">
              <a:solidFill>
                <a:srgbClr val="000000"/>
              </a:solidFill>
              <a:latin typeface="Poppins"/>
              <a:ea typeface="Poppins"/>
              <a:cs typeface="Poppins"/>
              <a:sym typeface="Poppins"/>
            </a:endParaRPr>
          </a:p>
          <a:p>
            <a:pPr indent="0" lvl="0" marL="114300" marR="126108"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Poppins"/>
              <a:ea typeface="Poppins"/>
              <a:cs typeface="Poppins"/>
              <a:sym typeface="Poppins"/>
            </a:endParaRPr>
          </a:p>
          <a:p>
            <a:pPr indent="0" lvl="0" marL="114300" marR="126108" rtl="0" algn="l">
              <a:lnSpc>
                <a:spcPct val="100000"/>
              </a:lnSpc>
              <a:spcBef>
                <a:spcPts val="0"/>
              </a:spcBef>
              <a:spcAft>
                <a:spcPts val="0"/>
              </a:spcAft>
              <a:buClr>
                <a:srgbClr val="000000"/>
              </a:buClr>
              <a:buSzPts val="1600"/>
              <a:buFont typeface="Arial"/>
              <a:buNone/>
            </a:pPr>
            <a:r>
              <a:rPr i="0" lang="en-MY" sz="1600" u="none" cap="none" strike="noStrike">
                <a:solidFill>
                  <a:srgbClr val="000000"/>
                </a:solidFill>
                <a:latin typeface="Poppins"/>
                <a:ea typeface="Poppins"/>
                <a:cs typeface="Poppins"/>
                <a:sym typeface="Poppins"/>
              </a:rPr>
              <a:t>PLO 1 is mapped wrongly to MQF2.0 Cluster C4A (Personal Skills). ❌</a:t>
            </a:r>
            <a:endParaRPr i="0" sz="1600" u="none" cap="none" strike="noStrike">
              <a:solidFill>
                <a:srgbClr val="000000"/>
              </a:solidFill>
              <a:latin typeface="Poppins"/>
              <a:ea typeface="Poppins"/>
              <a:cs typeface="Poppins"/>
              <a:sym typeface="Poppins"/>
            </a:endParaRPr>
          </a:p>
          <a:p>
            <a:pPr indent="0" lvl="0" marL="114300" marR="126108"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Poppins"/>
              <a:ea typeface="Poppins"/>
              <a:cs typeface="Poppins"/>
              <a:sym typeface="Poppins"/>
            </a:endParaRPr>
          </a:p>
          <a:p>
            <a:pPr indent="0" lvl="0" marL="114300" marR="126108" rtl="0" algn="l">
              <a:lnSpc>
                <a:spcPct val="100000"/>
              </a:lnSpc>
              <a:spcBef>
                <a:spcPts val="0"/>
              </a:spcBef>
              <a:spcAft>
                <a:spcPts val="0"/>
              </a:spcAft>
              <a:buClr>
                <a:srgbClr val="000000"/>
              </a:buClr>
              <a:buSzPts val="1600"/>
              <a:buFont typeface="Arial"/>
              <a:buNone/>
            </a:pPr>
            <a:r>
              <a:t/>
            </a:r>
            <a:endParaRPr i="0" sz="1600" u="none" cap="none" strike="noStrike">
              <a:solidFill>
                <a:srgbClr val="000000"/>
              </a:solidFill>
              <a:latin typeface="Poppins"/>
              <a:ea typeface="Poppins"/>
              <a:cs typeface="Poppins"/>
              <a:sym typeface="Poppins"/>
            </a:endParaRPr>
          </a:p>
        </p:txBody>
      </p:sp>
      <p:pic>
        <p:nvPicPr>
          <p:cNvPr id="329" name="Google Shape;329;g36046f62f1d_1_40"/>
          <p:cNvPicPr preferRelativeResize="0"/>
          <p:nvPr/>
        </p:nvPicPr>
        <p:blipFill rotWithShape="1">
          <a:blip r:embed="rId5">
            <a:alphaModFix/>
          </a:blip>
          <a:srcRect b="0" l="0" r="0" t="0"/>
          <a:stretch/>
        </p:blipFill>
        <p:spPr>
          <a:xfrm>
            <a:off x="2256337" y="1488375"/>
            <a:ext cx="2153100" cy="3303500"/>
          </a:xfrm>
          <a:prstGeom prst="rect">
            <a:avLst/>
          </a:prstGeom>
          <a:noFill/>
          <a:ln>
            <a:noFill/>
          </a:ln>
        </p:spPr>
      </p:pic>
      <p:sp>
        <p:nvSpPr>
          <p:cNvPr id="330" name="Google Shape;330;g36046f62f1d_1_40"/>
          <p:cNvSpPr/>
          <p:nvPr/>
        </p:nvSpPr>
        <p:spPr>
          <a:xfrm>
            <a:off x="3276575" y="3023350"/>
            <a:ext cx="595200" cy="5313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1" name="Google Shape;331;g36046f62f1d_1_40"/>
          <p:cNvPicPr preferRelativeResize="0"/>
          <p:nvPr/>
        </p:nvPicPr>
        <p:blipFill rotWithShape="1">
          <a:blip r:embed="rId6">
            <a:alphaModFix/>
          </a:blip>
          <a:srcRect b="0" l="0" r="0" t="0"/>
          <a:stretch/>
        </p:blipFill>
        <p:spPr>
          <a:xfrm>
            <a:off x="4700684" y="1615925"/>
            <a:ext cx="3541891" cy="1721500"/>
          </a:xfrm>
          <a:prstGeom prst="rect">
            <a:avLst/>
          </a:prstGeom>
          <a:noFill/>
          <a:ln cap="flat" cmpd="sng" w="19050">
            <a:solidFill>
              <a:srgbClr val="191919"/>
            </a:solidFill>
            <a:prstDash val="solid"/>
            <a:round/>
            <a:headEnd len="sm" w="sm" type="none"/>
            <a:tailEnd len="sm" w="sm" type="none"/>
          </a:ln>
        </p:spPr>
      </p:pic>
      <p:cxnSp>
        <p:nvCxnSpPr>
          <p:cNvPr id="332" name="Google Shape;332;g36046f62f1d_1_40"/>
          <p:cNvCxnSpPr/>
          <p:nvPr/>
        </p:nvCxnSpPr>
        <p:spPr>
          <a:xfrm flipH="1" rot="10800000">
            <a:off x="3871775" y="3073375"/>
            <a:ext cx="828900" cy="133500"/>
          </a:xfrm>
          <a:prstGeom prst="straightConnector1">
            <a:avLst/>
          </a:prstGeom>
          <a:noFill/>
          <a:ln cap="flat" cmpd="sng" w="28575">
            <a:solidFill>
              <a:srgbClr val="FF0000"/>
            </a:solidFill>
            <a:prstDash val="solid"/>
            <a:round/>
            <a:headEnd len="sm" w="sm" type="none"/>
            <a:tailEnd len="med" w="med" type="triangle"/>
          </a:ln>
        </p:spPr>
      </p:cxnSp>
      <p:cxnSp>
        <p:nvCxnSpPr>
          <p:cNvPr id="333" name="Google Shape;333;g36046f62f1d_1_40"/>
          <p:cNvCxnSpPr/>
          <p:nvPr/>
        </p:nvCxnSpPr>
        <p:spPr>
          <a:xfrm flipH="1" rot="10800000">
            <a:off x="4884950" y="2321800"/>
            <a:ext cx="2780700" cy="583500"/>
          </a:xfrm>
          <a:prstGeom prst="straightConnector1">
            <a:avLst/>
          </a:prstGeom>
          <a:noFill/>
          <a:ln cap="flat" cmpd="sng" w="28575">
            <a:solidFill>
              <a:srgbClr val="FF0000"/>
            </a:solidFill>
            <a:prstDash val="solid"/>
            <a:round/>
            <a:headEnd len="sm" w="sm" type="none"/>
            <a:tailEnd len="med" w="med" type="triangle"/>
          </a:ln>
        </p:spPr>
      </p:cxnSp>
      <p:sp>
        <p:nvSpPr>
          <p:cNvPr id="334" name="Google Shape;334;g36046f62f1d_1_40"/>
          <p:cNvSpPr txBox="1"/>
          <p:nvPr/>
        </p:nvSpPr>
        <p:spPr>
          <a:xfrm>
            <a:off x="1953000" y="1025000"/>
            <a:ext cx="5982300" cy="34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en-MY" sz="2200" u="none" cap="none" strike="noStrike">
                <a:solidFill>
                  <a:srgbClr val="000000"/>
                </a:solidFill>
                <a:latin typeface="Poppins"/>
                <a:ea typeface="Poppins"/>
                <a:cs typeface="Poppins"/>
                <a:sym typeface="Poppins"/>
              </a:rPr>
              <a:t>Mapping CLO to PLO to MQF 2.0 Clusters</a:t>
            </a:r>
            <a:endParaRPr b="1" i="0" sz="2200" u="none" cap="none" strike="noStrike">
              <a:solidFill>
                <a:srgbClr val="000000"/>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g36dd44aed34_0_0"/>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340" name="Google Shape;340;g36dd44aed34_0_0"/>
          <p:cNvSpPr txBox="1"/>
          <p:nvPr/>
        </p:nvSpPr>
        <p:spPr>
          <a:xfrm>
            <a:off x="172350" y="921350"/>
            <a:ext cx="3389400" cy="2105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Creative Commons Attribution-</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NonCommercial-</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ShareAlike 4.0 International</a:t>
            </a:r>
            <a:endParaRPr b="1" i="0" sz="1100" u="none" cap="none" strike="noStrike">
              <a:solidFill>
                <a:srgbClr val="000000"/>
              </a:solidFill>
              <a:latin typeface="Century Gothic"/>
              <a:ea typeface="Century Gothic"/>
              <a:cs typeface="Century Gothic"/>
              <a:sym typeface="Century Gothic"/>
            </a:endParaRPr>
          </a:p>
        </p:txBody>
      </p:sp>
      <p:pic>
        <p:nvPicPr>
          <p:cNvPr id="341" name="Google Shape;341;g36dd44aed34_0_0"/>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342" name="Google Shape;342;g36dd44aed34_0_0"/>
          <p:cNvSpPr/>
          <p:nvPr/>
        </p:nvSpPr>
        <p:spPr>
          <a:xfrm>
            <a:off x="3561875" y="479200"/>
            <a:ext cx="5276400" cy="2304300"/>
          </a:xfrm>
          <a:prstGeom prst="rect">
            <a:avLst/>
          </a:prstGeom>
          <a:noFill/>
          <a:ln>
            <a:noFill/>
          </a:ln>
        </p:spPr>
        <p:txBody>
          <a:bodyPr anchorCtr="0" anchor="t" bIns="45700" lIns="91425" spcFirstLastPara="1" rIns="91425" wrap="square" tIns="45700">
            <a:noAutofit/>
          </a:bodyPr>
          <a:lstStyle/>
          <a:p>
            <a:pPr indent="0" lvl="0" marL="0" marR="0" rtl="0" algn="just">
              <a:lnSpc>
                <a:spcPct val="87272"/>
              </a:lnSpc>
              <a:spcBef>
                <a:spcPts val="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You are free to:</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t>
            </a:r>
            <a:r>
              <a:rPr b="0" i="0" lang="en-MY" sz="1600" u="none" cap="none" strike="noStrike">
                <a:solidFill>
                  <a:schemeClr val="dk1"/>
                </a:solidFill>
                <a:latin typeface="Poppins Light"/>
                <a:ea typeface="Poppins Light"/>
                <a:cs typeface="Poppins Light"/>
                <a:sym typeface="Poppins Light"/>
              </a:rPr>
              <a:t> — copy and redistribute the material in any medium or format</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Adapt</a:t>
            </a:r>
            <a:r>
              <a:rPr b="0" i="0" lang="en-MY" sz="1600" u="none" cap="none" strike="noStrike">
                <a:solidFill>
                  <a:schemeClr val="dk1"/>
                </a:solidFill>
                <a:latin typeface="Poppins Light"/>
                <a:ea typeface="Poppins Light"/>
                <a:cs typeface="Poppins Light"/>
                <a:sym typeface="Poppins Light"/>
              </a:rPr>
              <a:t> — remix, transform, and build upon the material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Under the following terms:</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Attribution</a:t>
            </a:r>
            <a:r>
              <a:rPr b="0" i="0" lang="en-MY" sz="1600" u="none" cap="none" strike="noStrike">
                <a:solidFill>
                  <a:schemeClr val="dk1"/>
                </a:solidFill>
                <a:latin typeface="Poppins Light"/>
                <a:ea typeface="Poppins Light"/>
                <a:cs typeface="Poppins Light"/>
                <a:sym typeface="Poppins Light"/>
              </a:rPr>
              <a:t> — You must give appropriate credit , provide a link to the license, and indicate if changes were made . You may do so in any reasonable manner, but not in any way that suggests the licensor endorses you or your use</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NonCommercial</a:t>
            </a:r>
            <a:r>
              <a:rPr b="0" i="0" lang="en-MY" sz="1600" u="none" cap="none" strike="noStrike">
                <a:solidFill>
                  <a:schemeClr val="dk1"/>
                </a:solidFill>
                <a:latin typeface="Poppins Light"/>
                <a:ea typeface="Poppins Light"/>
                <a:cs typeface="Poppins Light"/>
                <a:sym typeface="Poppins Light"/>
              </a:rPr>
              <a:t> — You may not use the material for commercial purposes .</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ShareAlike </a:t>
            </a:r>
            <a:r>
              <a:rPr b="0" i="0" lang="en-MY" sz="1600" u="none" cap="none" strike="noStrike">
                <a:solidFill>
                  <a:schemeClr val="dk1"/>
                </a:solidFill>
                <a:latin typeface="Poppins Light"/>
                <a:ea typeface="Poppins Light"/>
                <a:cs typeface="Poppins Light"/>
                <a:sym typeface="Poppins Light"/>
              </a:rPr>
              <a:t>— If you remix, transform, or build upon the material, you must distribute your contributions under the same license as the original.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343" name="Google Shape;343;g36dd44aed34_0_0"/>
          <p:cNvSpPr txBox="1"/>
          <p:nvPr/>
        </p:nvSpPr>
        <p:spPr>
          <a:xfrm>
            <a:off x="3561875" y="-1250"/>
            <a:ext cx="2767200" cy="5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MY" sz="1800" u="sng" cap="none" strike="noStrike">
                <a:solidFill>
                  <a:srgbClr val="0097A7"/>
                </a:solidFill>
                <a:latin typeface="Poppins"/>
                <a:ea typeface="Poppins"/>
                <a:cs typeface="Poppins"/>
                <a:sym typeface="Poppins"/>
                <a:hlinkClick r:id="rId5">
                  <a:extLst>
                    <a:ext uri="{A12FA001-AC4F-418D-AE19-62706E023703}">
                      <ahyp:hlinkClr val="tx"/>
                    </a:ext>
                  </a:extLst>
                </a:hlinkClick>
              </a:rPr>
              <a:t>License Deed</a:t>
            </a:r>
            <a:endParaRPr b="0" i="0" sz="1800" u="none" cap="none" strike="noStrike">
              <a:solidFill>
                <a:srgbClr val="0097A7"/>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g36dd44aed34_0_8"/>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349" name="Google Shape;349;g36dd44aed34_0_8"/>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License Declaration</a:t>
            </a:r>
            <a:endParaRPr b="1" sz="2700">
              <a:solidFill>
                <a:srgbClr val="FFFFFF"/>
              </a:solidFill>
              <a:latin typeface="Poppins"/>
              <a:ea typeface="Poppins"/>
              <a:cs typeface="Poppins"/>
              <a:sym typeface="Poppins"/>
            </a:endParaRPr>
          </a:p>
        </p:txBody>
      </p:sp>
      <p:pic>
        <p:nvPicPr>
          <p:cNvPr id="350" name="Google Shape;350;g36dd44aed34_0_8"/>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351" name="Google Shape;351;g36dd44aed34_0_8"/>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352" name="Google Shape;352;g36dd44aed34_0_8"/>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353" name="Google Shape;353;g36dd44aed34_0_8"/>
          <p:cNvSpPr txBox="1"/>
          <p:nvPr/>
        </p:nvSpPr>
        <p:spPr>
          <a:xfrm>
            <a:off x="3505200" y="968275"/>
            <a:ext cx="5534400" cy="207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MY" sz="1800">
                <a:solidFill>
                  <a:schemeClr val="dk1"/>
                </a:solidFill>
                <a:latin typeface="Poppins"/>
                <a:ea typeface="Poppins"/>
                <a:cs typeface="Poppins"/>
                <a:sym typeface="Poppins"/>
              </a:rPr>
              <a:t>2023 Quest International University </a:t>
            </a:r>
            <a:r>
              <a:rPr i="1" lang="en-MY" sz="1800" u="sng">
                <a:solidFill>
                  <a:schemeClr val="hlink"/>
                </a:solidFill>
                <a:latin typeface="Poppins"/>
                <a:ea typeface="Poppins"/>
                <a:cs typeface="Poppins"/>
                <a:sym typeface="Poppins"/>
                <a:hlinkClick r:id="rId6"/>
              </a:rPr>
              <a:t>Checking CLO Mapping to PLO and MQF2.0 Clusters</a:t>
            </a:r>
            <a:r>
              <a:rPr lang="en-MY" sz="1800">
                <a:solidFill>
                  <a:schemeClr val="accent1"/>
                </a:solidFill>
                <a:latin typeface="Poppins"/>
                <a:ea typeface="Poppins"/>
                <a:cs typeface="Poppins"/>
                <a:sym typeface="Poppins"/>
              </a:rPr>
              <a:t>,</a:t>
            </a:r>
            <a:r>
              <a:rPr lang="en-MY" sz="1800">
                <a:solidFill>
                  <a:schemeClr val="dk1"/>
                </a:solidFill>
                <a:latin typeface="Poppins"/>
                <a:ea typeface="Poppins"/>
                <a:cs typeface="Poppins"/>
                <a:sym typeface="Poppins"/>
              </a:rPr>
              <a:t> Tina Lim, Chin Sook Fui</a:t>
            </a:r>
            <a:r>
              <a:rPr lang="en-MY" sz="1800">
                <a:solidFill>
                  <a:schemeClr val="dk1"/>
                </a:solidFill>
                <a:latin typeface="Poppins"/>
                <a:ea typeface="Poppins"/>
                <a:cs typeface="Poppins"/>
                <a:sym typeface="Poppins"/>
              </a:rPr>
              <a:t>. Except where otherwise noted, this work is licensed under the terms of the</a:t>
            </a:r>
            <a:r>
              <a:rPr i="0" lang="en-MY" sz="1800" u="none" cap="none" strike="noStrike">
                <a:solidFill>
                  <a:schemeClr val="dk2"/>
                </a:solidFill>
                <a:latin typeface="Poppins"/>
                <a:ea typeface="Poppins"/>
                <a:cs typeface="Poppins"/>
                <a:sym typeface="Poppins"/>
                <a:extLst>
                  <a:ext uri="http://customooxmlschemas.google.com/">
                    <go:slidesCustomData xmlns:go="http://customooxmlschemas.google.com/" textRoundtripDataId="4"/>
                  </a:ext>
                </a:extLst>
              </a:rPr>
              <a:t> </a:t>
            </a:r>
            <a:r>
              <a:rPr i="0" lang="en-MY" sz="1800" u="sng" cap="none" strike="noStrike">
                <a:solidFill>
                  <a:schemeClr val="hlink"/>
                </a:solidFill>
                <a:latin typeface="Poppins"/>
                <a:ea typeface="Poppins"/>
                <a:cs typeface="Poppins"/>
                <a:sym typeface="Poppins"/>
                <a:hlinkClick r:id="rId7"/>
                <a:extLst>
                  <a:ext uri="http://customooxmlschemas.google.com/">
                    <go:slidesCustomData xmlns:go="http://customooxmlschemas.google.com/" textRoundtripDataId="5"/>
                  </a:ext>
                </a:extLst>
              </a:rPr>
              <a:t>Creative Commons Attribution 4.0 International License</a:t>
            </a:r>
            <a:endParaRPr i="0" sz="1800" u="none" cap="none" strike="noStrike">
              <a:solidFill>
                <a:schemeClr val="dk2"/>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i="0" sz="1800" u="none" cap="none" strike="noStrike">
              <a:solidFill>
                <a:schemeClr val="dk2"/>
              </a:solidFill>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g36dd44aed34_0_17"/>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359" name="Google Shape;359;g36dd44aed34_0_17"/>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Attribution Statement</a:t>
            </a:r>
            <a:endParaRPr b="1" sz="2700">
              <a:solidFill>
                <a:srgbClr val="FFFFFF"/>
              </a:solidFill>
              <a:latin typeface="Poppins"/>
              <a:ea typeface="Poppins"/>
              <a:cs typeface="Poppins"/>
              <a:sym typeface="Poppins"/>
            </a:endParaRPr>
          </a:p>
        </p:txBody>
      </p:sp>
      <p:pic>
        <p:nvPicPr>
          <p:cNvPr id="360" name="Google Shape;360;g36dd44aed34_0_17"/>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361" name="Google Shape;361;g36dd44aed34_0_17"/>
          <p:cNvSpPr txBox="1"/>
          <p:nvPr/>
        </p:nvSpPr>
        <p:spPr>
          <a:xfrm>
            <a:off x="3646950" y="570525"/>
            <a:ext cx="5388300" cy="3509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If you have modified or adapted this OER, explicitly state that your version is an adaptation or derivative, and </a:t>
            </a:r>
            <a:r>
              <a:rPr lang="en-MY" sz="1800">
                <a:solidFill>
                  <a:schemeClr val="dk1"/>
                </a:solidFill>
                <a:highlight>
                  <a:srgbClr val="FFFF00"/>
                </a:highlight>
                <a:latin typeface="Poppins"/>
                <a:ea typeface="Poppins"/>
                <a:cs typeface="Poppins"/>
                <a:sym typeface="Poppins"/>
              </a:rPr>
              <a:t>optionally describe the nature of your changes.</a:t>
            </a:r>
            <a:endParaRPr sz="1800">
              <a:solidFill>
                <a:schemeClr val="dk1"/>
              </a:solidFill>
              <a:highlight>
                <a:srgbClr val="FFFF00"/>
              </a:highlight>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Example:</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This slide is adapted from </a:t>
            </a:r>
            <a:r>
              <a:rPr i="1" lang="en-MY" sz="1800" u="sng">
                <a:solidFill>
                  <a:schemeClr val="hlink"/>
                </a:solidFill>
                <a:latin typeface="Poppins"/>
                <a:ea typeface="Poppins"/>
                <a:cs typeface="Poppins"/>
                <a:sym typeface="Poppins"/>
                <a:hlinkClick r:id="rId5"/>
              </a:rPr>
              <a:t>Checking CLO Mapping to PLO and MQF2.0 Clusters</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by Tina Lim, Chin Sook Fui, licensed under a Creative Commons Attribution 4.0 International License (</a:t>
            </a:r>
            <a:r>
              <a:rPr lang="en-MY" sz="1800" u="sng">
                <a:solidFill>
                  <a:srgbClr val="0097A7"/>
                </a:solidFill>
                <a:latin typeface="Poppins"/>
                <a:ea typeface="Poppins"/>
                <a:cs typeface="Poppins"/>
                <a:sym typeface="Poppins"/>
                <a:hlinkClick r:id="rId6">
                  <a:extLst>
                    <a:ext uri="{A12FA001-AC4F-418D-AE19-62706E023703}">
                      <ahyp:hlinkClr val="tx"/>
                    </a:ext>
                  </a:extLst>
                </a:hlinkClick>
              </a:rPr>
              <a:t>CC BY-NC-SA</a:t>
            </a:r>
            <a:r>
              <a:rPr lang="en-MY" sz="1800">
                <a:solidFill>
                  <a:schemeClr val="dk1"/>
                </a:solidFill>
                <a:latin typeface="Poppins"/>
                <a:ea typeface="Poppins"/>
                <a:cs typeface="Poppins"/>
                <a:sym typeface="Poppins"/>
              </a:rPr>
              <a:t>). </a:t>
            </a:r>
            <a:r>
              <a:rPr lang="en-MY" sz="1800">
                <a:solidFill>
                  <a:schemeClr val="dk1"/>
                </a:solidFill>
                <a:highlight>
                  <a:srgbClr val="FFFF00"/>
                </a:highlight>
                <a:latin typeface="Poppins"/>
                <a:ea typeface="Poppins"/>
                <a:cs typeface="Poppins"/>
                <a:sym typeface="Poppins"/>
              </a:rPr>
              <a:t>Changes include …</a:t>
            </a:r>
            <a:endParaRPr i="0" sz="1800" u="none" cap="none" strike="noStrike">
              <a:solidFill>
                <a:schemeClr val="dk1"/>
              </a:solidFill>
              <a:highlight>
                <a:srgbClr val="FFFF00"/>
              </a:highlight>
              <a:latin typeface="Poppins"/>
              <a:ea typeface="Poppins"/>
              <a:cs typeface="Poppins"/>
              <a:sym typeface="Poppins"/>
            </a:endParaRPr>
          </a:p>
        </p:txBody>
      </p:sp>
      <p:sp>
        <p:nvSpPr>
          <p:cNvPr id="362" name="Google Shape;362;g36dd44aed34_0_17"/>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363" name="Google Shape;363;g36dd44aed34_0_17"/>
          <p:cNvPicPr preferRelativeResize="0"/>
          <p:nvPr/>
        </p:nvPicPr>
        <p:blipFill rotWithShape="1">
          <a:blip r:embed="rId7">
            <a:alphaModFix/>
          </a:blip>
          <a:srcRect b="216129" l="18980" r="-18980" t="-216129"/>
          <a:stretch/>
        </p:blipFill>
        <p:spPr>
          <a:xfrm>
            <a:off x="-297025" y="673503"/>
            <a:ext cx="9143999" cy="110674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g36dd44aed34_0_26"/>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369" name="Google Shape;369;g36dd44aed34_0_26"/>
          <p:cNvSpPr txBox="1"/>
          <p:nvPr/>
        </p:nvSpPr>
        <p:spPr>
          <a:xfrm>
            <a:off x="237300" y="968275"/>
            <a:ext cx="3150300" cy="5172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700" u="none" cap="none" strike="noStrike">
                <a:solidFill>
                  <a:srgbClr val="FFFFFF"/>
                </a:solidFill>
                <a:latin typeface="Poppins"/>
                <a:ea typeface="Poppins"/>
                <a:cs typeface="Poppins"/>
                <a:sym typeface="Poppins"/>
              </a:rPr>
              <a:t>Disclaimer</a:t>
            </a:r>
            <a:endParaRPr b="1" i="0" sz="1200" u="none" cap="none" strike="noStrike">
              <a:solidFill>
                <a:srgbClr val="000000"/>
              </a:solidFill>
              <a:latin typeface="Century Gothic"/>
              <a:ea typeface="Century Gothic"/>
              <a:cs typeface="Century Gothic"/>
              <a:sym typeface="Century Gothic"/>
            </a:endParaRPr>
          </a:p>
        </p:txBody>
      </p:sp>
      <p:pic>
        <p:nvPicPr>
          <p:cNvPr id="370" name="Google Shape;370;g36dd44aed34_0_26"/>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371" name="Google Shape;371;g36dd44aed34_0_26"/>
          <p:cNvSpPr txBox="1"/>
          <p:nvPr/>
        </p:nvSpPr>
        <p:spPr>
          <a:xfrm>
            <a:off x="3772950" y="1276750"/>
            <a:ext cx="538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2" name="Google Shape;372;g36dd44aed34_0_26"/>
          <p:cNvSpPr txBox="1"/>
          <p:nvPr/>
        </p:nvSpPr>
        <p:spPr>
          <a:xfrm>
            <a:off x="3322650" y="76200"/>
            <a:ext cx="5671800" cy="3140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The materials provided in this institutional Open Educational Resource (iOER) are intended solely for educational and training (Learning &amp; Development) purposes. Quest International University assumes no responsibility for any misuse, misinterpretation, or unintended application of the content. The views and opinions expressed within these materials are those of the individual authors and do not necessarily reflect the official stance or policy of Quest International University.</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120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No derivative works may use the name, logo, or official branding of Quest International University without prior written approval. </a:t>
            </a:r>
            <a:endParaRPr b="0" i="0" sz="1300" u="none" cap="none" strike="noStrike">
              <a:solidFill>
                <a:schemeClr val="dk2"/>
              </a:solidFill>
              <a:latin typeface="Poppins"/>
              <a:ea typeface="Poppins"/>
              <a:cs typeface="Poppins"/>
              <a:sym typeface="Poppins"/>
            </a:endParaRPr>
          </a:p>
        </p:txBody>
      </p:sp>
      <p:pic>
        <p:nvPicPr>
          <p:cNvPr id="373" name="Google Shape;373;g36dd44aed34_0_26"/>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374" name="Google Shape;374;g36dd44aed34_0_26"/>
          <p:cNvSpPr txBox="1"/>
          <p:nvPr/>
        </p:nvSpPr>
        <p:spPr>
          <a:xfrm>
            <a:off x="3489575" y="4309675"/>
            <a:ext cx="48777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none" cap="none" strike="noStrike">
                <a:solidFill>
                  <a:schemeClr val="dk2"/>
                </a:solidFill>
                <a:latin typeface="Arial"/>
                <a:ea typeface="Arial"/>
                <a:cs typeface="Arial"/>
                <a:sym typeface="Arial"/>
              </a:rPr>
              <a:t>For any enquiries, kindly email Academic Affairs Division (AAD) at </a:t>
            </a:r>
            <a:r>
              <a:rPr b="0" i="0" lang="en-MY" sz="1400" u="sng" cap="none" strike="noStrike">
                <a:solidFill>
                  <a:schemeClr val="hlink"/>
                </a:solidFill>
                <a:latin typeface="Arial"/>
                <a:ea typeface="Arial"/>
                <a:cs typeface="Arial"/>
                <a:sym typeface="Arial"/>
                <a:hlinkClick r:id="rId6"/>
              </a:rPr>
              <a:t>aad@qiu.edu.my</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pic>
        <p:nvPicPr>
          <p:cNvPr id="81" name="Google Shape;81;g34ba173c4b2_3_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2" name="Google Shape;82;g34ba173c4b2_3_6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rPr b="1" lang="en-MY" sz="2300">
                <a:solidFill>
                  <a:schemeClr val="lt1"/>
                </a:solidFill>
                <a:latin typeface="Poppins"/>
                <a:ea typeface="Poppins"/>
                <a:cs typeface="Poppins"/>
                <a:sym typeface="Poppins"/>
              </a:rPr>
              <a:t>01 	Mapping of PLOs to MQF2.0 Clusters</a:t>
            </a:r>
            <a:endParaRPr b="1" sz="2300">
              <a:solidFill>
                <a:schemeClr val="lt1"/>
              </a:solidFill>
              <a:latin typeface="Poppins"/>
              <a:ea typeface="Poppins"/>
              <a:cs typeface="Poppins"/>
              <a:sym typeface="Poppins"/>
            </a:endParaRPr>
          </a:p>
        </p:txBody>
      </p:sp>
      <p:sp>
        <p:nvSpPr>
          <p:cNvPr id="83" name="Google Shape;83;g34ba173c4b2_3_67"/>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2600">
                <a:latin typeface="Poppins"/>
                <a:ea typeface="Poppins"/>
                <a:cs typeface="Poppins"/>
                <a:sym typeface="Poppins"/>
              </a:rPr>
              <a:t>MQF2.0 Clusters?</a:t>
            </a:r>
            <a:endParaRPr b="1" sz="26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1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MY" sz="2000">
                <a:latin typeface="Poppins"/>
                <a:ea typeface="Poppins"/>
                <a:cs typeface="Poppins"/>
                <a:sym typeface="Poppins"/>
              </a:rPr>
              <a:t>In 2017, MQA has outlined </a:t>
            </a:r>
            <a:r>
              <a:rPr b="1" lang="en-MY" sz="2000">
                <a:latin typeface="Poppins"/>
                <a:ea typeface="Poppins"/>
                <a:cs typeface="Poppins"/>
                <a:sym typeface="Poppins"/>
              </a:rPr>
              <a:t>5 clusters</a:t>
            </a:r>
            <a:r>
              <a:rPr lang="en-MY" sz="2000">
                <a:latin typeface="Poppins"/>
                <a:ea typeface="Poppins"/>
                <a:cs typeface="Poppins"/>
                <a:sym typeface="Poppins"/>
              </a:rPr>
              <a:t> of learning outcomes.</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MY" sz="2000">
                <a:latin typeface="Poppins"/>
                <a:ea typeface="Poppins"/>
                <a:cs typeface="Poppins"/>
                <a:sym typeface="Poppins"/>
              </a:rPr>
              <a:t>As a general practice, each programme should </a:t>
            </a:r>
            <a:r>
              <a:rPr lang="en-MY" sz="2000" u="sng">
                <a:latin typeface="Poppins"/>
                <a:ea typeface="Poppins"/>
                <a:cs typeface="Poppins"/>
                <a:sym typeface="Poppins"/>
              </a:rPr>
              <a:t>address all</a:t>
            </a:r>
            <a:r>
              <a:rPr lang="en-MY" sz="2000">
                <a:latin typeface="Poppins"/>
                <a:ea typeface="Poppins"/>
                <a:cs typeface="Poppins"/>
                <a:sym typeface="Poppins"/>
              </a:rPr>
              <a:t> clusters of learning outcomes appropriately.</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0" lvl="0" marL="0" marR="0" rtl="0" algn="l">
              <a:lnSpc>
                <a:spcPct val="100000"/>
              </a:lnSpc>
              <a:spcBef>
                <a:spcPts val="0"/>
              </a:spcBef>
              <a:spcAft>
                <a:spcPts val="0"/>
              </a:spcAft>
              <a:buNone/>
            </a:pPr>
            <a:r>
              <a:t/>
            </a:r>
            <a:endParaRPr sz="2000">
              <a:latin typeface="Poppins"/>
              <a:ea typeface="Poppins"/>
              <a:cs typeface="Poppins"/>
              <a:sym typeface="Poppins"/>
            </a:endParaRPr>
          </a:p>
          <a:p>
            <a:pPr indent="0" lvl="0" marL="457200" marR="0" rtl="0" algn="l">
              <a:lnSpc>
                <a:spcPct val="100000"/>
              </a:lnSpc>
              <a:spcBef>
                <a:spcPts val="0"/>
              </a:spcBef>
              <a:spcAft>
                <a:spcPts val="0"/>
              </a:spcAft>
              <a:buClr>
                <a:srgbClr val="000000"/>
              </a:buClr>
              <a:buSzPts val="1600"/>
              <a:buFont typeface="Arial"/>
              <a:buNone/>
            </a:pPr>
            <a:r>
              <a:t/>
            </a:r>
            <a:endParaRPr b="0" i="0" sz="18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0" i="0" sz="1700" u="none" cap="none" strike="noStrike">
              <a:solidFill>
                <a:srgbClr val="000000"/>
              </a:solidFill>
              <a:latin typeface="Poppins"/>
              <a:ea typeface="Poppins"/>
              <a:cs typeface="Poppins"/>
              <a:sym typeface="Poppins"/>
            </a:endParaRPr>
          </a:p>
        </p:txBody>
      </p:sp>
      <p:sp>
        <p:nvSpPr>
          <p:cNvPr id="84" name="Google Shape;84;g34ba173c4b2_3_67"/>
          <p:cNvSpPr txBox="1"/>
          <p:nvPr/>
        </p:nvSpPr>
        <p:spPr>
          <a:xfrm>
            <a:off x="3773850" y="4284525"/>
            <a:ext cx="51729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n-MY" sz="1400" u="none" cap="none" strike="noStrike">
                <a:solidFill>
                  <a:srgbClr val="000000"/>
                </a:solidFill>
                <a:latin typeface="Poppins"/>
                <a:ea typeface="Poppins"/>
                <a:cs typeface="Poppins"/>
                <a:sym typeface="Poppins"/>
              </a:rPr>
              <a:t>Reference:  </a:t>
            </a:r>
            <a:r>
              <a:rPr b="1" i="0" lang="en-MY" sz="1400" u="sng" cap="none" strike="noStrike">
                <a:solidFill>
                  <a:schemeClr val="hlink"/>
                </a:solidFill>
                <a:latin typeface="Poppins"/>
                <a:ea typeface="Poppins"/>
                <a:cs typeface="Poppins"/>
                <a:sym typeface="Poppins"/>
                <a:hlinkClick r:id="rId5"/>
              </a:rPr>
              <a:t>5 Clusters of Learning Outcomes MQF2.0 (JPT,MOHE-2021)</a:t>
            </a:r>
            <a:endParaRPr b="1" i="0" sz="1400" u="none" cap="none" strike="noStrike">
              <a:solidFill>
                <a:srgbClr val="0000FF"/>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pic>
        <p:nvPicPr>
          <p:cNvPr id="90" name="Google Shape;90;g358730c9022_0_1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91" name="Google Shape;91;g358730c9022_0_1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sz="2300">
              <a:solidFill>
                <a:schemeClr val="lt1"/>
              </a:solidFill>
              <a:latin typeface="Poppins"/>
              <a:ea typeface="Poppins"/>
              <a:cs typeface="Poppins"/>
              <a:sym typeface="Poppins"/>
            </a:endParaRPr>
          </a:p>
        </p:txBody>
      </p:sp>
      <p:sp>
        <p:nvSpPr>
          <p:cNvPr id="92" name="Google Shape;92;g358730c9022_0_17"/>
          <p:cNvSpPr/>
          <p:nvPr/>
        </p:nvSpPr>
        <p:spPr>
          <a:xfrm>
            <a:off x="470250" y="1056525"/>
            <a:ext cx="8203500" cy="3573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b="1" lang="en-MY" sz="2400">
                <a:latin typeface="Poppins"/>
                <a:ea typeface="Poppins"/>
                <a:cs typeface="Poppins"/>
                <a:sym typeface="Poppins"/>
              </a:rPr>
              <a:t>MQF2.0</a:t>
            </a:r>
            <a:endParaRPr sz="1800">
              <a:latin typeface="Poppins"/>
              <a:ea typeface="Poppins"/>
              <a:cs typeface="Poppins"/>
              <a:sym typeface="Poppins"/>
            </a:endParaRPr>
          </a:p>
          <a:p>
            <a:pPr indent="0" lvl="0" marL="0" marR="0" rtl="0" algn="l">
              <a:lnSpc>
                <a:spcPct val="100000"/>
              </a:lnSpc>
              <a:spcBef>
                <a:spcPts val="0"/>
              </a:spcBef>
              <a:spcAft>
                <a:spcPts val="0"/>
              </a:spcAft>
              <a:buNone/>
            </a:pPr>
            <a:r>
              <a:t/>
            </a:r>
            <a:endParaRPr sz="1800">
              <a:latin typeface="Poppins"/>
              <a:ea typeface="Poppins"/>
              <a:cs typeface="Poppins"/>
              <a:sym typeface="Poppins"/>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93" name="Google Shape;93;g358730c9022_0_17"/>
          <p:cNvSpPr txBox="1"/>
          <p:nvPr/>
        </p:nvSpPr>
        <p:spPr>
          <a:xfrm>
            <a:off x="381000" y="4724400"/>
            <a:ext cx="84309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i="1" lang="en-MY" sz="1100" u="none" cap="none" strike="noStrike">
                <a:solidFill>
                  <a:srgbClr val="000000"/>
                </a:solidFill>
                <a:latin typeface="Poppins"/>
                <a:ea typeface="Poppins"/>
                <a:cs typeface="Poppins"/>
                <a:sym typeface="Poppins"/>
              </a:rPr>
              <a:t>*Dominant learning domain may be expanded to other learning domain depending on the discipline of study.</a:t>
            </a:r>
            <a:endParaRPr i="1" sz="1100" u="none" cap="none" strike="noStrike">
              <a:solidFill>
                <a:srgbClr val="000000"/>
              </a:solidFill>
              <a:latin typeface="Poppins"/>
              <a:ea typeface="Poppins"/>
              <a:cs typeface="Poppins"/>
              <a:sym typeface="Poppins"/>
            </a:endParaRPr>
          </a:p>
        </p:txBody>
      </p:sp>
      <p:pic>
        <p:nvPicPr>
          <p:cNvPr id="94" name="Google Shape;94;g358730c9022_0_17"/>
          <p:cNvPicPr preferRelativeResize="0"/>
          <p:nvPr/>
        </p:nvPicPr>
        <p:blipFill rotWithShape="1">
          <a:blip r:embed="rId5">
            <a:alphaModFix/>
          </a:blip>
          <a:srcRect b="0" l="0" r="0" t="0"/>
          <a:stretch/>
        </p:blipFill>
        <p:spPr>
          <a:xfrm>
            <a:off x="332238" y="1504001"/>
            <a:ext cx="8479525" cy="3218850"/>
          </a:xfrm>
          <a:prstGeom prst="rect">
            <a:avLst/>
          </a:prstGeom>
          <a:noFill/>
          <a:ln>
            <a:noFill/>
          </a:ln>
        </p:spPr>
      </p:pic>
      <p:sp>
        <p:nvSpPr>
          <p:cNvPr id="95" name="Google Shape;95;g358730c9022_0_17"/>
          <p:cNvSpPr txBox="1"/>
          <p:nvPr/>
        </p:nvSpPr>
        <p:spPr>
          <a:xfrm>
            <a:off x="6124325" y="1726025"/>
            <a:ext cx="2518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MY" sz="1500" u="none" cap="none" strike="noStrike">
                <a:solidFill>
                  <a:srgbClr val="FFFFFF"/>
                </a:solidFill>
                <a:latin typeface="Catamaran"/>
                <a:ea typeface="Catamaran"/>
                <a:cs typeface="Catamaran"/>
                <a:sym typeface="Catamaran"/>
              </a:rPr>
              <a:t>Cognitive</a:t>
            </a:r>
            <a:endParaRPr b="1" i="0" sz="1500" u="none" cap="none" strike="noStrike">
              <a:solidFill>
                <a:srgbClr val="FFFFFF"/>
              </a:solidFill>
              <a:latin typeface="Catamaran"/>
              <a:ea typeface="Catamaran"/>
              <a:cs typeface="Catamaran"/>
              <a:sym typeface="Catamaran"/>
            </a:endParaRPr>
          </a:p>
        </p:txBody>
      </p:sp>
      <p:sp>
        <p:nvSpPr>
          <p:cNvPr id="96" name="Google Shape;96;g358730c9022_0_17"/>
          <p:cNvSpPr txBox="1"/>
          <p:nvPr/>
        </p:nvSpPr>
        <p:spPr>
          <a:xfrm>
            <a:off x="6124325" y="2005950"/>
            <a:ext cx="2518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MY" sz="1500" u="none" cap="none" strike="noStrike">
                <a:solidFill>
                  <a:srgbClr val="FFFFFF"/>
                </a:solidFill>
                <a:latin typeface="Catamaran"/>
                <a:ea typeface="Catamaran"/>
                <a:cs typeface="Catamaran"/>
                <a:sym typeface="Catamaran"/>
              </a:rPr>
              <a:t>Cognitive</a:t>
            </a:r>
            <a:endParaRPr b="1" i="0" sz="1500" u="none" cap="none" strike="noStrike">
              <a:solidFill>
                <a:srgbClr val="FFFFFF"/>
              </a:solidFill>
              <a:latin typeface="Catamaran"/>
              <a:ea typeface="Catamaran"/>
              <a:cs typeface="Catamaran"/>
              <a:sym typeface="Catamaran"/>
            </a:endParaRPr>
          </a:p>
        </p:txBody>
      </p:sp>
      <p:sp>
        <p:nvSpPr>
          <p:cNvPr id="97" name="Google Shape;97;g358730c9022_0_17"/>
          <p:cNvSpPr txBox="1"/>
          <p:nvPr/>
        </p:nvSpPr>
        <p:spPr>
          <a:xfrm>
            <a:off x="6124325" y="3072275"/>
            <a:ext cx="25185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MY" sz="1100" u="none" cap="none" strike="noStrike">
                <a:solidFill>
                  <a:srgbClr val="FFFFFF"/>
                </a:solidFill>
                <a:latin typeface="Catamaran"/>
                <a:ea typeface="Catamaran"/>
                <a:cs typeface="Catamaran"/>
                <a:sym typeface="Catamaran"/>
              </a:rPr>
              <a:t>Cognitive/ Psychomotor/ Affective</a:t>
            </a:r>
            <a:endParaRPr b="1" i="0" sz="1100" u="none" cap="none" strike="noStrike">
              <a:solidFill>
                <a:srgbClr val="FFFFFF"/>
              </a:solidFill>
              <a:latin typeface="Catamaran"/>
              <a:ea typeface="Catamaran"/>
              <a:cs typeface="Catamaran"/>
              <a:sym typeface="Catamaran"/>
            </a:endParaRPr>
          </a:p>
        </p:txBody>
      </p:sp>
      <p:sp>
        <p:nvSpPr>
          <p:cNvPr id="98" name="Google Shape;98;g358730c9022_0_17"/>
          <p:cNvSpPr txBox="1"/>
          <p:nvPr/>
        </p:nvSpPr>
        <p:spPr>
          <a:xfrm>
            <a:off x="6124325" y="3315725"/>
            <a:ext cx="2518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MY" sz="1500" u="none" cap="none" strike="noStrike">
                <a:solidFill>
                  <a:srgbClr val="FFFFFF"/>
                </a:solidFill>
                <a:latin typeface="Catamaran"/>
                <a:ea typeface="Catamaran"/>
                <a:cs typeface="Catamaran"/>
                <a:sym typeface="Catamaran"/>
              </a:rPr>
              <a:t>Cognitive</a:t>
            </a:r>
            <a:endParaRPr b="1" i="0" sz="1500" u="none" cap="none" strike="noStrike">
              <a:solidFill>
                <a:srgbClr val="FFFFFF"/>
              </a:solidFill>
              <a:latin typeface="Catamaran"/>
              <a:ea typeface="Catamaran"/>
              <a:cs typeface="Catamaran"/>
              <a:sym typeface="Catamaran"/>
            </a:endParaRPr>
          </a:p>
        </p:txBody>
      </p:sp>
      <p:sp>
        <p:nvSpPr>
          <p:cNvPr id="99" name="Google Shape;99;g358730c9022_0_17"/>
          <p:cNvSpPr txBox="1"/>
          <p:nvPr/>
        </p:nvSpPr>
        <p:spPr>
          <a:xfrm>
            <a:off x="6124325" y="2303750"/>
            <a:ext cx="2518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MY" sz="1500" u="none" cap="none" strike="noStrike">
                <a:solidFill>
                  <a:srgbClr val="FFFFFF"/>
                </a:solidFill>
                <a:latin typeface="Catamaran"/>
                <a:ea typeface="Catamaran"/>
                <a:cs typeface="Catamaran"/>
                <a:sym typeface="Catamaran"/>
              </a:rPr>
              <a:t>Psychomotor</a:t>
            </a:r>
            <a:endParaRPr b="1" i="0" sz="1500" u="none" cap="none" strike="noStrike">
              <a:solidFill>
                <a:srgbClr val="FFFFFF"/>
              </a:solidFill>
              <a:latin typeface="Catamaran"/>
              <a:ea typeface="Catamaran"/>
              <a:cs typeface="Catamaran"/>
              <a:sym typeface="Catamaran"/>
            </a:endParaRPr>
          </a:p>
        </p:txBody>
      </p:sp>
      <p:sp>
        <p:nvSpPr>
          <p:cNvPr id="100" name="Google Shape;100;g358730c9022_0_17"/>
          <p:cNvSpPr txBox="1"/>
          <p:nvPr/>
        </p:nvSpPr>
        <p:spPr>
          <a:xfrm>
            <a:off x="6124325" y="2539113"/>
            <a:ext cx="2518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MY" sz="1500" u="none" cap="none" strike="noStrike">
                <a:solidFill>
                  <a:srgbClr val="FFFFFF"/>
                </a:solidFill>
                <a:latin typeface="Catamaran"/>
                <a:ea typeface="Catamaran"/>
                <a:cs typeface="Catamaran"/>
                <a:sym typeface="Catamaran"/>
              </a:rPr>
              <a:t>Affective</a:t>
            </a:r>
            <a:endParaRPr b="1" i="0" sz="1500" u="none" cap="none" strike="noStrike">
              <a:solidFill>
                <a:srgbClr val="FFFFFF"/>
              </a:solidFill>
              <a:latin typeface="Catamaran"/>
              <a:ea typeface="Catamaran"/>
              <a:cs typeface="Catamaran"/>
              <a:sym typeface="Catamaran"/>
            </a:endParaRPr>
          </a:p>
        </p:txBody>
      </p:sp>
      <p:sp>
        <p:nvSpPr>
          <p:cNvPr id="101" name="Google Shape;101;g358730c9022_0_17"/>
          <p:cNvSpPr txBox="1"/>
          <p:nvPr/>
        </p:nvSpPr>
        <p:spPr>
          <a:xfrm>
            <a:off x="6124325" y="2790650"/>
            <a:ext cx="2518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MY" sz="1500" u="none" cap="none" strike="noStrike">
                <a:solidFill>
                  <a:srgbClr val="FFFFFF"/>
                </a:solidFill>
                <a:latin typeface="Catamaran"/>
                <a:ea typeface="Catamaran"/>
                <a:cs typeface="Catamaran"/>
                <a:sym typeface="Catamaran"/>
              </a:rPr>
              <a:t>Affective</a:t>
            </a:r>
            <a:endParaRPr b="1" i="0" sz="1500" u="none" cap="none" strike="noStrike">
              <a:solidFill>
                <a:srgbClr val="FFFFFF"/>
              </a:solidFill>
              <a:latin typeface="Catamaran"/>
              <a:ea typeface="Catamaran"/>
              <a:cs typeface="Catamaran"/>
              <a:sym typeface="Catamaran"/>
            </a:endParaRPr>
          </a:p>
        </p:txBody>
      </p:sp>
      <p:sp>
        <p:nvSpPr>
          <p:cNvPr id="102" name="Google Shape;102;g358730c9022_0_17"/>
          <p:cNvSpPr txBox="1"/>
          <p:nvPr/>
        </p:nvSpPr>
        <p:spPr>
          <a:xfrm>
            <a:off x="6124325" y="3566425"/>
            <a:ext cx="2518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MY" sz="1500" u="none" cap="none" strike="noStrike">
                <a:solidFill>
                  <a:srgbClr val="FFFFFF"/>
                </a:solidFill>
                <a:latin typeface="Catamaran"/>
                <a:ea typeface="Catamaran"/>
                <a:cs typeface="Catamaran"/>
                <a:sym typeface="Catamaran"/>
              </a:rPr>
              <a:t>Affective</a:t>
            </a:r>
            <a:endParaRPr b="1" i="0" sz="1500" u="none" cap="none" strike="noStrike">
              <a:solidFill>
                <a:srgbClr val="FFFFFF"/>
              </a:solidFill>
              <a:latin typeface="Catamaran"/>
              <a:ea typeface="Catamaran"/>
              <a:cs typeface="Catamaran"/>
              <a:sym typeface="Catamaran"/>
            </a:endParaRPr>
          </a:p>
        </p:txBody>
      </p:sp>
      <p:sp>
        <p:nvSpPr>
          <p:cNvPr id="103" name="Google Shape;103;g358730c9022_0_17"/>
          <p:cNvSpPr txBox="1"/>
          <p:nvPr/>
        </p:nvSpPr>
        <p:spPr>
          <a:xfrm>
            <a:off x="6124325" y="3840788"/>
            <a:ext cx="2518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MY" sz="1500" u="none" cap="none" strike="noStrike">
                <a:solidFill>
                  <a:srgbClr val="FFFFFF"/>
                </a:solidFill>
                <a:latin typeface="Catamaran"/>
                <a:ea typeface="Catamaran"/>
                <a:cs typeface="Catamaran"/>
                <a:sym typeface="Catamaran"/>
              </a:rPr>
              <a:t>Affective</a:t>
            </a:r>
            <a:endParaRPr b="1" i="0" sz="1500" u="none" cap="none" strike="noStrike">
              <a:solidFill>
                <a:srgbClr val="FFFFFF"/>
              </a:solidFill>
              <a:latin typeface="Catamaran"/>
              <a:ea typeface="Catamaran"/>
              <a:cs typeface="Catamaran"/>
              <a:sym typeface="Catamaran"/>
            </a:endParaRPr>
          </a:p>
        </p:txBody>
      </p:sp>
      <p:sp>
        <p:nvSpPr>
          <p:cNvPr id="104" name="Google Shape;104;g358730c9022_0_17"/>
          <p:cNvSpPr txBox="1"/>
          <p:nvPr/>
        </p:nvSpPr>
        <p:spPr>
          <a:xfrm>
            <a:off x="6124325" y="4053338"/>
            <a:ext cx="2518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MY" sz="1500" u="none" cap="none" strike="noStrike">
                <a:solidFill>
                  <a:srgbClr val="FFFFFF"/>
                </a:solidFill>
                <a:latin typeface="Catamaran"/>
                <a:ea typeface="Catamaran"/>
                <a:cs typeface="Catamaran"/>
                <a:sym typeface="Catamaran"/>
              </a:rPr>
              <a:t>Affective</a:t>
            </a:r>
            <a:endParaRPr b="1" i="0" sz="1500" u="none" cap="none" strike="noStrike">
              <a:solidFill>
                <a:srgbClr val="FFFFFF"/>
              </a:solidFill>
              <a:latin typeface="Catamaran"/>
              <a:ea typeface="Catamaran"/>
              <a:cs typeface="Catamaran"/>
              <a:sym typeface="Catamaran"/>
            </a:endParaRPr>
          </a:p>
        </p:txBody>
      </p:sp>
      <p:sp>
        <p:nvSpPr>
          <p:cNvPr id="105" name="Google Shape;105;g358730c9022_0_17"/>
          <p:cNvSpPr txBox="1"/>
          <p:nvPr/>
        </p:nvSpPr>
        <p:spPr>
          <a:xfrm>
            <a:off x="6124325" y="4334950"/>
            <a:ext cx="2518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MY" sz="1500" u="none" cap="none" strike="noStrike">
                <a:solidFill>
                  <a:srgbClr val="FFFFFF"/>
                </a:solidFill>
                <a:latin typeface="Catamaran"/>
                <a:ea typeface="Catamaran"/>
                <a:cs typeface="Catamaran"/>
                <a:sym typeface="Catamaran"/>
              </a:rPr>
              <a:t>Affective</a:t>
            </a:r>
            <a:endParaRPr b="1" i="0" sz="1500" u="none" cap="none" strike="noStrike">
              <a:solidFill>
                <a:srgbClr val="FFFFFF"/>
              </a:solidFill>
              <a:latin typeface="Catamaran"/>
              <a:ea typeface="Catamaran"/>
              <a:cs typeface="Catamaran"/>
              <a:sym typeface="Catamaran"/>
            </a:endParaRPr>
          </a:p>
        </p:txBody>
      </p:sp>
      <p:pic>
        <p:nvPicPr>
          <p:cNvPr id="106" name="Google Shape;106;g358730c9022_0_17"/>
          <p:cNvPicPr preferRelativeResize="0"/>
          <p:nvPr/>
        </p:nvPicPr>
        <p:blipFill rotWithShape="1">
          <a:blip r:embed="rId6">
            <a:alphaModFix/>
          </a:blip>
          <a:srcRect b="0" l="0" r="0" t="0"/>
          <a:stretch/>
        </p:blipFill>
        <p:spPr>
          <a:xfrm flipH="1">
            <a:off x="3452449" y="1586550"/>
            <a:ext cx="2363675" cy="139475"/>
          </a:xfrm>
          <a:prstGeom prst="rect">
            <a:avLst/>
          </a:prstGeom>
          <a:noFill/>
          <a:ln>
            <a:noFill/>
          </a:ln>
        </p:spPr>
      </p:pic>
      <p:sp>
        <p:nvSpPr>
          <p:cNvPr id="107" name="Google Shape;107;g358730c9022_0_17"/>
          <p:cNvSpPr txBox="1"/>
          <p:nvPr/>
        </p:nvSpPr>
        <p:spPr>
          <a:xfrm>
            <a:off x="3390300" y="1503875"/>
            <a:ext cx="2412300" cy="2751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2900"/>
              <a:buFont typeface="Arial"/>
              <a:buNone/>
            </a:pPr>
            <a:r>
              <a:rPr b="1" i="0" lang="en-MY" sz="1500" u="none" cap="none" strike="noStrike">
                <a:solidFill>
                  <a:srgbClr val="FFFFFF"/>
                </a:solidFill>
                <a:latin typeface="Barlow Semi Condensed"/>
                <a:ea typeface="Barlow Semi Condensed"/>
                <a:cs typeface="Barlow Semi Condensed"/>
                <a:sym typeface="Barlow Semi Condensed"/>
              </a:rPr>
              <a:t>MQF2.0  SUB-CLUSTERS</a:t>
            </a:r>
            <a:endParaRPr b="1" i="0" sz="1500" u="none" cap="none" strike="noStrike">
              <a:solidFill>
                <a:srgbClr val="FFFFFF"/>
              </a:solidFill>
              <a:latin typeface="Barlow Semi Condensed"/>
              <a:ea typeface="Barlow Semi Condensed"/>
              <a:cs typeface="Barlow Semi Condensed"/>
              <a:sym typeface="Barlow Semi Condensed"/>
            </a:endParaRPr>
          </a:p>
        </p:txBody>
      </p:sp>
      <p:pic>
        <p:nvPicPr>
          <p:cNvPr id="108" name="Google Shape;108;g358730c9022_0_17"/>
          <p:cNvPicPr preferRelativeResize="0"/>
          <p:nvPr/>
        </p:nvPicPr>
        <p:blipFill rotWithShape="1">
          <a:blip r:embed="rId7">
            <a:alphaModFix/>
          </a:blip>
          <a:srcRect b="0" l="0" r="0" t="0"/>
          <a:stretch/>
        </p:blipFill>
        <p:spPr>
          <a:xfrm>
            <a:off x="561850" y="1504000"/>
            <a:ext cx="2518500" cy="275150"/>
          </a:xfrm>
          <a:prstGeom prst="rect">
            <a:avLst/>
          </a:prstGeom>
          <a:noFill/>
          <a:ln>
            <a:noFill/>
          </a:ln>
        </p:spPr>
      </p:pic>
      <p:sp>
        <p:nvSpPr>
          <p:cNvPr id="109" name="Google Shape;109;g358730c9022_0_17"/>
          <p:cNvSpPr txBox="1"/>
          <p:nvPr/>
        </p:nvSpPr>
        <p:spPr>
          <a:xfrm>
            <a:off x="614950" y="1425150"/>
            <a:ext cx="2412300" cy="3540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2900"/>
              <a:buFont typeface="Arial"/>
              <a:buNone/>
            </a:pPr>
            <a:r>
              <a:rPr b="1" i="0" lang="en-MY" sz="1500" u="none" cap="none" strike="noStrike">
                <a:solidFill>
                  <a:srgbClr val="FFFFFF"/>
                </a:solidFill>
                <a:latin typeface="Barlow Semi Condensed"/>
                <a:ea typeface="Barlow Semi Condensed"/>
                <a:cs typeface="Barlow Semi Condensed"/>
                <a:sym typeface="Barlow Semi Condensed"/>
              </a:rPr>
              <a:t>MQF2.0  CLUSTERS</a:t>
            </a:r>
            <a:endParaRPr b="1" i="0" sz="1500" u="none" cap="none" strike="noStrike">
              <a:solidFill>
                <a:srgbClr val="FFFFFF"/>
              </a:solidFill>
              <a:latin typeface="Barlow Semi Condensed"/>
              <a:ea typeface="Barlow Semi Condensed"/>
              <a:cs typeface="Barlow Semi Condensed"/>
              <a:sym typeface="Barlow Semi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pic>
        <p:nvPicPr>
          <p:cNvPr id="115" name="Google Shape;115;g358730c9022_0_4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16" name="Google Shape;116;g358730c9022_0_43"/>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sz="2300">
              <a:solidFill>
                <a:schemeClr val="lt1"/>
              </a:solidFill>
              <a:latin typeface="Poppins"/>
              <a:ea typeface="Poppins"/>
              <a:cs typeface="Poppins"/>
              <a:sym typeface="Poppins"/>
            </a:endParaRPr>
          </a:p>
        </p:txBody>
      </p:sp>
      <p:sp>
        <p:nvSpPr>
          <p:cNvPr id="117" name="Google Shape;117;g358730c9022_0_43"/>
          <p:cNvSpPr/>
          <p:nvPr/>
        </p:nvSpPr>
        <p:spPr>
          <a:xfrm>
            <a:off x="470250" y="1056525"/>
            <a:ext cx="8203500" cy="3573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b="1" lang="en-MY" sz="2400">
                <a:latin typeface="Poppins"/>
                <a:ea typeface="Poppins"/>
                <a:cs typeface="Poppins"/>
                <a:sym typeface="Poppins"/>
              </a:rPr>
              <a:t>Example:</a:t>
            </a:r>
            <a:endParaRPr sz="1800">
              <a:latin typeface="Poppins"/>
              <a:ea typeface="Poppins"/>
              <a:cs typeface="Poppins"/>
              <a:sym typeface="Poppins"/>
            </a:endParaRPr>
          </a:p>
          <a:p>
            <a:pPr indent="0" lvl="0" marL="0" marR="0" rtl="0" algn="l">
              <a:lnSpc>
                <a:spcPct val="100000"/>
              </a:lnSpc>
              <a:spcBef>
                <a:spcPts val="0"/>
              </a:spcBef>
              <a:spcAft>
                <a:spcPts val="0"/>
              </a:spcAft>
              <a:buNone/>
            </a:pPr>
            <a:r>
              <a:t/>
            </a:r>
            <a:endParaRPr sz="1800">
              <a:latin typeface="Poppins"/>
              <a:ea typeface="Poppins"/>
              <a:cs typeface="Poppins"/>
              <a:sym typeface="Poppins"/>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118" name="Google Shape;118;g358730c9022_0_43"/>
          <p:cNvSpPr txBox="1"/>
          <p:nvPr/>
        </p:nvSpPr>
        <p:spPr>
          <a:xfrm>
            <a:off x="576950" y="3545725"/>
            <a:ext cx="8505900" cy="769500"/>
          </a:xfrm>
          <a:prstGeom prst="rect">
            <a:avLst/>
          </a:prstGeom>
          <a:noFill/>
          <a:ln cap="flat" cmpd="sng" w="9525">
            <a:solidFill>
              <a:srgbClr val="19191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MY" sz="2000" u="sng" cap="none" strike="noStrike">
                <a:solidFill>
                  <a:srgbClr val="000000"/>
                </a:solidFill>
                <a:latin typeface="Poppins"/>
                <a:ea typeface="Poppins"/>
                <a:cs typeface="Poppins"/>
                <a:sym typeface="Poppins"/>
              </a:rPr>
              <a:t>PLO</a:t>
            </a:r>
            <a:endParaRPr b="1" i="0" sz="2000" u="sng"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200"/>
              <a:buFont typeface="Arial"/>
              <a:buNone/>
            </a:pPr>
            <a:r>
              <a:rPr i="0" lang="en-MY" sz="1800" u="none" cap="none" strike="noStrike">
                <a:solidFill>
                  <a:srgbClr val="000000"/>
                </a:solidFill>
                <a:latin typeface="Poppins"/>
                <a:ea typeface="Poppins"/>
                <a:cs typeface="Poppins"/>
                <a:sym typeface="Poppins"/>
              </a:rPr>
              <a:t>Describe theoretical and technical knowledge in culinary-related fields.</a:t>
            </a:r>
            <a:endParaRPr i="0" sz="1900" u="none" cap="none" strike="noStrike">
              <a:solidFill>
                <a:srgbClr val="000000"/>
              </a:solidFill>
              <a:latin typeface="Poppins"/>
              <a:ea typeface="Poppins"/>
              <a:cs typeface="Poppins"/>
              <a:sym typeface="Poppins"/>
            </a:endParaRPr>
          </a:p>
        </p:txBody>
      </p:sp>
      <p:pic>
        <p:nvPicPr>
          <p:cNvPr id="119" name="Google Shape;119;g358730c9022_0_43"/>
          <p:cNvPicPr preferRelativeResize="0"/>
          <p:nvPr/>
        </p:nvPicPr>
        <p:blipFill rotWithShape="1">
          <a:blip r:embed="rId5">
            <a:alphaModFix/>
          </a:blip>
          <a:srcRect b="0" l="0" r="0" t="0"/>
          <a:stretch/>
        </p:blipFill>
        <p:spPr>
          <a:xfrm>
            <a:off x="576950" y="1649825"/>
            <a:ext cx="8505876" cy="1339425"/>
          </a:xfrm>
          <a:prstGeom prst="rect">
            <a:avLst/>
          </a:prstGeom>
          <a:noFill/>
          <a:ln cap="flat" cmpd="sng" w="19050">
            <a:solidFill>
              <a:srgbClr val="191919"/>
            </a:solidFill>
            <a:prstDash val="solid"/>
            <a:round/>
            <a:headEnd len="sm" w="sm" type="none"/>
            <a:tailEnd len="sm" w="sm" type="none"/>
          </a:ln>
        </p:spPr>
      </p:pic>
      <p:cxnSp>
        <p:nvCxnSpPr>
          <p:cNvPr id="120" name="Google Shape;120;g358730c9022_0_43"/>
          <p:cNvCxnSpPr/>
          <p:nvPr/>
        </p:nvCxnSpPr>
        <p:spPr>
          <a:xfrm rot="10800000">
            <a:off x="984975" y="2924800"/>
            <a:ext cx="1254000" cy="605700"/>
          </a:xfrm>
          <a:prstGeom prst="straightConnector1">
            <a:avLst/>
          </a:prstGeom>
          <a:noFill/>
          <a:ln cap="flat" cmpd="sng" w="28575">
            <a:solidFill>
              <a:srgbClr val="FF0000"/>
            </a:solidFill>
            <a:prstDash val="solid"/>
            <a:round/>
            <a:headEnd len="sm" w="sm"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pic>
        <p:nvPicPr>
          <p:cNvPr id="126" name="Google Shape;126;g358730c9022_0_7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27" name="Google Shape;127;g358730c9022_0_70"/>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sz="2300">
              <a:solidFill>
                <a:schemeClr val="lt1"/>
              </a:solidFill>
              <a:latin typeface="Poppins"/>
              <a:ea typeface="Poppins"/>
              <a:cs typeface="Poppins"/>
              <a:sym typeface="Poppins"/>
            </a:endParaRPr>
          </a:p>
        </p:txBody>
      </p:sp>
      <p:sp>
        <p:nvSpPr>
          <p:cNvPr id="128" name="Google Shape;128;g358730c9022_0_70"/>
          <p:cNvSpPr/>
          <p:nvPr/>
        </p:nvSpPr>
        <p:spPr>
          <a:xfrm>
            <a:off x="470250" y="1056525"/>
            <a:ext cx="8203500" cy="3573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b="1" lang="en-MY" sz="2400">
                <a:latin typeface="Poppins"/>
                <a:ea typeface="Poppins"/>
                <a:cs typeface="Poppins"/>
                <a:sym typeface="Poppins"/>
              </a:rPr>
              <a:t>Example:</a:t>
            </a:r>
            <a:endParaRPr sz="1800">
              <a:latin typeface="Poppins"/>
              <a:ea typeface="Poppins"/>
              <a:cs typeface="Poppins"/>
              <a:sym typeface="Poppins"/>
            </a:endParaRPr>
          </a:p>
          <a:p>
            <a:pPr indent="0" lvl="0" marL="0" marR="0" rtl="0" algn="l">
              <a:lnSpc>
                <a:spcPct val="100000"/>
              </a:lnSpc>
              <a:spcBef>
                <a:spcPts val="0"/>
              </a:spcBef>
              <a:spcAft>
                <a:spcPts val="0"/>
              </a:spcAft>
              <a:buNone/>
            </a:pPr>
            <a:r>
              <a:t/>
            </a:r>
            <a:endParaRPr sz="1800">
              <a:latin typeface="Poppins"/>
              <a:ea typeface="Poppins"/>
              <a:cs typeface="Poppins"/>
              <a:sym typeface="Poppins"/>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129" name="Google Shape;129;g358730c9022_0_70"/>
          <p:cNvSpPr txBox="1"/>
          <p:nvPr/>
        </p:nvSpPr>
        <p:spPr>
          <a:xfrm>
            <a:off x="1470275" y="3432650"/>
            <a:ext cx="6986700" cy="1200600"/>
          </a:xfrm>
          <a:prstGeom prst="rect">
            <a:avLst/>
          </a:prstGeom>
          <a:noFill/>
          <a:ln cap="flat" cmpd="sng" w="9525">
            <a:solidFill>
              <a:srgbClr val="19191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MY" sz="2200" u="sng" cap="none" strike="noStrike">
                <a:solidFill>
                  <a:srgbClr val="000000"/>
                </a:solidFill>
                <a:latin typeface="Poppins"/>
                <a:ea typeface="Poppins"/>
                <a:cs typeface="Poppins"/>
                <a:sym typeface="Poppins"/>
              </a:rPr>
              <a:t>PLO</a:t>
            </a:r>
            <a:endParaRPr b="1" i="0" sz="2200" u="sng"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200"/>
              <a:buFont typeface="Arial"/>
              <a:buNone/>
            </a:pPr>
            <a:r>
              <a:rPr i="0" lang="en-MY" sz="2200" u="none" cap="none" strike="noStrike">
                <a:solidFill>
                  <a:srgbClr val="000000"/>
                </a:solidFill>
                <a:latin typeface="Poppins"/>
                <a:ea typeface="Poppins"/>
                <a:cs typeface="Poppins"/>
                <a:sym typeface="Poppins"/>
              </a:rPr>
              <a:t>Apply a range of essential skills (methods and procedures) within food production operations.</a:t>
            </a:r>
            <a:endParaRPr i="0" sz="2300" u="none" cap="none" strike="noStrike">
              <a:solidFill>
                <a:srgbClr val="000000"/>
              </a:solidFill>
              <a:latin typeface="Poppins"/>
              <a:ea typeface="Poppins"/>
              <a:cs typeface="Poppins"/>
              <a:sym typeface="Poppins"/>
            </a:endParaRPr>
          </a:p>
        </p:txBody>
      </p:sp>
      <p:pic>
        <p:nvPicPr>
          <p:cNvPr id="130" name="Google Shape;130;g358730c9022_0_70"/>
          <p:cNvPicPr preferRelativeResize="0"/>
          <p:nvPr/>
        </p:nvPicPr>
        <p:blipFill rotWithShape="1">
          <a:blip r:embed="rId5">
            <a:alphaModFix/>
          </a:blip>
          <a:srcRect b="0" l="0" r="0" t="0"/>
          <a:stretch/>
        </p:blipFill>
        <p:spPr>
          <a:xfrm>
            <a:off x="470250" y="1536750"/>
            <a:ext cx="8505876" cy="1339425"/>
          </a:xfrm>
          <a:prstGeom prst="rect">
            <a:avLst/>
          </a:prstGeom>
          <a:noFill/>
          <a:ln cap="flat" cmpd="sng" w="19050">
            <a:solidFill>
              <a:srgbClr val="191919"/>
            </a:solidFill>
            <a:prstDash val="solid"/>
            <a:round/>
            <a:headEnd len="sm" w="sm" type="none"/>
            <a:tailEnd len="sm" w="sm" type="none"/>
          </a:ln>
        </p:spPr>
      </p:pic>
      <p:cxnSp>
        <p:nvCxnSpPr>
          <p:cNvPr id="131" name="Google Shape;131;g358730c9022_0_70"/>
          <p:cNvCxnSpPr/>
          <p:nvPr/>
        </p:nvCxnSpPr>
        <p:spPr>
          <a:xfrm rot="10800000">
            <a:off x="2504125" y="2886000"/>
            <a:ext cx="393300" cy="520800"/>
          </a:xfrm>
          <a:prstGeom prst="straightConnector1">
            <a:avLst/>
          </a:prstGeom>
          <a:noFill/>
          <a:ln cap="flat" cmpd="sng" w="28575">
            <a:solidFill>
              <a:srgbClr val="FF0000"/>
            </a:solidFill>
            <a:prstDash val="solid"/>
            <a:round/>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pic>
        <p:nvPicPr>
          <p:cNvPr id="137" name="Google Shape;137;g358730c9022_0_8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8" name="Google Shape;138;g358730c9022_0_86"/>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sz="2300">
              <a:solidFill>
                <a:schemeClr val="lt1"/>
              </a:solidFill>
              <a:latin typeface="Poppins"/>
              <a:ea typeface="Poppins"/>
              <a:cs typeface="Poppins"/>
              <a:sym typeface="Poppins"/>
            </a:endParaRPr>
          </a:p>
        </p:txBody>
      </p:sp>
      <p:sp>
        <p:nvSpPr>
          <p:cNvPr id="139" name="Google Shape;139;g358730c9022_0_86"/>
          <p:cNvSpPr/>
          <p:nvPr/>
        </p:nvSpPr>
        <p:spPr>
          <a:xfrm>
            <a:off x="470250" y="1056525"/>
            <a:ext cx="8203500" cy="3573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b="1" lang="en-MY" sz="2400">
                <a:latin typeface="Poppins"/>
                <a:ea typeface="Poppins"/>
                <a:cs typeface="Poppins"/>
                <a:sym typeface="Poppins"/>
              </a:rPr>
              <a:t>Example:</a:t>
            </a:r>
            <a:endParaRPr sz="1800">
              <a:latin typeface="Poppins"/>
              <a:ea typeface="Poppins"/>
              <a:cs typeface="Poppins"/>
              <a:sym typeface="Poppins"/>
            </a:endParaRPr>
          </a:p>
          <a:p>
            <a:pPr indent="0" lvl="0" marL="0" marR="0" rtl="0" algn="l">
              <a:lnSpc>
                <a:spcPct val="100000"/>
              </a:lnSpc>
              <a:spcBef>
                <a:spcPts val="0"/>
              </a:spcBef>
              <a:spcAft>
                <a:spcPts val="0"/>
              </a:spcAft>
              <a:buNone/>
            </a:pPr>
            <a:r>
              <a:t/>
            </a:r>
            <a:endParaRPr sz="1800">
              <a:latin typeface="Poppins"/>
              <a:ea typeface="Poppins"/>
              <a:cs typeface="Poppins"/>
              <a:sym typeface="Poppins"/>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140" name="Google Shape;140;g358730c9022_0_86"/>
          <p:cNvSpPr txBox="1"/>
          <p:nvPr/>
        </p:nvSpPr>
        <p:spPr>
          <a:xfrm>
            <a:off x="846175" y="3432650"/>
            <a:ext cx="7941900" cy="1154400"/>
          </a:xfrm>
          <a:prstGeom prst="rect">
            <a:avLst/>
          </a:prstGeom>
          <a:noFill/>
          <a:ln cap="flat" cmpd="sng" w="9525">
            <a:solidFill>
              <a:srgbClr val="19191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MY" sz="2100" u="sng" cap="none" strike="noStrike">
                <a:solidFill>
                  <a:srgbClr val="000000"/>
                </a:solidFill>
                <a:latin typeface="Poppins"/>
                <a:ea typeface="Poppins"/>
                <a:cs typeface="Poppins"/>
                <a:sym typeface="Poppins"/>
              </a:rPr>
              <a:t>PLO</a:t>
            </a:r>
            <a:endParaRPr b="1" i="0" sz="2100" u="sng"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200"/>
              <a:buFont typeface="Arial"/>
              <a:buNone/>
            </a:pPr>
            <a:r>
              <a:rPr i="0" lang="en-MY" sz="2100" u="none" cap="none" strike="noStrike">
                <a:solidFill>
                  <a:srgbClr val="000000"/>
                </a:solidFill>
                <a:latin typeface="Poppins"/>
                <a:ea typeface="Poppins"/>
                <a:cs typeface="Poppins"/>
                <a:sym typeface="Poppins"/>
              </a:rPr>
              <a:t>Communicate using Culinary terminologies confidently, accurately and coherently in appropriate contexts.</a:t>
            </a:r>
            <a:endParaRPr i="0" sz="2200" u="none" cap="none" strike="noStrike">
              <a:solidFill>
                <a:srgbClr val="000000"/>
              </a:solidFill>
              <a:latin typeface="Poppins"/>
              <a:ea typeface="Poppins"/>
              <a:cs typeface="Poppins"/>
              <a:sym typeface="Poppins"/>
            </a:endParaRPr>
          </a:p>
        </p:txBody>
      </p:sp>
      <p:pic>
        <p:nvPicPr>
          <p:cNvPr id="141" name="Google Shape;141;g358730c9022_0_86"/>
          <p:cNvPicPr preferRelativeResize="0"/>
          <p:nvPr/>
        </p:nvPicPr>
        <p:blipFill rotWithShape="1">
          <a:blip r:embed="rId5">
            <a:alphaModFix/>
          </a:blip>
          <a:srcRect b="0" l="0" r="0" t="0"/>
          <a:stretch/>
        </p:blipFill>
        <p:spPr>
          <a:xfrm>
            <a:off x="576950" y="1536750"/>
            <a:ext cx="8505876" cy="1339425"/>
          </a:xfrm>
          <a:prstGeom prst="rect">
            <a:avLst/>
          </a:prstGeom>
          <a:noFill/>
          <a:ln cap="flat" cmpd="sng" w="19050">
            <a:solidFill>
              <a:srgbClr val="191919"/>
            </a:solidFill>
            <a:prstDash val="solid"/>
            <a:round/>
            <a:headEnd len="sm" w="sm" type="none"/>
            <a:tailEnd len="sm" w="sm" type="none"/>
          </a:ln>
        </p:spPr>
      </p:pic>
      <p:cxnSp>
        <p:nvCxnSpPr>
          <p:cNvPr id="142" name="Google Shape;142;g358730c9022_0_86"/>
          <p:cNvCxnSpPr/>
          <p:nvPr/>
        </p:nvCxnSpPr>
        <p:spPr>
          <a:xfrm rot="10800000">
            <a:off x="4109500" y="2864775"/>
            <a:ext cx="488700" cy="573900"/>
          </a:xfrm>
          <a:prstGeom prst="straightConnector1">
            <a:avLst/>
          </a:prstGeom>
          <a:noFill/>
          <a:ln cap="flat" cmpd="sng" w="28575">
            <a:solidFill>
              <a:srgbClr val="FF0000"/>
            </a:solidFill>
            <a:prstDash val="solid"/>
            <a:round/>
            <a:headEnd len="sm" w="sm"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pic>
        <p:nvPicPr>
          <p:cNvPr id="148" name="Google Shape;148;g358730c9022_0_11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49" name="Google Shape;149;g358730c9022_0_112"/>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sz="2300">
              <a:solidFill>
                <a:schemeClr val="lt1"/>
              </a:solidFill>
              <a:latin typeface="Poppins"/>
              <a:ea typeface="Poppins"/>
              <a:cs typeface="Poppins"/>
              <a:sym typeface="Poppins"/>
            </a:endParaRPr>
          </a:p>
        </p:txBody>
      </p:sp>
      <p:sp>
        <p:nvSpPr>
          <p:cNvPr id="150" name="Google Shape;150;g358730c9022_0_112"/>
          <p:cNvSpPr/>
          <p:nvPr/>
        </p:nvSpPr>
        <p:spPr>
          <a:xfrm>
            <a:off x="470250" y="1056525"/>
            <a:ext cx="8203500" cy="3573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b="1" lang="en-MY" sz="2400">
                <a:latin typeface="Poppins"/>
                <a:ea typeface="Poppins"/>
                <a:cs typeface="Poppins"/>
                <a:sym typeface="Poppins"/>
              </a:rPr>
              <a:t>Example:</a:t>
            </a:r>
            <a:endParaRPr sz="1800">
              <a:latin typeface="Poppins"/>
              <a:ea typeface="Poppins"/>
              <a:cs typeface="Poppins"/>
              <a:sym typeface="Poppins"/>
            </a:endParaRPr>
          </a:p>
          <a:p>
            <a:pPr indent="0" lvl="0" marL="0" marR="0" rtl="0" algn="l">
              <a:lnSpc>
                <a:spcPct val="100000"/>
              </a:lnSpc>
              <a:spcBef>
                <a:spcPts val="0"/>
              </a:spcBef>
              <a:spcAft>
                <a:spcPts val="0"/>
              </a:spcAft>
              <a:buNone/>
            </a:pPr>
            <a:r>
              <a:t/>
            </a:r>
            <a:endParaRPr sz="1800">
              <a:latin typeface="Poppins"/>
              <a:ea typeface="Poppins"/>
              <a:cs typeface="Poppins"/>
              <a:sym typeface="Poppins"/>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151" name="Google Shape;151;g358730c9022_0_112"/>
          <p:cNvSpPr txBox="1"/>
          <p:nvPr/>
        </p:nvSpPr>
        <p:spPr>
          <a:xfrm>
            <a:off x="910600" y="3283875"/>
            <a:ext cx="8020200" cy="861900"/>
          </a:xfrm>
          <a:prstGeom prst="rect">
            <a:avLst/>
          </a:prstGeom>
          <a:noFill/>
          <a:ln cap="flat" cmpd="sng" w="9525">
            <a:solidFill>
              <a:srgbClr val="19191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MY" sz="2200" u="sng" cap="none" strike="noStrike">
                <a:solidFill>
                  <a:srgbClr val="000000"/>
                </a:solidFill>
                <a:latin typeface="Poppins"/>
                <a:ea typeface="Poppins"/>
                <a:cs typeface="Poppins"/>
                <a:sym typeface="Poppins"/>
              </a:rPr>
              <a:t>PLO</a:t>
            </a:r>
            <a:endParaRPr b="1" i="0" sz="2200" u="sng"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200"/>
              <a:buFont typeface="Arial"/>
              <a:buNone/>
            </a:pPr>
            <a:r>
              <a:rPr i="0" lang="en-MY" sz="2200" u="none" cap="none" strike="noStrike">
                <a:solidFill>
                  <a:srgbClr val="000000"/>
                </a:solidFill>
                <a:latin typeface="Poppins"/>
                <a:ea typeface="Poppins"/>
                <a:cs typeface="Poppins"/>
                <a:sym typeface="Poppins"/>
              </a:rPr>
              <a:t>Analyse common health problems using clinical skills.</a:t>
            </a:r>
            <a:endParaRPr i="0" sz="2300" u="none" cap="none" strike="noStrike">
              <a:solidFill>
                <a:srgbClr val="000000"/>
              </a:solidFill>
              <a:latin typeface="Poppins"/>
              <a:ea typeface="Poppins"/>
              <a:cs typeface="Poppins"/>
              <a:sym typeface="Poppins"/>
            </a:endParaRPr>
          </a:p>
        </p:txBody>
      </p:sp>
      <p:pic>
        <p:nvPicPr>
          <p:cNvPr id="152" name="Google Shape;152;g358730c9022_0_112"/>
          <p:cNvPicPr preferRelativeResize="0"/>
          <p:nvPr/>
        </p:nvPicPr>
        <p:blipFill rotWithShape="1">
          <a:blip r:embed="rId5">
            <a:alphaModFix/>
          </a:blip>
          <a:srcRect b="0" l="0" r="0" t="0"/>
          <a:stretch/>
        </p:blipFill>
        <p:spPr>
          <a:xfrm>
            <a:off x="576950" y="1536750"/>
            <a:ext cx="8505876" cy="1339425"/>
          </a:xfrm>
          <a:prstGeom prst="rect">
            <a:avLst/>
          </a:prstGeom>
          <a:noFill/>
          <a:ln cap="flat" cmpd="sng" w="19050">
            <a:solidFill>
              <a:srgbClr val="191919"/>
            </a:solidFill>
            <a:prstDash val="solid"/>
            <a:round/>
            <a:headEnd len="sm" w="sm" type="none"/>
            <a:tailEnd len="sm" w="sm" type="none"/>
          </a:ln>
        </p:spPr>
      </p:pic>
      <p:cxnSp>
        <p:nvCxnSpPr>
          <p:cNvPr id="153" name="Google Shape;153;g358730c9022_0_112"/>
          <p:cNvCxnSpPr/>
          <p:nvPr/>
        </p:nvCxnSpPr>
        <p:spPr>
          <a:xfrm rot="10800000">
            <a:off x="1983875" y="2801075"/>
            <a:ext cx="722700" cy="478200"/>
          </a:xfrm>
          <a:prstGeom prst="straightConnector1">
            <a:avLst/>
          </a:prstGeom>
          <a:noFill/>
          <a:ln cap="flat" cmpd="sng" w="28575">
            <a:solidFill>
              <a:srgbClr val="FF0000"/>
            </a:solidFill>
            <a:prstDash val="solid"/>
            <a:round/>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pic>
        <p:nvPicPr>
          <p:cNvPr id="159" name="Google Shape;159;g358730c9022_0_9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60" name="Google Shape;160;g358730c9022_0_99"/>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sz="2300">
              <a:solidFill>
                <a:schemeClr val="lt1"/>
              </a:solidFill>
              <a:latin typeface="Poppins"/>
              <a:ea typeface="Poppins"/>
              <a:cs typeface="Poppins"/>
              <a:sym typeface="Poppins"/>
            </a:endParaRPr>
          </a:p>
        </p:txBody>
      </p:sp>
      <p:sp>
        <p:nvSpPr>
          <p:cNvPr id="161" name="Google Shape;161;g358730c9022_0_99"/>
          <p:cNvSpPr/>
          <p:nvPr/>
        </p:nvSpPr>
        <p:spPr>
          <a:xfrm>
            <a:off x="470250" y="1056525"/>
            <a:ext cx="8203500" cy="3573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b="1" lang="en-MY" sz="2400">
                <a:latin typeface="Poppins"/>
                <a:ea typeface="Poppins"/>
                <a:cs typeface="Poppins"/>
                <a:sym typeface="Poppins"/>
              </a:rPr>
              <a:t>Example:</a:t>
            </a:r>
            <a:endParaRPr sz="1800">
              <a:latin typeface="Poppins"/>
              <a:ea typeface="Poppins"/>
              <a:cs typeface="Poppins"/>
              <a:sym typeface="Poppins"/>
            </a:endParaRPr>
          </a:p>
          <a:p>
            <a:pPr indent="0" lvl="0" marL="0" marR="0" rtl="0" algn="l">
              <a:lnSpc>
                <a:spcPct val="100000"/>
              </a:lnSpc>
              <a:spcBef>
                <a:spcPts val="0"/>
              </a:spcBef>
              <a:spcAft>
                <a:spcPts val="0"/>
              </a:spcAft>
              <a:buNone/>
            </a:pPr>
            <a:r>
              <a:t/>
            </a:r>
            <a:endParaRPr sz="1800">
              <a:latin typeface="Poppins"/>
              <a:ea typeface="Poppins"/>
              <a:cs typeface="Poppins"/>
              <a:sym typeface="Poppins"/>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162" name="Google Shape;162;g358730c9022_0_99"/>
          <p:cNvSpPr txBox="1"/>
          <p:nvPr/>
        </p:nvSpPr>
        <p:spPr>
          <a:xfrm>
            <a:off x="576950" y="3432650"/>
            <a:ext cx="7986600" cy="1200600"/>
          </a:xfrm>
          <a:prstGeom prst="rect">
            <a:avLst/>
          </a:prstGeom>
          <a:noFill/>
          <a:ln cap="flat" cmpd="sng" w="9525">
            <a:solidFill>
              <a:srgbClr val="19191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MY" sz="2200" u="sng" cap="none" strike="noStrike">
                <a:solidFill>
                  <a:srgbClr val="000000"/>
                </a:solidFill>
                <a:latin typeface="Poppins"/>
                <a:ea typeface="Poppins"/>
                <a:cs typeface="Poppins"/>
                <a:sym typeface="Poppins"/>
              </a:rPr>
              <a:t>PLO</a:t>
            </a:r>
            <a:endParaRPr b="1" i="0" sz="2200" u="sng"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200"/>
              <a:buFont typeface="Arial"/>
              <a:buNone/>
            </a:pPr>
            <a:r>
              <a:rPr i="0" lang="en-MY" sz="2200" u="none" cap="none" strike="noStrike">
                <a:solidFill>
                  <a:srgbClr val="000000"/>
                </a:solidFill>
                <a:latin typeface="Poppins"/>
                <a:ea typeface="Poppins"/>
                <a:cs typeface="Poppins"/>
                <a:sym typeface="Poppins"/>
              </a:rPr>
              <a:t>Engage in self-directed lifelong learning and career </a:t>
            </a:r>
            <a:r>
              <a:rPr i="0" lang="en-MY" sz="2200" u="none" cap="none" strike="noStrike">
                <a:solidFill>
                  <a:srgbClr val="000000"/>
                </a:solidFill>
                <a:latin typeface="Poppins"/>
                <a:ea typeface="Poppins"/>
                <a:cs typeface="Poppins"/>
                <a:sym typeface="Poppins"/>
                <a:extLst>
                  <a:ext uri="http://customooxmlschemas.google.com/">
                    <go:slidesCustomData xmlns:go="http://customooxmlschemas.google.com/" textRoundtripDataId="0"/>
                  </a:ext>
                </a:extLst>
              </a:rPr>
              <a:t>enhancement</a:t>
            </a:r>
            <a:r>
              <a:rPr i="0" lang="en-MY" sz="2200" u="none" cap="none" strike="noStrike">
                <a:solidFill>
                  <a:srgbClr val="000000"/>
                </a:solidFill>
                <a:latin typeface="Poppins"/>
                <a:ea typeface="Poppins"/>
                <a:cs typeface="Poppins"/>
                <a:sym typeface="Poppins"/>
              </a:rPr>
              <a:t> activities in the field of food science.</a:t>
            </a:r>
            <a:endParaRPr i="0" sz="2300" u="none" cap="none" strike="noStrike">
              <a:solidFill>
                <a:srgbClr val="000000"/>
              </a:solidFill>
              <a:latin typeface="Poppins"/>
              <a:ea typeface="Poppins"/>
              <a:cs typeface="Poppins"/>
              <a:sym typeface="Poppins"/>
            </a:endParaRPr>
          </a:p>
        </p:txBody>
      </p:sp>
      <p:pic>
        <p:nvPicPr>
          <p:cNvPr id="163" name="Google Shape;163;g358730c9022_0_99"/>
          <p:cNvPicPr preferRelativeResize="0"/>
          <p:nvPr/>
        </p:nvPicPr>
        <p:blipFill rotWithShape="1">
          <a:blip r:embed="rId5">
            <a:alphaModFix/>
          </a:blip>
          <a:srcRect b="0" l="0" r="0" t="0"/>
          <a:stretch/>
        </p:blipFill>
        <p:spPr>
          <a:xfrm>
            <a:off x="576950" y="1536750"/>
            <a:ext cx="8505876" cy="1339425"/>
          </a:xfrm>
          <a:prstGeom prst="rect">
            <a:avLst/>
          </a:prstGeom>
          <a:noFill/>
          <a:ln cap="flat" cmpd="sng" w="19050">
            <a:solidFill>
              <a:srgbClr val="191919"/>
            </a:solidFill>
            <a:prstDash val="solid"/>
            <a:round/>
            <a:headEnd len="sm" w="sm" type="none"/>
            <a:tailEnd len="sm" w="sm" type="none"/>
          </a:ln>
        </p:spPr>
      </p:pic>
      <p:cxnSp>
        <p:nvCxnSpPr>
          <p:cNvPr id="164" name="Google Shape;164;g358730c9022_0_99"/>
          <p:cNvCxnSpPr/>
          <p:nvPr/>
        </p:nvCxnSpPr>
        <p:spPr>
          <a:xfrm flipH="1" rot="10800000">
            <a:off x="6606700" y="2843400"/>
            <a:ext cx="510300" cy="563400"/>
          </a:xfrm>
          <a:prstGeom prst="straightConnector1">
            <a:avLst/>
          </a:prstGeom>
          <a:noFill/>
          <a:ln cap="flat" cmpd="sng" w="28575">
            <a:solidFill>
              <a:srgbClr val="FF0000"/>
            </a:solidFill>
            <a:prstDash val="solid"/>
            <a:round/>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