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ExtraBold"/>
      <p:bold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jr8i7zw+vPsOpSAAQulyV7tOn9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D112FB-CF3E-449A-BBAB-9A944F0A4759}">
  <a:tblStyle styleId="{0CD112FB-CF3E-449A-BBAB-9A944F0A47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Ligh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ExtraBold-bold.fntdata"/><Relationship Id="rId30" Type="http://schemas.openxmlformats.org/officeDocument/2006/relationships/font" Target="fonts/PoppinsLight-boldItalic.fntdata"/><Relationship Id="rId11" Type="http://schemas.openxmlformats.org/officeDocument/2006/relationships/slide" Target="slides/slide5.xml"/><Relationship Id="rId33" Type="http://schemas.openxmlformats.org/officeDocument/2006/relationships/font" Target="fonts/CenturyGothic-regular.fntdata"/><Relationship Id="rId10" Type="http://schemas.openxmlformats.org/officeDocument/2006/relationships/slide" Target="slides/slide4.xml"/><Relationship Id="rId32" Type="http://schemas.openxmlformats.org/officeDocument/2006/relationships/font" Target="fonts/PoppinsExtraBold-boldItalic.fntdata"/><Relationship Id="rId13" Type="http://schemas.openxmlformats.org/officeDocument/2006/relationships/slide" Target="slides/slide7.xml"/><Relationship Id="rId35" Type="http://schemas.openxmlformats.org/officeDocument/2006/relationships/font" Target="fonts/CenturyGothic-italic.fntdata"/><Relationship Id="rId12" Type="http://schemas.openxmlformats.org/officeDocument/2006/relationships/slide" Target="slides/slide6.xml"/><Relationship Id="rId34" Type="http://schemas.openxmlformats.org/officeDocument/2006/relationships/font" Target="fonts/CenturyGothic-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6de5e6b6cd_1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6de5e6b6cd_1_14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6de5e6b6cd_1_14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6de5e6b6cd_1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6de5e6b6cd_1_1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6de5e6b6cd_1_12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de5e6b6cd_1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6de5e6b6cd_1_1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6de5e6b6cd_1_13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dd45725c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6dd45725c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dd45725c0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6dd45725c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6dd45725c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6dd45725c0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6dd45725c0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6dd45725c0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de5e6b6c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6de5e6b6cd_0_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36de5e6b6cd_0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de5e6b6c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6de5e6b6cd_0_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g36de5e6b6cd_0_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de5e6b6c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6de5e6b6cd_0_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6de5e6b6cd_0_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de5e6b6cd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6de5e6b6cd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36de5e6b6cd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de5e6b6c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6de5e6b6cd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6de5e6b6cd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6de5e6b6cd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6de5e6b6cd_1_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6de5e6b6cd_1_3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de5e6b6cd_1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36de5e6b6cd_1_6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6de5e6b6cd_1_6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de5e6b6cd_1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6de5e6b6cd_1_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6de5e6b6cd_1_9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5.png"/><Relationship Id="rId8"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creativecommons.org/licenses/by-nc-sa/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843300"/>
            <a:ext cx="2868900" cy="2650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Blended Learning Substitute</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Tina Lim</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Year: 202</a:t>
            </a:r>
            <a:r>
              <a:rPr lang="en-MY" sz="2000">
                <a:solidFill>
                  <a:schemeClr val="lt1"/>
                </a:solidFill>
                <a:latin typeface="Poppins"/>
                <a:ea typeface="Poppins"/>
                <a:cs typeface="Poppins"/>
                <a:sym typeface="Poppins"/>
              </a:rPr>
              <a:t>2</a:t>
            </a:r>
            <a:endParaRPr b="0" i="0" sz="2000" u="none" cap="none" strike="noStrike">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3797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085625" y="4109225"/>
            <a:ext cx="31503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5"/>
              </a:rPr>
              <a:t>Freepik</a:t>
            </a:r>
            <a:endParaRPr b="0" i="0" sz="1200" u="none" cap="none" strike="noStrike">
              <a:solidFill>
                <a:schemeClr val="dk2"/>
              </a:solidFill>
              <a:latin typeface="Poppins"/>
              <a:ea typeface="Poppins"/>
              <a:cs typeface="Poppins"/>
              <a:sym typeface="Poppins"/>
            </a:endParaRPr>
          </a:p>
        </p:txBody>
      </p:sp>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6" name="Google Shape;66;p2"/>
          <p:cNvPicPr preferRelativeResize="0"/>
          <p:nvPr/>
        </p:nvPicPr>
        <p:blipFill rotWithShape="1">
          <a:blip r:embed="rId7">
            <a:alphaModFix/>
          </a:blip>
          <a:srcRect b="0" l="0" r="0" t="0"/>
          <a:stretch/>
        </p:blipFill>
        <p:spPr>
          <a:xfrm>
            <a:off x="355825" y="4349173"/>
            <a:ext cx="1662725" cy="581725"/>
          </a:xfrm>
          <a:prstGeom prst="rect">
            <a:avLst/>
          </a:prstGeom>
          <a:noFill/>
          <a:ln>
            <a:noFill/>
          </a:ln>
        </p:spPr>
      </p:pic>
      <p:pic>
        <p:nvPicPr>
          <p:cNvPr id="67" name="Google Shape;67;p2" title="9963615.jpg"/>
          <p:cNvPicPr preferRelativeResize="0"/>
          <p:nvPr/>
        </p:nvPicPr>
        <p:blipFill>
          <a:blip r:embed="rId8">
            <a:alphaModFix/>
          </a:blip>
          <a:stretch>
            <a:fillRect/>
          </a:stretch>
        </p:blipFill>
        <p:spPr>
          <a:xfrm>
            <a:off x="3934444" y="843288"/>
            <a:ext cx="4724019" cy="3148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pic>
        <p:nvPicPr>
          <p:cNvPr id="174" name="Google Shape;174;g36de5e6b6cd_1_14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5" name="Google Shape;175;g36de5e6b6cd_1_145"/>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600">
                <a:solidFill>
                  <a:schemeClr val="lt1"/>
                </a:solidFill>
                <a:latin typeface="Poppins"/>
                <a:ea typeface="Poppins"/>
                <a:cs typeface="Poppins"/>
                <a:sym typeface="Poppins"/>
              </a:rPr>
              <a:t>Sample 2</a:t>
            </a:r>
            <a:endParaRPr b="1" i="0" sz="2600" u="none" cap="none" strike="noStrike">
              <a:solidFill>
                <a:schemeClr val="lt1"/>
              </a:solidFill>
              <a:latin typeface="Poppins"/>
              <a:ea typeface="Poppins"/>
              <a:cs typeface="Poppins"/>
              <a:sym typeface="Poppins"/>
            </a:endParaRPr>
          </a:p>
        </p:txBody>
      </p:sp>
      <p:sp>
        <p:nvSpPr>
          <p:cNvPr id="176" name="Google Shape;176;g36de5e6b6cd_1_145"/>
          <p:cNvSpPr txBox="1"/>
          <p:nvPr/>
        </p:nvSpPr>
        <p:spPr>
          <a:xfrm>
            <a:off x="509225" y="933600"/>
            <a:ext cx="8457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None/>
            </a:pPr>
            <a:r>
              <a:rPr lang="en-MY" sz="2200">
                <a:solidFill>
                  <a:schemeClr val="dk1"/>
                </a:solidFill>
                <a:latin typeface="Poppins"/>
                <a:ea typeface="Poppins"/>
                <a:cs typeface="Poppins"/>
                <a:sym typeface="Poppins"/>
              </a:rPr>
              <a:t>2 credit hour BLS course with Online 50%</a:t>
            </a:r>
            <a:endParaRPr b="1" sz="2200">
              <a:solidFill>
                <a:srgbClr val="FF0000"/>
              </a:solidFill>
              <a:latin typeface="Poppins"/>
              <a:ea typeface="Poppins"/>
              <a:cs typeface="Poppins"/>
              <a:sym typeface="Poppins"/>
            </a:endParaRPr>
          </a:p>
        </p:txBody>
      </p:sp>
      <p:pic>
        <p:nvPicPr>
          <p:cNvPr id="177" name="Google Shape;177;g36de5e6b6cd_1_145"/>
          <p:cNvPicPr preferRelativeResize="0"/>
          <p:nvPr/>
        </p:nvPicPr>
        <p:blipFill>
          <a:blip r:embed="rId5">
            <a:alphaModFix/>
          </a:blip>
          <a:stretch>
            <a:fillRect/>
          </a:stretch>
        </p:blipFill>
        <p:spPr>
          <a:xfrm>
            <a:off x="509225" y="1456800"/>
            <a:ext cx="3825914" cy="3381901"/>
          </a:xfrm>
          <a:prstGeom prst="rect">
            <a:avLst/>
          </a:prstGeom>
          <a:noFill/>
          <a:ln>
            <a:noFill/>
          </a:ln>
        </p:spPr>
      </p:pic>
      <p:pic>
        <p:nvPicPr>
          <p:cNvPr id="178" name="Google Shape;178;g36de5e6b6cd_1_145"/>
          <p:cNvPicPr preferRelativeResize="0"/>
          <p:nvPr/>
        </p:nvPicPr>
        <p:blipFill>
          <a:blip r:embed="rId6">
            <a:alphaModFix/>
          </a:blip>
          <a:stretch>
            <a:fillRect/>
          </a:stretch>
        </p:blipFill>
        <p:spPr>
          <a:xfrm>
            <a:off x="4710275" y="1456800"/>
            <a:ext cx="3963624" cy="3617751"/>
          </a:xfrm>
          <a:prstGeom prst="rect">
            <a:avLst/>
          </a:prstGeom>
          <a:noFill/>
          <a:ln>
            <a:noFill/>
          </a:ln>
        </p:spPr>
      </p:pic>
      <p:sp>
        <p:nvSpPr>
          <p:cNvPr id="179" name="Google Shape;179;g36de5e6b6cd_1_145"/>
          <p:cNvSpPr/>
          <p:nvPr/>
        </p:nvSpPr>
        <p:spPr>
          <a:xfrm>
            <a:off x="6177300" y="3371850"/>
            <a:ext cx="202200" cy="69900"/>
          </a:xfrm>
          <a:prstGeom prst="rect">
            <a:avLst/>
          </a:prstGeom>
          <a:solidFill>
            <a:srgbClr val="C2A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g36de5e6b6cd_1_145"/>
          <p:cNvSpPr/>
          <p:nvPr/>
        </p:nvSpPr>
        <p:spPr>
          <a:xfrm>
            <a:off x="6107450" y="3765550"/>
            <a:ext cx="202200" cy="69900"/>
          </a:xfrm>
          <a:prstGeom prst="rect">
            <a:avLst/>
          </a:prstGeom>
          <a:solidFill>
            <a:srgbClr val="C2A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g36de5e6b6cd_1_145"/>
          <p:cNvSpPr/>
          <p:nvPr/>
        </p:nvSpPr>
        <p:spPr>
          <a:xfrm>
            <a:off x="6341400" y="4165600"/>
            <a:ext cx="202200" cy="69900"/>
          </a:xfrm>
          <a:prstGeom prst="rect">
            <a:avLst/>
          </a:prstGeom>
          <a:solidFill>
            <a:srgbClr val="C2A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pic>
        <p:nvPicPr>
          <p:cNvPr id="187" name="Google Shape;187;g36de5e6b6cd_1_12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8" name="Google Shape;188;g36de5e6b6cd_1_127"/>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89" name="Google Shape;189;g36de5e6b6cd_1_127"/>
          <p:cNvSpPr txBox="1"/>
          <p:nvPr/>
        </p:nvSpPr>
        <p:spPr>
          <a:xfrm>
            <a:off x="470600" y="1056725"/>
            <a:ext cx="8457900" cy="421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MY" sz="2200">
                <a:solidFill>
                  <a:schemeClr val="dk1"/>
                </a:solidFill>
                <a:latin typeface="Poppins"/>
                <a:ea typeface="Poppins"/>
                <a:cs typeface="Poppins"/>
                <a:sym typeface="Poppins"/>
              </a:rPr>
              <a:t>NOTE:</a:t>
            </a:r>
            <a:endParaRPr b="1"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Weighting has to be the same for all cohorts</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Weighting is locked, teaching-learning activities materials and assessments can be changed for different intakes</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No need to submit to MQA if comply with rule of % courses having % online and if there is no change in PLO, CLO, etc.</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Need Senate approval</a:t>
            </a:r>
            <a:endParaRPr sz="2200">
              <a:solidFill>
                <a:schemeClr val="dk1"/>
              </a:solidFill>
              <a:latin typeface="Poppins"/>
              <a:ea typeface="Poppins"/>
              <a:cs typeface="Poppins"/>
              <a:sym typeface="Poppins"/>
            </a:endParaRPr>
          </a:p>
          <a:p>
            <a:pPr indent="0" lvl="0" marL="0" marR="0" rtl="0" algn="l">
              <a:lnSpc>
                <a:spcPct val="100000"/>
              </a:lnSpc>
              <a:spcBef>
                <a:spcPts val="1000"/>
              </a:spcBef>
              <a:spcAft>
                <a:spcPts val="0"/>
              </a:spcAft>
              <a:buNone/>
            </a:pPr>
            <a:r>
              <a:t/>
            </a:r>
            <a:endParaRPr sz="22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pic>
        <p:nvPicPr>
          <p:cNvPr id="195" name="Google Shape;195;g36de5e6b6cd_1_13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6" name="Google Shape;196;g36de5e6b6cd_1_137"/>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97" name="Google Shape;197;g36de5e6b6cd_1_137"/>
          <p:cNvSpPr txBox="1"/>
          <p:nvPr/>
        </p:nvSpPr>
        <p:spPr>
          <a:xfrm>
            <a:off x="470600" y="1056725"/>
            <a:ext cx="8457900" cy="340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200">
                <a:solidFill>
                  <a:schemeClr val="dk1"/>
                </a:solidFill>
                <a:latin typeface="Poppins"/>
                <a:ea typeface="Poppins"/>
                <a:cs typeface="Poppins"/>
                <a:sym typeface="Poppins"/>
              </a:rPr>
              <a:t>NOTE:</a:t>
            </a:r>
            <a:endParaRPr b="1"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Online Assessment for FA/ FE is allowed</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To consider readiness of staff before planning and implementing BLS</a:t>
            </a:r>
            <a:endParaRPr sz="2200">
              <a:solidFill>
                <a:schemeClr val="dk1"/>
              </a:solidFill>
              <a:latin typeface="Poppins"/>
              <a:ea typeface="Poppins"/>
              <a:cs typeface="Poppins"/>
              <a:sym typeface="Poppins"/>
            </a:endParaRPr>
          </a:p>
          <a:p>
            <a:pPr indent="-368300" lvl="0" marL="457200" rtl="0" algn="l">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Teaching Workload for BLS: Assume same as that for conventional mode</a:t>
            </a:r>
            <a:endParaRPr sz="2200">
              <a:solidFill>
                <a:schemeClr val="dk1"/>
              </a:solidFill>
              <a:latin typeface="Poppins"/>
              <a:ea typeface="Poppins"/>
              <a:cs typeface="Poppins"/>
              <a:sym typeface="Poppins"/>
            </a:endParaRPr>
          </a:p>
          <a:p>
            <a:pPr indent="-368300" lvl="0" marL="457200" rtl="0" algn="l">
              <a:spcBef>
                <a:spcPts val="1000"/>
              </a:spcBef>
              <a:spcAft>
                <a:spcPts val="1000"/>
              </a:spcAft>
              <a:buClr>
                <a:schemeClr val="dk1"/>
              </a:buClr>
              <a:buSzPts val="2200"/>
              <a:buFont typeface="Poppins"/>
              <a:buChar char="●"/>
            </a:pPr>
            <a:r>
              <a:rPr lang="en-MY" sz="2200">
                <a:solidFill>
                  <a:schemeClr val="dk1"/>
                </a:solidFill>
                <a:latin typeface="Poppins"/>
                <a:ea typeface="Poppins"/>
                <a:cs typeface="Poppins"/>
                <a:sym typeface="Poppins"/>
              </a:rPr>
              <a:t>For timetabling purposes (allocation of facility), the BLS percentage should be stated</a:t>
            </a:r>
            <a:endParaRPr sz="22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g36dd45725c0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03" name="Google Shape;203;g36dd45725c0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204" name="Google Shape;204;g36dd45725c0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05" name="Google Shape;205;g36dd45725c0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206" name="Google Shape;206;g36dd45725c0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36dd45725c0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12" name="Google Shape;212;g36dd45725c0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i="0" sz="2700" u="none" cap="none" strike="noStrike">
              <a:solidFill>
                <a:srgbClr val="FFFFFF"/>
              </a:solidFill>
              <a:latin typeface="Poppins"/>
              <a:ea typeface="Poppins"/>
              <a:cs typeface="Poppins"/>
              <a:sym typeface="Poppins"/>
            </a:endParaRPr>
          </a:p>
        </p:txBody>
      </p:sp>
      <p:pic>
        <p:nvPicPr>
          <p:cNvPr id="213" name="Google Shape;213;g36dd45725c0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14" name="Google Shape;214;g36dd45725c0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300"/>
              <a:buFont typeface="Arial"/>
              <a:buNone/>
            </a:pPr>
            <a:r>
              <a:t/>
            </a:r>
            <a:endParaRPr b="0" i="0" sz="1300" u="none" cap="none" strike="noStrike">
              <a:solidFill>
                <a:schemeClr val="dk2"/>
              </a:solidFill>
              <a:latin typeface="Poppins"/>
              <a:ea typeface="Poppins"/>
              <a:cs typeface="Poppins"/>
              <a:sym typeface="Poppins"/>
            </a:endParaRPr>
          </a:p>
        </p:txBody>
      </p:sp>
      <p:pic>
        <p:nvPicPr>
          <p:cNvPr id="215" name="Google Shape;215;g36dd45725c0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16" name="Google Shape;216;g36dd45725c0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MY" sz="1800" u="none" cap="none" strike="noStrike">
                <a:solidFill>
                  <a:schemeClr val="dk1"/>
                </a:solidFill>
                <a:latin typeface="Poppins"/>
                <a:ea typeface="Poppins"/>
                <a:cs typeface="Poppins"/>
                <a:sym typeface="Poppins"/>
              </a:rPr>
              <a:t>202</a:t>
            </a:r>
            <a:r>
              <a:rPr lang="en-MY" sz="1800">
                <a:solidFill>
                  <a:schemeClr val="dk1"/>
                </a:solidFill>
                <a:latin typeface="Poppins"/>
                <a:ea typeface="Poppins"/>
                <a:cs typeface="Poppins"/>
                <a:sym typeface="Poppins"/>
              </a:rPr>
              <a:t>2 </a:t>
            </a:r>
            <a:r>
              <a:rPr b="0" i="0" lang="en-MY" sz="1800" u="none" cap="none" strike="noStrike">
                <a:solidFill>
                  <a:schemeClr val="dk1"/>
                </a:solidFill>
                <a:latin typeface="Poppins"/>
                <a:ea typeface="Poppins"/>
                <a:cs typeface="Poppins"/>
                <a:sym typeface="Poppins"/>
              </a:rPr>
              <a:t>Quest International University </a:t>
            </a:r>
            <a:r>
              <a:rPr i="1" lang="en-MY" sz="1800" u="sng">
                <a:solidFill>
                  <a:schemeClr val="hlink"/>
                </a:solidFill>
                <a:latin typeface="Poppins"/>
                <a:ea typeface="Poppins"/>
                <a:cs typeface="Poppins"/>
                <a:sym typeface="Poppins"/>
                <a:hlinkClick r:id="rId6"/>
              </a:rPr>
              <a:t>Blended Learning Substitute</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b="0" i="0" lang="en-MY" sz="1800" u="none" cap="none" strike="noStrike">
                <a:solidFill>
                  <a:schemeClr val="dk1"/>
                </a:solidFill>
                <a:latin typeface="Poppins"/>
                <a:ea typeface="Poppins"/>
                <a:cs typeface="Poppins"/>
                <a:sym typeface="Poppins"/>
              </a:rPr>
              <a:t>. Except where otherwise noted, this work is licensed under the terms of the</a:t>
            </a:r>
            <a:r>
              <a:rPr b="0"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b="0"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b="0"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g36dd45725c0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22" name="Google Shape;222;g36dd45725c0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1"/>
              </a:buClr>
              <a:buSzPts val="1100"/>
              <a:buFont typeface="Arial"/>
              <a:buNone/>
            </a:pPr>
            <a:r>
              <a:rPr b="1" i="0" lang="en-MY" sz="2700" u="none" cap="none" strike="noStrike">
                <a:solidFill>
                  <a:srgbClr val="FFFFFF"/>
                </a:solidFill>
                <a:latin typeface="Poppins"/>
                <a:ea typeface="Poppins"/>
                <a:cs typeface="Poppins"/>
                <a:sym typeface="Poppins"/>
              </a:rPr>
              <a:t>Attribution Statement</a:t>
            </a:r>
            <a:endParaRPr b="1" i="0" sz="2700" u="none" cap="none" strike="noStrike">
              <a:solidFill>
                <a:srgbClr val="FFFFFF"/>
              </a:solidFill>
              <a:latin typeface="Poppins"/>
              <a:ea typeface="Poppins"/>
              <a:cs typeface="Poppins"/>
              <a:sym typeface="Poppins"/>
            </a:endParaRPr>
          </a:p>
        </p:txBody>
      </p:sp>
      <p:pic>
        <p:nvPicPr>
          <p:cNvPr id="223" name="Google Shape;223;g36dd45725c0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24" name="Google Shape;224;g36dd45725c0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en-MY" sz="1800" u="none" cap="none" strike="noStrike">
                <a:solidFill>
                  <a:schemeClr val="dk1"/>
                </a:solidFill>
                <a:latin typeface="Poppins"/>
                <a:ea typeface="Poppins"/>
                <a:cs typeface="Poppins"/>
                <a:sym typeface="Poppins"/>
              </a:rPr>
              <a:t>If you have modified or adapted this OER, explicitly state that your version is an adaptation or derivative, and </a:t>
            </a:r>
            <a:r>
              <a:rPr b="0" i="0" lang="en-MY" sz="1800" u="none" cap="none" strike="noStrike">
                <a:solidFill>
                  <a:schemeClr val="dk1"/>
                </a:solidFill>
                <a:highlight>
                  <a:srgbClr val="FFFF00"/>
                </a:highlight>
                <a:latin typeface="Poppins"/>
                <a:ea typeface="Poppins"/>
                <a:cs typeface="Poppins"/>
                <a:sym typeface="Poppins"/>
              </a:rPr>
              <a:t>optionally describe the nature of your changes.</a:t>
            </a:r>
            <a:endParaRPr b="0" i="0" sz="1800" u="none" cap="none" strike="noStrike">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b="0" i="0" lang="en-MY" sz="1800" u="none" cap="none" strike="noStrike">
                <a:solidFill>
                  <a:schemeClr val="dk1"/>
                </a:solidFill>
                <a:latin typeface="Poppins"/>
                <a:ea typeface="Poppins"/>
                <a:cs typeface="Poppins"/>
                <a:sym typeface="Poppins"/>
              </a:rPr>
              <a:t>Example:</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b="0" i="0" lang="en-MY" sz="1800" u="none" cap="none" strike="noStrike">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Blended Learning Substitute</a:t>
            </a:r>
            <a:r>
              <a:rPr b="0" i="0" lang="en-MY" sz="1800" u="none" cap="none" strike="noStrike">
                <a:solidFill>
                  <a:schemeClr val="accent1"/>
                </a:solidFill>
                <a:latin typeface="Poppins"/>
                <a:ea typeface="Poppins"/>
                <a:cs typeface="Poppins"/>
                <a:sym typeface="Poppins"/>
              </a:rPr>
              <a:t> </a:t>
            </a:r>
            <a:r>
              <a:rPr b="0" i="0" lang="en-MY" sz="1800" u="none" cap="none" strike="noStrike">
                <a:solidFill>
                  <a:schemeClr val="dk1"/>
                </a:solidFill>
                <a:latin typeface="Poppins"/>
                <a:ea typeface="Poppins"/>
                <a:cs typeface="Poppins"/>
                <a:sym typeface="Poppins"/>
              </a:rPr>
              <a:t>by Tina</a:t>
            </a:r>
            <a:r>
              <a:rPr lang="en-MY" sz="1800">
                <a:solidFill>
                  <a:schemeClr val="dk1"/>
                </a:solidFill>
                <a:latin typeface="Poppins"/>
                <a:ea typeface="Poppins"/>
                <a:cs typeface="Poppins"/>
                <a:sym typeface="Poppins"/>
              </a:rPr>
              <a:t> </a:t>
            </a:r>
            <a:r>
              <a:rPr b="0" i="0" lang="en-MY" sz="1800" u="none" cap="none" strike="noStrike">
                <a:solidFill>
                  <a:schemeClr val="dk1"/>
                </a:solidFill>
                <a:latin typeface="Poppins"/>
                <a:ea typeface="Poppins"/>
                <a:cs typeface="Poppins"/>
                <a:sym typeface="Poppins"/>
              </a:rPr>
              <a:t>Lim, licensed under a Creative Commons Attribution 4.0 International License (</a:t>
            </a:r>
            <a:r>
              <a:rPr b="0" i="0" lang="en-MY" sz="1800" u="sng" cap="none" strike="noStrike">
                <a:solidFill>
                  <a:srgbClr val="0097A7"/>
                </a:solidFill>
                <a:latin typeface="Poppins"/>
                <a:ea typeface="Poppins"/>
                <a:cs typeface="Poppins"/>
                <a:sym typeface="Poppins"/>
                <a:hlinkClick r:id="rId6">
                  <a:extLst>
                    <a:ext uri="{A12FA001-AC4F-418D-AE19-62706E023703}">
                      <ahyp:hlinkClr val="tx"/>
                    </a:ext>
                  </a:extLst>
                </a:hlinkClick>
              </a:rPr>
              <a:t>CC BY-NC-SA</a:t>
            </a:r>
            <a:r>
              <a:rPr b="0" i="0" lang="en-MY" sz="1800" u="none" cap="none" strike="noStrike">
                <a:solidFill>
                  <a:schemeClr val="dk1"/>
                </a:solidFill>
                <a:latin typeface="Poppins"/>
                <a:ea typeface="Poppins"/>
                <a:cs typeface="Poppins"/>
                <a:sym typeface="Poppins"/>
              </a:rPr>
              <a:t>). </a:t>
            </a:r>
            <a:r>
              <a:rPr b="0" i="0" lang="en-MY" sz="1800" u="none" cap="none" strike="noStrike">
                <a:solidFill>
                  <a:schemeClr val="dk1"/>
                </a:solidFill>
                <a:highlight>
                  <a:srgbClr val="FFFF00"/>
                </a:highlight>
                <a:latin typeface="Poppins"/>
                <a:ea typeface="Poppins"/>
                <a:cs typeface="Poppins"/>
                <a:sym typeface="Poppins"/>
              </a:rPr>
              <a:t>Changes include …</a:t>
            </a:r>
            <a:endParaRPr b="0" i="0" sz="1800" u="none" cap="none" strike="noStrike">
              <a:solidFill>
                <a:schemeClr val="dk1"/>
              </a:solidFill>
              <a:highlight>
                <a:srgbClr val="FFFF00"/>
              </a:highlight>
              <a:latin typeface="Poppins"/>
              <a:ea typeface="Poppins"/>
              <a:cs typeface="Poppins"/>
              <a:sym typeface="Poppins"/>
            </a:endParaRPr>
          </a:p>
        </p:txBody>
      </p:sp>
      <p:sp>
        <p:nvSpPr>
          <p:cNvPr id="225" name="Google Shape;225;g36dd45725c0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300"/>
              <a:buFont typeface="Arial"/>
              <a:buNone/>
            </a:pPr>
            <a:r>
              <a:t/>
            </a:r>
            <a:endParaRPr b="0" i="0" sz="1300" u="none" cap="none" strike="noStrike">
              <a:solidFill>
                <a:schemeClr val="dk2"/>
              </a:solidFill>
              <a:latin typeface="Poppins"/>
              <a:ea typeface="Poppins"/>
              <a:cs typeface="Poppins"/>
              <a:sym typeface="Poppins"/>
            </a:endParaRPr>
          </a:p>
        </p:txBody>
      </p:sp>
      <p:pic>
        <p:nvPicPr>
          <p:cNvPr id="226" name="Google Shape;226;g36dd45725c0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36dd45725c0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32" name="Google Shape;232;g36dd45725c0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33" name="Google Shape;233;g36dd45725c0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34" name="Google Shape;234;g36dd45725c0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35" name="Google Shape;235;g36dd45725c0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36" name="Google Shape;236;g36dd45725c0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37" name="Google Shape;237;g36dd45725c0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g36de5e6b6cd_0_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4" name="Google Shape;74;g36de5e6b6cd_0_9"/>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75" name="Google Shape;75;g36de5e6b6cd_0_9"/>
          <p:cNvSpPr txBox="1"/>
          <p:nvPr/>
        </p:nvSpPr>
        <p:spPr>
          <a:xfrm>
            <a:off x="442950" y="1167325"/>
            <a:ext cx="8004600" cy="5232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200" u="none" cap="none" strike="noStrike">
              <a:solidFill>
                <a:schemeClr val="dk1"/>
              </a:solidFill>
              <a:latin typeface="Poppins"/>
              <a:ea typeface="Poppins"/>
              <a:cs typeface="Poppins"/>
              <a:sym typeface="Poppins"/>
            </a:endParaRPr>
          </a:p>
        </p:txBody>
      </p:sp>
      <p:pic>
        <p:nvPicPr>
          <p:cNvPr id="76" name="Google Shape;76;g36de5e6b6cd_0_9"/>
          <p:cNvPicPr preferRelativeResize="0"/>
          <p:nvPr/>
        </p:nvPicPr>
        <p:blipFill>
          <a:blip r:embed="rId5">
            <a:alphaModFix/>
          </a:blip>
          <a:stretch>
            <a:fillRect/>
          </a:stretch>
        </p:blipFill>
        <p:spPr>
          <a:xfrm>
            <a:off x="4572000" y="1009486"/>
            <a:ext cx="4211250" cy="3958762"/>
          </a:xfrm>
          <a:prstGeom prst="rect">
            <a:avLst/>
          </a:prstGeom>
          <a:noFill/>
          <a:ln>
            <a:noFill/>
          </a:ln>
        </p:spPr>
      </p:pic>
      <p:pic>
        <p:nvPicPr>
          <p:cNvPr id="77" name="Google Shape;77;g36de5e6b6cd_0_9"/>
          <p:cNvPicPr preferRelativeResize="0"/>
          <p:nvPr/>
        </p:nvPicPr>
        <p:blipFill>
          <a:blip r:embed="rId6">
            <a:alphaModFix/>
          </a:blip>
          <a:stretch>
            <a:fillRect/>
          </a:stretch>
        </p:blipFill>
        <p:spPr>
          <a:xfrm>
            <a:off x="911975" y="1087621"/>
            <a:ext cx="2819751" cy="1854150"/>
          </a:xfrm>
          <a:prstGeom prst="rect">
            <a:avLst/>
          </a:prstGeom>
          <a:noFill/>
          <a:ln>
            <a:noFill/>
          </a:ln>
        </p:spPr>
      </p:pic>
      <p:sp>
        <p:nvSpPr>
          <p:cNvPr id="78" name="Google Shape;78;g36de5e6b6cd_0_9"/>
          <p:cNvSpPr txBox="1"/>
          <p:nvPr/>
        </p:nvSpPr>
        <p:spPr>
          <a:xfrm>
            <a:off x="364775" y="3105900"/>
            <a:ext cx="4361700" cy="1516500"/>
          </a:xfrm>
          <a:prstGeom prst="rect">
            <a:avLst/>
          </a:prstGeom>
          <a:solidFill>
            <a:srgbClr val="F6AED2"/>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MY" sz="1700">
                <a:solidFill>
                  <a:schemeClr val="dk2"/>
                </a:solidFill>
              </a:rPr>
              <a:t>Initiative under Shift #9 of the MEB (HE):</a:t>
            </a:r>
            <a:endParaRPr b="1" sz="1700">
              <a:solidFill>
                <a:schemeClr val="dk2"/>
              </a:solidFill>
            </a:endParaRPr>
          </a:p>
          <a:p>
            <a:pPr indent="0" lvl="0" marL="0" rtl="0" algn="l">
              <a:spcBef>
                <a:spcPts val="0"/>
              </a:spcBef>
              <a:spcAft>
                <a:spcPts val="0"/>
              </a:spcAft>
              <a:buClr>
                <a:schemeClr val="dk1"/>
              </a:buClr>
              <a:buSzPts val="1100"/>
              <a:buFont typeface="Arial"/>
              <a:buNone/>
            </a:pPr>
            <a:r>
              <a:rPr lang="en-MY" sz="1700">
                <a:solidFill>
                  <a:schemeClr val="dk2"/>
                </a:solidFill>
              </a:rPr>
              <a:t>Making online learning an integral component of higher education, with 70% of courses being offered in the blended mode by 2025</a:t>
            </a:r>
            <a:endParaRPr sz="17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79" name="Google Shape;79;g36de5e6b6cd_0_9"/>
          <p:cNvSpPr/>
          <p:nvPr/>
        </p:nvSpPr>
        <p:spPr>
          <a:xfrm>
            <a:off x="5023650" y="1453050"/>
            <a:ext cx="1062900" cy="933600"/>
          </a:xfrm>
          <a:prstGeom prst="ellipse">
            <a:avLst/>
          </a:prstGeom>
          <a:noFill/>
          <a:ln cap="flat" cmpd="sng" w="38100">
            <a:solidFill>
              <a:srgbClr val="A7291E"/>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0" name="Google Shape;80;g36de5e6b6cd_0_9"/>
          <p:cNvCxnSpPr>
            <a:stCxn id="79" idx="2"/>
          </p:cNvCxnSpPr>
          <p:nvPr/>
        </p:nvCxnSpPr>
        <p:spPr>
          <a:xfrm flipH="1">
            <a:off x="4210650" y="1919850"/>
            <a:ext cx="813000" cy="1186200"/>
          </a:xfrm>
          <a:prstGeom prst="curvedConnector2">
            <a:avLst/>
          </a:prstGeom>
          <a:noFill/>
          <a:ln cap="flat" cmpd="sng" w="76200">
            <a:solidFill>
              <a:srgbClr val="A7291E"/>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pic>
        <p:nvPicPr>
          <p:cNvPr id="86" name="Google Shape;86;g36de5e6b6cd_0_1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7" name="Google Shape;87;g36de5e6b6cd_0_16"/>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88" name="Google Shape;88;g36de5e6b6cd_0_16"/>
          <p:cNvSpPr txBox="1"/>
          <p:nvPr/>
        </p:nvSpPr>
        <p:spPr>
          <a:xfrm>
            <a:off x="442950" y="1167325"/>
            <a:ext cx="8004600" cy="5232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200" u="none" cap="none" strike="noStrike">
              <a:solidFill>
                <a:schemeClr val="dk1"/>
              </a:solidFill>
              <a:latin typeface="Poppins"/>
              <a:ea typeface="Poppins"/>
              <a:cs typeface="Poppins"/>
              <a:sym typeface="Poppins"/>
            </a:endParaRPr>
          </a:p>
        </p:txBody>
      </p:sp>
      <p:pic>
        <p:nvPicPr>
          <p:cNvPr id="89" name="Google Shape;89;g36de5e6b6cd_0_16"/>
          <p:cNvPicPr preferRelativeResize="0"/>
          <p:nvPr/>
        </p:nvPicPr>
        <p:blipFill>
          <a:blip r:embed="rId5">
            <a:alphaModFix/>
          </a:blip>
          <a:stretch>
            <a:fillRect/>
          </a:stretch>
        </p:blipFill>
        <p:spPr>
          <a:xfrm>
            <a:off x="3176675" y="105000"/>
            <a:ext cx="5805100" cy="4439200"/>
          </a:xfrm>
          <a:prstGeom prst="rect">
            <a:avLst/>
          </a:prstGeom>
          <a:noFill/>
          <a:ln>
            <a:noFill/>
          </a:ln>
        </p:spPr>
      </p:pic>
      <p:pic>
        <p:nvPicPr>
          <p:cNvPr id="90" name="Google Shape;90;g36de5e6b6cd_0_16"/>
          <p:cNvPicPr preferRelativeResize="0"/>
          <p:nvPr/>
        </p:nvPicPr>
        <p:blipFill>
          <a:blip r:embed="rId6">
            <a:alphaModFix/>
          </a:blip>
          <a:stretch>
            <a:fillRect/>
          </a:stretch>
        </p:blipFill>
        <p:spPr>
          <a:xfrm>
            <a:off x="3102500" y="4646601"/>
            <a:ext cx="5953450" cy="18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id="96" name="Google Shape;96;g36de5e6b6cd_0_2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7" name="Google Shape;97;g36de5e6b6cd_0_23"/>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600">
                <a:solidFill>
                  <a:schemeClr val="lt1"/>
                </a:solidFill>
                <a:latin typeface="Poppins"/>
                <a:ea typeface="Poppins"/>
                <a:cs typeface="Poppins"/>
                <a:sym typeface="Poppins"/>
              </a:rPr>
              <a:t>Blended Learning</a:t>
            </a:r>
            <a:endParaRPr b="1" i="0" sz="2600" u="none" cap="none" strike="noStrike">
              <a:solidFill>
                <a:schemeClr val="lt1"/>
              </a:solidFill>
              <a:latin typeface="Poppins"/>
              <a:ea typeface="Poppins"/>
              <a:cs typeface="Poppins"/>
              <a:sym typeface="Poppins"/>
            </a:endParaRPr>
          </a:p>
        </p:txBody>
      </p:sp>
      <p:sp>
        <p:nvSpPr>
          <p:cNvPr id="98" name="Google Shape;98;g36de5e6b6cd_0_23"/>
          <p:cNvSpPr txBox="1"/>
          <p:nvPr/>
        </p:nvSpPr>
        <p:spPr>
          <a:xfrm>
            <a:off x="442950" y="1167325"/>
            <a:ext cx="8004600" cy="5232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b="0" i="0" sz="2200" u="none" cap="none" strike="noStrike">
              <a:solidFill>
                <a:schemeClr val="dk1"/>
              </a:solidFill>
              <a:latin typeface="Poppins"/>
              <a:ea typeface="Poppins"/>
              <a:cs typeface="Poppins"/>
              <a:sym typeface="Poppins"/>
            </a:endParaRPr>
          </a:p>
        </p:txBody>
      </p:sp>
      <p:graphicFrame>
        <p:nvGraphicFramePr>
          <p:cNvPr id="99" name="Google Shape;99;g36de5e6b6cd_0_23"/>
          <p:cNvGraphicFramePr/>
          <p:nvPr/>
        </p:nvGraphicFramePr>
        <p:xfrm>
          <a:off x="576950" y="1167325"/>
          <a:ext cx="3000000" cy="3000000"/>
        </p:xfrm>
        <a:graphic>
          <a:graphicData uri="http://schemas.openxmlformats.org/drawingml/2006/table">
            <a:tbl>
              <a:tblPr>
                <a:noFill/>
                <a:tableStyleId>{0CD112FB-CF3E-449A-BBAB-9A944F0A4759}</a:tableStyleId>
              </a:tblPr>
              <a:tblGrid>
                <a:gridCol w="2457800"/>
                <a:gridCol w="5641075"/>
              </a:tblGrid>
              <a:tr h="1203725">
                <a:tc>
                  <a:txBody>
                    <a:bodyPr/>
                    <a:lstStyle/>
                    <a:p>
                      <a:pPr indent="0" lvl="0" marL="0" rtl="0" algn="l">
                        <a:spcBef>
                          <a:spcPts val="0"/>
                        </a:spcBef>
                        <a:spcAft>
                          <a:spcPts val="0"/>
                        </a:spcAft>
                        <a:buNone/>
                      </a:pPr>
                      <a:r>
                        <a:rPr lang="en-MY" sz="2100">
                          <a:latin typeface="Poppins"/>
                          <a:ea typeface="Poppins"/>
                          <a:cs typeface="Poppins"/>
                          <a:sym typeface="Poppins"/>
                        </a:rPr>
                        <a:t>Programme</a:t>
                      </a:r>
                      <a:endParaRPr sz="21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MY" sz="2100">
                          <a:latin typeface="Poppins"/>
                          <a:ea typeface="Poppins"/>
                          <a:cs typeface="Poppins"/>
                          <a:sym typeface="Poppins"/>
                        </a:rPr>
                        <a:t>Conventional Programmes</a:t>
                      </a:r>
                      <a:endParaRPr sz="2100">
                        <a:latin typeface="Poppins"/>
                        <a:ea typeface="Poppins"/>
                        <a:cs typeface="Poppins"/>
                        <a:sym typeface="Poppins"/>
                      </a:endParaRPr>
                    </a:p>
                    <a:p>
                      <a:pPr indent="-361950" lvl="0" marL="457200" rtl="0" algn="l">
                        <a:spcBef>
                          <a:spcPts val="1000"/>
                        </a:spcBef>
                        <a:spcAft>
                          <a:spcPts val="0"/>
                        </a:spcAft>
                        <a:buSzPts val="2100"/>
                        <a:buFont typeface="Poppins"/>
                        <a:buChar char="●"/>
                      </a:pPr>
                      <a:r>
                        <a:rPr lang="en-MY" sz="2100">
                          <a:latin typeface="Poppins"/>
                          <a:ea typeface="Poppins"/>
                          <a:cs typeface="Poppins"/>
                          <a:sym typeface="Poppins"/>
                        </a:rPr>
                        <a:t>30% to 60% of SLT in online mode</a:t>
                      </a:r>
                      <a:endParaRPr sz="2100">
                        <a:latin typeface="Poppins"/>
                        <a:ea typeface="Poppins"/>
                        <a:cs typeface="Poppins"/>
                        <a:sym typeface="Poppins"/>
                      </a:endParaRPr>
                    </a:p>
                  </a:txBody>
                  <a:tcPr marT="91425" marB="91425" marR="91425" marL="91425"/>
                </a:tc>
              </a:tr>
              <a:tr h="1328000">
                <a:tc>
                  <a:txBody>
                    <a:bodyPr/>
                    <a:lstStyle/>
                    <a:p>
                      <a:pPr indent="0" lvl="0" marL="0" rtl="0" algn="l">
                        <a:spcBef>
                          <a:spcPts val="0"/>
                        </a:spcBef>
                        <a:spcAft>
                          <a:spcPts val="0"/>
                        </a:spcAft>
                        <a:buNone/>
                      </a:pPr>
                      <a:r>
                        <a:rPr lang="en-MY" sz="2100">
                          <a:latin typeface="Poppins"/>
                          <a:ea typeface="Poppins"/>
                          <a:cs typeface="Poppins"/>
                          <a:sym typeface="Poppins"/>
                        </a:rPr>
                        <a:t>Course</a:t>
                      </a:r>
                      <a:endParaRPr sz="21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MY" sz="2100">
                          <a:latin typeface="Poppins"/>
                          <a:ea typeface="Poppins"/>
                          <a:cs typeface="Poppins"/>
                          <a:sym typeface="Poppins"/>
                        </a:rPr>
                        <a:t>Courses in BLS Mode</a:t>
                      </a:r>
                      <a:endParaRPr sz="2100">
                        <a:latin typeface="Poppins"/>
                        <a:ea typeface="Poppins"/>
                        <a:cs typeface="Poppins"/>
                        <a:sym typeface="Poppins"/>
                      </a:endParaRPr>
                    </a:p>
                    <a:p>
                      <a:pPr indent="-361950" lvl="0" marL="457200" rtl="0" algn="l">
                        <a:spcBef>
                          <a:spcPts val="1000"/>
                        </a:spcBef>
                        <a:spcAft>
                          <a:spcPts val="0"/>
                        </a:spcAft>
                        <a:buSzPts val="2100"/>
                        <a:buFont typeface="Poppins"/>
                        <a:buChar char="●"/>
                      </a:pPr>
                      <a:r>
                        <a:rPr lang="en-MY" sz="2100">
                          <a:latin typeface="Poppins"/>
                          <a:ea typeface="Poppins"/>
                          <a:cs typeface="Poppins"/>
                          <a:sym typeface="Poppins"/>
                        </a:rPr>
                        <a:t>30% to 80% In online mode</a:t>
                      </a:r>
                      <a:endParaRPr sz="21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g36de5e6b6cd_0_3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6" name="Google Shape;106;g36de5e6b6cd_0_30"/>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600">
                <a:solidFill>
                  <a:schemeClr val="lt1"/>
                </a:solidFill>
                <a:latin typeface="Poppins"/>
                <a:ea typeface="Poppins"/>
                <a:cs typeface="Poppins"/>
                <a:sym typeface="Poppins"/>
              </a:rPr>
              <a:t>Definition</a:t>
            </a:r>
            <a:endParaRPr b="1" i="0" sz="2600" u="none" cap="none" strike="noStrike">
              <a:solidFill>
                <a:schemeClr val="lt1"/>
              </a:solidFill>
              <a:latin typeface="Poppins"/>
              <a:ea typeface="Poppins"/>
              <a:cs typeface="Poppins"/>
              <a:sym typeface="Poppins"/>
            </a:endParaRPr>
          </a:p>
        </p:txBody>
      </p:sp>
      <p:sp>
        <p:nvSpPr>
          <p:cNvPr id="107" name="Google Shape;107;g36de5e6b6cd_0_30"/>
          <p:cNvSpPr txBox="1"/>
          <p:nvPr/>
        </p:nvSpPr>
        <p:spPr>
          <a:xfrm>
            <a:off x="442950" y="1167325"/>
            <a:ext cx="84579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MY" sz="2200">
                <a:solidFill>
                  <a:schemeClr val="dk1"/>
                </a:solidFill>
                <a:latin typeface="Poppins"/>
                <a:ea typeface="Poppins"/>
                <a:cs typeface="Poppins"/>
                <a:sym typeface="Poppins"/>
              </a:rPr>
              <a:t>Operational </a:t>
            </a:r>
            <a:r>
              <a:rPr b="1" lang="en-MY" sz="2200">
                <a:solidFill>
                  <a:schemeClr val="dk1"/>
                </a:solidFill>
                <a:latin typeface="Poppins"/>
                <a:ea typeface="Poppins"/>
                <a:cs typeface="Poppins"/>
                <a:sym typeface="Poppins"/>
              </a:rPr>
              <a:t>Definition </a:t>
            </a:r>
            <a:r>
              <a:rPr lang="en-MY" sz="2200">
                <a:solidFill>
                  <a:schemeClr val="dk1"/>
                </a:solidFill>
                <a:latin typeface="Poppins"/>
                <a:ea typeface="Poppins"/>
                <a:cs typeface="Poppins"/>
                <a:sym typeface="Poppins"/>
              </a:rPr>
              <a:t>of Blended Learning Substitute (BLS)</a:t>
            </a:r>
            <a:endParaRPr sz="2200">
              <a:solidFill>
                <a:schemeClr val="dk1"/>
              </a:solidFill>
              <a:latin typeface="Poppins"/>
              <a:ea typeface="Poppins"/>
              <a:cs typeface="Poppins"/>
              <a:sym typeface="Poppins"/>
            </a:endParaRPr>
          </a:p>
          <a:p>
            <a:pPr indent="-368300" lvl="0" marL="457200" marR="0" rtl="0" algn="l">
              <a:lnSpc>
                <a:spcPct val="100000"/>
              </a:lnSpc>
              <a:spcBef>
                <a:spcPts val="1000"/>
              </a:spcBef>
              <a:spcAft>
                <a:spcPts val="0"/>
              </a:spcAft>
              <a:buClr>
                <a:schemeClr val="dk1"/>
              </a:buClr>
              <a:buSzPts val="2200"/>
              <a:buFont typeface="Poppins"/>
              <a:buChar char="●"/>
            </a:pPr>
            <a:r>
              <a:rPr lang="en-MY" sz="2200">
                <a:solidFill>
                  <a:schemeClr val="dk1"/>
                </a:solidFill>
                <a:latin typeface="Poppins"/>
                <a:ea typeface="Poppins"/>
                <a:cs typeface="Poppins"/>
                <a:sym typeface="Poppins"/>
              </a:rPr>
              <a:t>Learning design that consists of </a:t>
            </a:r>
            <a:r>
              <a:rPr lang="en-MY" sz="2200">
                <a:solidFill>
                  <a:srgbClr val="FF0000"/>
                </a:solidFill>
                <a:latin typeface="Poppins"/>
                <a:ea typeface="Poppins"/>
                <a:cs typeface="Poppins"/>
                <a:sym typeface="Poppins"/>
              </a:rPr>
              <a:t>30% to 80% of total SLT </a:t>
            </a:r>
            <a:r>
              <a:rPr lang="en-MY" sz="2200">
                <a:solidFill>
                  <a:schemeClr val="dk1"/>
                </a:solidFill>
                <a:latin typeface="Poppins"/>
                <a:ea typeface="Poppins"/>
                <a:cs typeface="Poppins"/>
                <a:sym typeface="Poppins"/>
              </a:rPr>
              <a:t>for a course in an </a:t>
            </a:r>
            <a:r>
              <a:rPr lang="en-MY" sz="2200">
                <a:solidFill>
                  <a:srgbClr val="FF0000"/>
                </a:solidFill>
                <a:latin typeface="Poppins"/>
                <a:ea typeface="Poppins"/>
                <a:cs typeface="Poppins"/>
                <a:sym typeface="Poppins"/>
              </a:rPr>
              <a:t>online mode</a:t>
            </a:r>
            <a:endParaRPr sz="2200">
              <a:solidFill>
                <a:srgbClr val="FF0000"/>
              </a:solidFill>
              <a:latin typeface="Poppins"/>
              <a:ea typeface="Poppins"/>
              <a:cs typeface="Poppins"/>
              <a:sym typeface="Poppins"/>
            </a:endParaRPr>
          </a:p>
          <a:p>
            <a:pPr indent="0" lvl="0" marL="0" marR="0" rtl="0" algn="l">
              <a:lnSpc>
                <a:spcPct val="100000"/>
              </a:lnSpc>
              <a:spcBef>
                <a:spcPts val="1000"/>
              </a:spcBef>
              <a:spcAft>
                <a:spcPts val="0"/>
              </a:spcAft>
              <a:buNone/>
            </a:pPr>
            <a:r>
              <a:t/>
            </a:r>
            <a:endParaRPr sz="2200">
              <a:solidFill>
                <a:srgbClr val="FF0000"/>
              </a:solidFill>
              <a:latin typeface="Poppins"/>
              <a:ea typeface="Poppins"/>
              <a:cs typeface="Poppins"/>
              <a:sym typeface="Poppins"/>
            </a:endParaRPr>
          </a:p>
          <a:p>
            <a:pPr indent="0" lvl="0" marL="0" marR="0" rtl="0" algn="l">
              <a:lnSpc>
                <a:spcPct val="100000"/>
              </a:lnSpc>
              <a:spcBef>
                <a:spcPts val="1000"/>
              </a:spcBef>
              <a:spcAft>
                <a:spcPts val="0"/>
              </a:spcAft>
              <a:buNone/>
            </a:pPr>
            <a:r>
              <a:rPr lang="en-MY" sz="2200">
                <a:solidFill>
                  <a:schemeClr val="dk1"/>
                </a:solidFill>
                <a:latin typeface="Poppins"/>
                <a:ea typeface="Poppins"/>
                <a:cs typeface="Poppins"/>
                <a:sym typeface="Poppins"/>
              </a:rPr>
              <a:t>Formula for the Online Mode is </a:t>
            </a:r>
            <a:r>
              <a:rPr b="1" lang="en-MY" sz="2200">
                <a:solidFill>
                  <a:srgbClr val="FF0000"/>
                </a:solidFill>
                <a:latin typeface="Poppins"/>
                <a:ea typeface="Poppins"/>
                <a:cs typeface="Poppins"/>
                <a:sym typeface="Poppins"/>
              </a:rPr>
              <a:t>40 : 40 : 20</a:t>
            </a:r>
            <a:endParaRPr b="1" sz="2200">
              <a:solidFill>
                <a:srgbClr val="FF0000"/>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g36de5e6b6cd_1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4" name="Google Shape;114;g36de5e6b6cd_1_0"/>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15" name="Google Shape;115;g36de5e6b6cd_1_0"/>
          <p:cNvSpPr txBox="1"/>
          <p:nvPr/>
        </p:nvSpPr>
        <p:spPr>
          <a:xfrm>
            <a:off x="442950" y="1167325"/>
            <a:ext cx="8457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None/>
            </a:pPr>
            <a:r>
              <a:rPr lang="en-MY" sz="2200">
                <a:solidFill>
                  <a:schemeClr val="dk1"/>
                </a:solidFill>
                <a:latin typeface="Poppins"/>
                <a:ea typeface="Poppins"/>
                <a:cs typeface="Poppins"/>
                <a:sym typeface="Poppins"/>
              </a:rPr>
              <a:t>Documentation of BLS for a course is through the Teaching Plan derived from the course syllabus.</a:t>
            </a:r>
            <a:endParaRPr sz="2200">
              <a:solidFill>
                <a:schemeClr val="dk1"/>
              </a:solidFill>
              <a:latin typeface="Poppins"/>
              <a:ea typeface="Poppins"/>
              <a:cs typeface="Poppins"/>
              <a:sym typeface="Poppins"/>
            </a:endParaRPr>
          </a:p>
        </p:txBody>
      </p:sp>
      <p:pic>
        <p:nvPicPr>
          <p:cNvPr id="116" name="Google Shape;116;g36de5e6b6cd_1_0"/>
          <p:cNvPicPr preferRelativeResize="0"/>
          <p:nvPr/>
        </p:nvPicPr>
        <p:blipFill>
          <a:blip r:embed="rId5">
            <a:alphaModFix/>
          </a:blip>
          <a:stretch>
            <a:fillRect/>
          </a:stretch>
        </p:blipFill>
        <p:spPr>
          <a:xfrm>
            <a:off x="3962388" y="2571750"/>
            <a:ext cx="1219200" cy="1219200"/>
          </a:xfrm>
          <a:prstGeom prst="rect">
            <a:avLst/>
          </a:prstGeom>
          <a:noFill/>
          <a:ln>
            <a:noFill/>
          </a:ln>
        </p:spPr>
      </p:pic>
      <p:pic>
        <p:nvPicPr>
          <p:cNvPr id="117" name="Google Shape;117;g36de5e6b6cd_1_0"/>
          <p:cNvPicPr preferRelativeResize="0"/>
          <p:nvPr/>
        </p:nvPicPr>
        <p:blipFill>
          <a:blip r:embed="rId6">
            <a:alphaModFix/>
          </a:blip>
          <a:stretch>
            <a:fillRect/>
          </a:stretch>
        </p:blipFill>
        <p:spPr>
          <a:xfrm>
            <a:off x="1528175" y="2657475"/>
            <a:ext cx="1047750" cy="1047750"/>
          </a:xfrm>
          <a:prstGeom prst="rect">
            <a:avLst/>
          </a:prstGeom>
          <a:noFill/>
          <a:ln>
            <a:noFill/>
          </a:ln>
        </p:spPr>
      </p:pic>
      <p:pic>
        <p:nvPicPr>
          <p:cNvPr id="118" name="Google Shape;118;g36de5e6b6cd_1_0"/>
          <p:cNvPicPr preferRelativeResize="0"/>
          <p:nvPr/>
        </p:nvPicPr>
        <p:blipFill>
          <a:blip r:embed="rId7">
            <a:alphaModFix/>
          </a:blip>
          <a:stretch>
            <a:fillRect/>
          </a:stretch>
        </p:blipFill>
        <p:spPr>
          <a:xfrm>
            <a:off x="6646250" y="2657463"/>
            <a:ext cx="1047750" cy="1047750"/>
          </a:xfrm>
          <a:prstGeom prst="rect">
            <a:avLst/>
          </a:prstGeom>
          <a:noFill/>
          <a:ln>
            <a:noFill/>
          </a:ln>
        </p:spPr>
      </p:pic>
      <p:sp>
        <p:nvSpPr>
          <p:cNvPr id="119" name="Google Shape;119;g36de5e6b6cd_1_0"/>
          <p:cNvSpPr txBox="1"/>
          <p:nvPr/>
        </p:nvSpPr>
        <p:spPr>
          <a:xfrm>
            <a:off x="442950" y="3869100"/>
            <a:ext cx="8457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None/>
            </a:pPr>
            <a:r>
              <a:rPr lang="en-MY" sz="2200">
                <a:solidFill>
                  <a:schemeClr val="dk1"/>
                </a:solidFill>
                <a:latin typeface="Poppins"/>
                <a:ea typeface="Poppins"/>
                <a:cs typeface="Poppins"/>
                <a:sym typeface="Poppins"/>
              </a:rPr>
              <a:t>All </a:t>
            </a:r>
            <a:r>
              <a:rPr lang="en-MY" sz="2200">
                <a:solidFill>
                  <a:srgbClr val="FF0000"/>
                </a:solidFill>
                <a:latin typeface="Poppins"/>
                <a:ea typeface="Poppins"/>
                <a:cs typeface="Poppins"/>
                <a:sym typeface="Poppins"/>
              </a:rPr>
              <a:t>THREE (3) elements</a:t>
            </a:r>
            <a:r>
              <a:rPr lang="en-MY" sz="2200">
                <a:solidFill>
                  <a:schemeClr val="dk1"/>
                </a:solidFill>
                <a:latin typeface="Poppins"/>
                <a:ea typeface="Poppins"/>
                <a:cs typeface="Poppins"/>
                <a:sym typeface="Poppins"/>
              </a:rPr>
              <a:t> are directly linked to the attainment of the CLOs and are clearly stated in the Teaching Plan.</a:t>
            </a:r>
            <a:endParaRPr sz="2200">
              <a:solidFill>
                <a:schemeClr val="dk1"/>
              </a:solidFill>
              <a:latin typeface="Poppins"/>
              <a:ea typeface="Poppins"/>
              <a:cs typeface="Poppins"/>
              <a:sym typeface="Poppins"/>
            </a:endParaRPr>
          </a:p>
        </p:txBody>
      </p:sp>
      <p:sp>
        <p:nvSpPr>
          <p:cNvPr id="120" name="Google Shape;120;g36de5e6b6cd_1_0"/>
          <p:cNvSpPr/>
          <p:nvPr/>
        </p:nvSpPr>
        <p:spPr>
          <a:xfrm>
            <a:off x="1317200" y="2214450"/>
            <a:ext cx="1469700" cy="3573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2000">
                <a:latin typeface="Poppins"/>
                <a:ea typeface="Poppins"/>
                <a:cs typeface="Poppins"/>
                <a:sym typeface="Poppins"/>
              </a:rPr>
              <a:t>Material</a:t>
            </a:r>
            <a:endParaRPr sz="2000">
              <a:latin typeface="Poppins"/>
              <a:ea typeface="Poppins"/>
              <a:cs typeface="Poppins"/>
              <a:sym typeface="Poppins"/>
            </a:endParaRPr>
          </a:p>
        </p:txBody>
      </p:sp>
      <p:sp>
        <p:nvSpPr>
          <p:cNvPr id="121" name="Google Shape;121;g36de5e6b6cd_1_0"/>
          <p:cNvSpPr/>
          <p:nvPr/>
        </p:nvSpPr>
        <p:spPr>
          <a:xfrm>
            <a:off x="3837150" y="2222700"/>
            <a:ext cx="1469700" cy="3573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2000">
                <a:latin typeface="Poppins"/>
                <a:ea typeface="Poppins"/>
                <a:cs typeface="Poppins"/>
                <a:sym typeface="Poppins"/>
              </a:rPr>
              <a:t>Activity</a:t>
            </a:r>
            <a:endParaRPr sz="2000">
              <a:latin typeface="Poppins"/>
              <a:ea typeface="Poppins"/>
              <a:cs typeface="Poppins"/>
              <a:sym typeface="Poppins"/>
            </a:endParaRPr>
          </a:p>
        </p:txBody>
      </p:sp>
      <p:sp>
        <p:nvSpPr>
          <p:cNvPr id="122" name="Google Shape;122;g36de5e6b6cd_1_0"/>
          <p:cNvSpPr/>
          <p:nvPr/>
        </p:nvSpPr>
        <p:spPr>
          <a:xfrm>
            <a:off x="6138225" y="2214438"/>
            <a:ext cx="1887000" cy="3573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sz="2000">
                <a:latin typeface="Poppins"/>
                <a:ea typeface="Poppins"/>
                <a:cs typeface="Poppins"/>
                <a:sym typeface="Poppins"/>
              </a:rPr>
              <a:t>Assessment</a:t>
            </a:r>
            <a:endParaRPr sz="20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pic>
        <p:nvPicPr>
          <p:cNvPr id="128" name="Google Shape;128;g36de5e6b6cd_1_3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9" name="Google Shape;129;g36de5e6b6cd_1_32"/>
          <p:cNvSpPr txBox="1"/>
          <p:nvPr/>
        </p:nvSpPr>
        <p:spPr>
          <a:xfrm>
            <a:off x="3913650" y="0"/>
            <a:ext cx="4869600" cy="933600"/>
          </a:xfrm>
          <a:prstGeom prst="rect">
            <a:avLst/>
          </a:prstGeom>
          <a:noFill/>
          <a:ln>
            <a:noFill/>
          </a:ln>
        </p:spPr>
        <p:txBody>
          <a:bodyPr anchorCtr="0" anchor="ctr" bIns="68575" lIns="68575" spcFirstLastPara="1" rIns="68575" wrap="square" tIns="68575">
            <a:normAutofit fontScale="92500"/>
          </a:bodyPr>
          <a:lstStyle/>
          <a:p>
            <a:pPr indent="0" lvl="0" marL="0" marR="0" rtl="0" algn="r">
              <a:lnSpc>
                <a:spcPct val="90000"/>
              </a:lnSpc>
              <a:spcBef>
                <a:spcPts val="0"/>
              </a:spcBef>
              <a:spcAft>
                <a:spcPts val="0"/>
              </a:spcAft>
              <a:buClr>
                <a:srgbClr val="000000"/>
              </a:buClr>
              <a:buSzPct val="88461"/>
              <a:buFont typeface="Arial"/>
              <a:buNone/>
            </a:pPr>
            <a:r>
              <a:rPr b="1" lang="en-MY" sz="2600">
                <a:solidFill>
                  <a:schemeClr val="lt1"/>
                </a:solidFill>
                <a:latin typeface="Poppins"/>
                <a:ea typeface="Poppins"/>
                <a:cs typeface="Poppins"/>
                <a:sym typeface="Poppins"/>
              </a:rPr>
              <a:t>Examples of Blended Learning Substitute Elements</a:t>
            </a:r>
            <a:endParaRPr b="1" i="0" sz="2600" u="none" cap="none" strike="noStrike">
              <a:solidFill>
                <a:schemeClr val="lt1"/>
              </a:solidFill>
              <a:latin typeface="Poppins"/>
              <a:ea typeface="Poppins"/>
              <a:cs typeface="Poppins"/>
              <a:sym typeface="Poppins"/>
            </a:endParaRPr>
          </a:p>
        </p:txBody>
      </p:sp>
      <p:pic>
        <p:nvPicPr>
          <p:cNvPr id="130" name="Google Shape;130;g36de5e6b6cd_1_32"/>
          <p:cNvPicPr preferRelativeResize="0"/>
          <p:nvPr/>
        </p:nvPicPr>
        <p:blipFill>
          <a:blip r:embed="rId5">
            <a:alphaModFix/>
          </a:blip>
          <a:stretch>
            <a:fillRect/>
          </a:stretch>
        </p:blipFill>
        <p:spPr>
          <a:xfrm>
            <a:off x="4026308" y="1803363"/>
            <a:ext cx="818025" cy="818025"/>
          </a:xfrm>
          <a:prstGeom prst="rect">
            <a:avLst/>
          </a:prstGeom>
          <a:noFill/>
          <a:ln>
            <a:noFill/>
          </a:ln>
        </p:spPr>
      </p:pic>
      <p:pic>
        <p:nvPicPr>
          <p:cNvPr id="131" name="Google Shape;131;g36de5e6b6cd_1_32"/>
          <p:cNvPicPr preferRelativeResize="0"/>
          <p:nvPr/>
        </p:nvPicPr>
        <p:blipFill>
          <a:blip r:embed="rId6">
            <a:alphaModFix/>
          </a:blip>
          <a:stretch>
            <a:fillRect/>
          </a:stretch>
        </p:blipFill>
        <p:spPr>
          <a:xfrm>
            <a:off x="1200850" y="1853000"/>
            <a:ext cx="718750" cy="718750"/>
          </a:xfrm>
          <a:prstGeom prst="rect">
            <a:avLst/>
          </a:prstGeom>
          <a:noFill/>
          <a:ln>
            <a:noFill/>
          </a:ln>
        </p:spPr>
      </p:pic>
      <p:pic>
        <p:nvPicPr>
          <p:cNvPr id="132" name="Google Shape;132;g36de5e6b6cd_1_32"/>
          <p:cNvPicPr preferRelativeResize="0"/>
          <p:nvPr/>
        </p:nvPicPr>
        <p:blipFill>
          <a:blip r:embed="rId7">
            <a:alphaModFix/>
          </a:blip>
          <a:stretch>
            <a:fillRect/>
          </a:stretch>
        </p:blipFill>
        <p:spPr>
          <a:xfrm>
            <a:off x="6951025" y="1753735"/>
            <a:ext cx="818025" cy="818025"/>
          </a:xfrm>
          <a:prstGeom prst="rect">
            <a:avLst/>
          </a:prstGeom>
          <a:noFill/>
          <a:ln>
            <a:noFill/>
          </a:ln>
        </p:spPr>
      </p:pic>
      <p:sp>
        <p:nvSpPr>
          <p:cNvPr id="133" name="Google Shape;133;g36de5e6b6cd_1_32"/>
          <p:cNvSpPr txBox="1"/>
          <p:nvPr/>
        </p:nvSpPr>
        <p:spPr>
          <a:xfrm>
            <a:off x="2569150" y="3775600"/>
            <a:ext cx="63726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None/>
            </a:pPr>
            <a:r>
              <a:rPr i="1" lang="en-MY" sz="1600">
                <a:solidFill>
                  <a:schemeClr val="dk1"/>
                </a:solidFill>
                <a:latin typeface="Poppins"/>
                <a:ea typeface="Poppins"/>
                <a:cs typeface="Poppins"/>
                <a:sym typeface="Poppins"/>
              </a:rPr>
              <a:t>The recommended weighting of 40%-40%-20% for the three elements of BLS </a:t>
            </a:r>
            <a:r>
              <a:rPr i="1" lang="en-MY" sz="1600">
                <a:solidFill>
                  <a:srgbClr val="FF0000"/>
                </a:solidFill>
                <a:latin typeface="Poppins"/>
                <a:ea typeface="Poppins"/>
                <a:cs typeface="Poppins"/>
                <a:sym typeface="Poppins"/>
              </a:rPr>
              <a:t>may be adjusted to other appropriate percentages</a:t>
            </a:r>
            <a:r>
              <a:rPr i="1" lang="en-MY" sz="1600">
                <a:solidFill>
                  <a:schemeClr val="dk1"/>
                </a:solidFill>
                <a:latin typeface="Poppins"/>
                <a:ea typeface="Poppins"/>
                <a:cs typeface="Poppins"/>
                <a:sym typeface="Poppins"/>
              </a:rPr>
              <a:t> according to the HEI’s needs, by providing clear and measurable justifications.</a:t>
            </a:r>
            <a:endParaRPr i="1" sz="1600">
              <a:solidFill>
                <a:schemeClr val="dk1"/>
              </a:solidFill>
              <a:latin typeface="Poppins"/>
              <a:ea typeface="Poppins"/>
              <a:cs typeface="Poppins"/>
              <a:sym typeface="Poppins"/>
            </a:endParaRPr>
          </a:p>
        </p:txBody>
      </p:sp>
      <p:sp>
        <p:nvSpPr>
          <p:cNvPr id="134" name="Google Shape;134;g36de5e6b6cd_1_32"/>
          <p:cNvSpPr/>
          <p:nvPr/>
        </p:nvSpPr>
        <p:spPr>
          <a:xfrm>
            <a:off x="333525" y="995250"/>
            <a:ext cx="2453400" cy="3573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000">
                <a:latin typeface="Poppins"/>
                <a:ea typeface="Poppins"/>
                <a:cs typeface="Poppins"/>
                <a:sym typeface="Poppins"/>
              </a:rPr>
              <a:t>40% T-L </a:t>
            </a:r>
            <a:r>
              <a:rPr b="1" lang="en-MY" sz="2000">
                <a:latin typeface="Poppins"/>
                <a:ea typeface="Poppins"/>
                <a:cs typeface="Poppins"/>
                <a:sym typeface="Poppins"/>
              </a:rPr>
              <a:t>Material</a:t>
            </a:r>
            <a:endParaRPr b="1" sz="2000">
              <a:latin typeface="Poppins"/>
              <a:ea typeface="Poppins"/>
              <a:cs typeface="Poppins"/>
              <a:sym typeface="Poppins"/>
            </a:endParaRPr>
          </a:p>
        </p:txBody>
      </p:sp>
      <p:sp>
        <p:nvSpPr>
          <p:cNvPr id="135" name="Google Shape;135;g36de5e6b6cd_1_32"/>
          <p:cNvSpPr txBox="1"/>
          <p:nvPr/>
        </p:nvSpPr>
        <p:spPr>
          <a:xfrm>
            <a:off x="200325" y="1276350"/>
            <a:ext cx="27198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1300">
                <a:solidFill>
                  <a:schemeClr val="dk2"/>
                </a:solidFill>
                <a:latin typeface="Poppins"/>
                <a:ea typeface="Poppins"/>
                <a:cs typeface="Poppins"/>
                <a:sym typeface="Poppins"/>
              </a:rPr>
              <a:t>Online materials used to deliver content</a:t>
            </a:r>
            <a:endParaRPr sz="1300">
              <a:solidFill>
                <a:schemeClr val="dk2"/>
              </a:solidFill>
              <a:latin typeface="Poppins"/>
              <a:ea typeface="Poppins"/>
              <a:cs typeface="Poppins"/>
              <a:sym typeface="Poppins"/>
            </a:endParaRPr>
          </a:p>
        </p:txBody>
      </p:sp>
      <p:sp>
        <p:nvSpPr>
          <p:cNvPr id="136" name="Google Shape;136;g36de5e6b6cd_1_32"/>
          <p:cNvSpPr/>
          <p:nvPr/>
        </p:nvSpPr>
        <p:spPr>
          <a:xfrm>
            <a:off x="3305325" y="995250"/>
            <a:ext cx="2453400" cy="3573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000">
                <a:latin typeface="Poppins"/>
                <a:ea typeface="Poppins"/>
                <a:cs typeface="Poppins"/>
                <a:sym typeface="Poppins"/>
              </a:rPr>
              <a:t>40% T-L Activity</a:t>
            </a:r>
            <a:endParaRPr b="1" sz="2000">
              <a:latin typeface="Poppins"/>
              <a:ea typeface="Poppins"/>
              <a:cs typeface="Poppins"/>
              <a:sym typeface="Poppins"/>
            </a:endParaRPr>
          </a:p>
        </p:txBody>
      </p:sp>
      <p:sp>
        <p:nvSpPr>
          <p:cNvPr id="137" name="Google Shape;137;g36de5e6b6cd_1_32"/>
          <p:cNvSpPr txBox="1"/>
          <p:nvPr/>
        </p:nvSpPr>
        <p:spPr>
          <a:xfrm>
            <a:off x="3499763" y="1266038"/>
            <a:ext cx="21759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1300">
                <a:solidFill>
                  <a:schemeClr val="dk2"/>
                </a:solidFill>
                <a:latin typeface="Poppins"/>
                <a:ea typeface="Poppins"/>
                <a:cs typeface="Poppins"/>
                <a:sym typeface="Poppins"/>
              </a:rPr>
              <a:t>Online materials using </a:t>
            </a:r>
            <a:r>
              <a:rPr lang="en-MY" sz="1300">
                <a:solidFill>
                  <a:schemeClr val="dk2"/>
                </a:solidFill>
                <a:latin typeface="Poppins"/>
                <a:ea typeface="Poppins"/>
                <a:cs typeface="Poppins"/>
                <a:sym typeface="Poppins"/>
              </a:rPr>
              <a:t>Web 2.0 tools</a:t>
            </a:r>
            <a:endParaRPr sz="1300">
              <a:solidFill>
                <a:schemeClr val="dk2"/>
              </a:solidFill>
              <a:latin typeface="Poppins"/>
              <a:ea typeface="Poppins"/>
              <a:cs typeface="Poppins"/>
              <a:sym typeface="Poppins"/>
            </a:endParaRPr>
          </a:p>
        </p:txBody>
      </p:sp>
      <p:sp>
        <p:nvSpPr>
          <p:cNvPr id="138" name="Google Shape;138;g36de5e6b6cd_1_32"/>
          <p:cNvSpPr/>
          <p:nvPr/>
        </p:nvSpPr>
        <p:spPr>
          <a:xfrm>
            <a:off x="6258150" y="978225"/>
            <a:ext cx="2453400" cy="3573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000">
                <a:latin typeface="Poppins"/>
                <a:ea typeface="Poppins"/>
                <a:cs typeface="Poppins"/>
                <a:sym typeface="Poppins"/>
              </a:rPr>
              <a:t>20% Assessment</a:t>
            </a:r>
            <a:endParaRPr b="1" sz="2000">
              <a:latin typeface="Poppins"/>
              <a:ea typeface="Poppins"/>
              <a:cs typeface="Poppins"/>
              <a:sym typeface="Poppins"/>
            </a:endParaRPr>
          </a:p>
        </p:txBody>
      </p:sp>
      <p:sp>
        <p:nvSpPr>
          <p:cNvPr id="139" name="Google Shape;139;g36de5e6b6cd_1_32"/>
          <p:cNvSpPr txBox="1"/>
          <p:nvPr/>
        </p:nvSpPr>
        <p:spPr>
          <a:xfrm>
            <a:off x="6452588" y="1249013"/>
            <a:ext cx="21759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MY" sz="1300">
                <a:solidFill>
                  <a:schemeClr val="dk2"/>
                </a:solidFill>
                <a:latin typeface="Poppins"/>
                <a:ea typeface="Poppins"/>
                <a:cs typeface="Poppins"/>
                <a:sym typeface="Poppins"/>
              </a:rPr>
              <a:t>Online assessment</a:t>
            </a:r>
            <a:endParaRPr sz="1300">
              <a:solidFill>
                <a:schemeClr val="dk2"/>
              </a:solidFill>
              <a:latin typeface="Poppins"/>
              <a:ea typeface="Poppins"/>
              <a:cs typeface="Poppins"/>
              <a:sym typeface="Poppins"/>
            </a:endParaRPr>
          </a:p>
        </p:txBody>
      </p:sp>
      <p:sp>
        <p:nvSpPr>
          <p:cNvPr id="140" name="Google Shape;140;g36de5e6b6cd_1_32"/>
          <p:cNvSpPr txBox="1"/>
          <p:nvPr/>
        </p:nvSpPr>
        <p:spPr>
          <a:xfrm>
            <a:off x="282450" y="2525975"/>
            <a:ext cx="29160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chemeClr val="dk1"/>
                </a:solidFill>
                <a:latin typeface="Poppins"/>
                <a:ea typeface="Poppins"/>
                <a:cs typeface="Poppins"/>
                <a:sym typeface="Poppins"/>
              </a:rPr>
              <a:t>• Video, audio clip, podcast,</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screencast</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Digital storytelling</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Animation</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Virtual simulation/ virtual reality</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Lecture notes/ slides</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Interactive content</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Virtual laboratory</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
        <p:nvSpPr>
          <p:cNvPr id="141" name="Google Shape;141;g36de5e6b6cd_1_32"/>
          <p:cNvSpPr txBox="1"/>
          <p:nvPr/>
        </p:nvSpPr>
        <p:spPr>
          <a:xfrm>
            <a:off x="3575963" y="2508975"/>
            <a:ext cx="29160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chemeClr val="dk1"/>
                </a:solidFill>
                <a:latin typeface="Poppins"/>
                <a:ea typeface="Poppins"/>
                <a:cs typeface="Poppins"/>
                <a:sym typeface="Poppins"/>
              </a:rPr>
              <a:t>• Kahoot</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Padlet</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Edpuzzle</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Discussion forum/ chat</a:t>
            </a:r>
            <a:endParaRPr sz="1200">
              <a:solidFill>
                <a:schemeClr val="dk1"/>
              </a:solidFill>
              <a:latin typeface="Poppins"/>
              <a:ea typeface="Poppins"/>
              <a:cs typeface="Poppins"/>
              <a:sym typeface="Poppins"/>
            </a:endParaRPr>
          </a:p>
        </p:txBody>
      </p:sp>
      <p:sp>
        <p:nvSpPr>
          <p:cNvPr id="142" name="Google Shape;142;g36de5e6b6cd_1_32"/>
          <p:cNvSpPr txBox="1"/>
          <p:nvPr/>
        </p:nvSpPr>
        <p:spPr>
          <a:xfrm>
            <a:off x="6452600" y="2517450"/>
            <a:ext cx="2916000" cy="11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200">
                <a:solidFill>
                  <a:schemeClr val="dk1"/>
                </a:solidFill>
                <a:latin typeface="Poppins"/>
                <a:ea typeface="Poppins"/>
                <a:cs typeface="Poppins"/>
                <a:sym typeface="Poppins"/>
              </a:rPr>
              <a:t>• Online quiz</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e-Portfolio</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MY" sz="1200">
                <a:solidFill>
                  <a:schemeClr val="dk1"/>
                </a:solidFill>
                <a:latin typeface="Poppins"/>
                <a:ea typeface="Poppins"/>
                <a:cs typeface="Poppins"/>
                <a:sym typeface="Poppins"/>
              </a:rPr>
              <a:t>• Reflection</a:t>
            </a:r>
            <a:endParaRPr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pic>
        <p:nvPicPr>
          <p:cNvPr id="148" name="Google Shape;148;g36de5e6b6cd_1_6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9" name="Google Shape;149;g36de5e6b6cd_1_66"/>
          <p:cNvSpPr txBox="1"/>
          <p:nvPr/>
        </p:nvSpPr>
        <p:spPr>
          <a:xfrm>
            <a:off x="3913650" y="0"/>
            <a:ext cx="4869600" cy="933600"/>
          </a:xfrm>
          <a:prstGeom prst="rect">
            <a:avLst/>
          </a:prstGeom>
          <a:noFill/>
          <a:ln>
            <a:noFill/>
          </a:ln>
        </p:spPr>
        <p:txBody>
          <a:bodyPr anchorCtr="0" anchor="ctr" bIns="68575" lIns="68575" spcFirstLastPara="1" rIns="68575" wrap="square" tIns="68575">
            <a:normAutofit fontScale="92500"/>
          </a:bodyPr>
          <a:lstStyle/>
          <a:p>
            <a:pPr indent="0" lvl="0" marL="0" marR="0" rtl="0" algn="r">
              <a:lnSpc>
                <a:spcPct val="90000"/>
              </a:lnSpc>
              <a:spcBef>
                <a:spcPts val="0"/>
              </a:spcBef>
              <a:spcAft>
                <a:spcPts val="0"/>
              </a:spcAft>
              <a:buClr>
                <a:srgbClr val="000000"/>
              </a:buClr>
              <a:buSzPct val="88461"/>
              <a:buFont typeface="Arial"/>
              <a:buNone/>
            </a:pPr>
            <a:r>
              <a:rPr b="1" lang="en-MY" sz="2600">
                <a:solidFill>
                  <a:schemeClr val="lt1"/>
                </a:solidFill>
                <a:latin typeface="Poppins"/>
                <a:ea typeface="Poppins"/>
                <a:cs typeface="Poppins"/>
                <a:sym typeface="Poppins"/>
              </a:rPr>
              <a:t>Examples of Blended Learning Substitute Elements</a:t>
            </a:r>
            <a:endParaRPr b="1" i="0" sz="2600" u="none" cap="none" strike="noStrike">
              <a:solidFill>
                <a:schemeClr val="lt1"/>
              </a:solidFill>
              <a:latin typeface="Poppins"/>
              <a:ea typeface="Poppins"/>
              <a:cs typeface="Poppins"/>
              <a:sym typeface="Poppins"/>
            </a:endParaRPr>
          </a:p>
        </p:txBody>
      </p:sp>
      <p:pic>
        <p:nvPicPr>
          <p:cNvPr id="150" name="Google Shape;150;g36de5e6b6cd_1_66"/>
          <p:cNvPicPr preferRelativeResize="0"/>
          <p:nvPr/>
        </p:nvPicPr>
        <p:blipFill rotWithShape="1">
          <a:blip r:embed="rId5">
            <a:alphaModFix/>
          </a:blip>
          <a:srcRect b="0" l="0" r="0" t="5988"/>
          <a:stretch/>
        </p:blipFill>
        <p:spPr>
          <a:xfrm>
            <a:off x="1643875" y="1027425"/>
            <a:ext cx="5606076" cy="3862525"/>
          </a:xfrm>
          <a:prstGeom prst="rect">
            <a:avLst/>
          </a:prstGeom>
          <a:noFill/>
          <a:ln>
            <a:noFill/>
          </a:ln>
        </p:spPr>
      </p:pic>
      <p:sp>
        <p:nvSpPr>
          <p:cNvPr id="151" name="Google Shape;151;g36de5e6b6cd_1_66"/>
          <p:cNvSpPr/>
          <p:nvPr/>
        </p:nvSpPr>
        <p:spPr>
          <a:xfrm>
            <a:off x="1646750" y="1104775"/>
            <a:ext cx="922500" cy="71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g36de5e6b6cd_1_66"/>
          <p:cNvSpPr/>
          <p:nvPr/>
        </p:nvSpPr>
        <p:spPr>
          <a:xfrm>
            <a:off x="410425" y="1104779"/>
            <a:ext cx="1955400" cy="4848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a:latin typeface="Poppins"/>
                <a:ea typeface="Poppins"/>
                <a:cs typeface="Poppins"/>
                <a:sym typeface="Poppins"/>
              </a:rPr>
              <a:t>Time equivalent to physical f2f session</a:t>
            </a:r>
            <a:endParaRPr>
              <a:latin typeface="Poppins"/>
              <a:ea typeface="Poppins"/>
              <a:cs typeface="Poppins"/>
              <a:sym typeface="Poppins"/>
            </a:endParaRPr>
          </a:p>
        </p:txBody>
      </p:sp>
      <p:sp>
        <p:nvSpPr>
          <p:cNvPr id="153" name="Google Shape;153;g36de5e6b6cd_1_66"/>
          <p:cNvSpPr/>
          <p:nvPr/>
        </p:nvSpPr>
        <p:spPr>
          <a:xfrm>
            <a:off x="357625" y="2414079"/>
            <a:ext cx="1955400" cy="4848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a:latin typeface="Poppins"/>
                <a:ea typeface="Poppins"/>
                <a:cs typeface="Poppins"/>
                <a:sym typeface="Poppins"/>
              </a:rPr>
              <a:t>3 – 5 minutes </a:t>
            </a:r>
            <a:endParaRPr>
              <a:latin typeface="Poppins"/>
              <a:ea typeface="Poppins"/>
              <a:cs typeface="Poppins"/>
              <a:sym typeface="Poppins"/>
            </a:endParaRPr>
          </a:p>
          <a:p>
            <a:pPr indent="0" lvl="0" marL="0" rtl="0" algn="ctr">
              <a:spcBef>
                <a:spcPts val="0"/>
              </a:spcBef>
              <a:spcAft>
                <a:spcPts val="0"/>
              </a:spcAft>
              <a:buNone/>
            </a:pPr>
            <a:r>
              <a:rPr lang="en-MY">
                <a:latin typeface="Poppins"/>
                <a:ea typeface="Poppins"/>
                <a:cs typeface="Poppins"/>
                <a:sym typeface="Poppins"/>
              </a:rPr>
              <a:t>per screen</a:t>
            </a:r>
            <a:endParaRPr>
              <a:latin typeface="Poppins"/>
              <a:ea typeface="Poppins"/>
              <a:cs typeface="Poppins"/>
              <a:sym typeface="Poppins"/>
            </a:endParaRPr>
          </a:p>
        </p:txBody>
      </p:sp>
      <p:sp>
        <p:nvSpPr>
          <p:cNvPr id="154" name="Google Shape;154;g36de5e6b6cd_1_66"/>
          <p:cNvSpPr/>
          <p:nvPr/>
        </p:nvSpPr>
        <p:spPr>
          <a:xfrm>
            <a:off x="7089750" y="1026625"/>
            <a:ext cx="1693500" cy="641100"/>
          </a:xfrm>
          <a:prstGeom prst="rect">
            <a:avLst/>
          </a:prstGeom>
          <a:solidFill>
            <a:srgbClr val="F6AE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MY">
                <a:latin typeface="Poppins"/>
                <a:ea typeface="Poppins"/>
                <a:cs typeface="Poppins"/>
                <a:sym typeface="Poppins"/>
              </a:rPr>
              <a:t>12 minute video equivalent to </a:t>
            </a:r>
            <a:endParaRPr>
              <a:latin typeface="Poppins"/>
              <a:ea typeface="Poppins"/>
              <a:cs typeface="Poppins"/>
              <a:sym typeface="Poppins"/>
            </a:endParaRPr>
          </a:p>
          <a:p>
            <a:pPr indent="0" lvl="0" marL="0" rtl="0" algn="ctr">
              <a:spcBef>
                <a:spcPts val="0"/>
              </a:spcBef>
              <a:spcAft>
                <a:spcPts val="0"/>
              </a:spcAft>
              <a:buNone/>
            </a:pPr>
            <a:r>
              <a:rPr lang="en-MY">
                <a:latin typeface="Poppins"/>
                <a:ea typeface="Poppins"/>
                <a:cs typeface="Poppins"/>
                <a:sym typeface="Poppins"/>
              </a:rPr>
              <a:t>1 hour SLT</a:t>
            </a:r>
            <a:endParaRPr>
              <a:latin typeface="Poppins"/>
              <a:ea typeface="Poppins"/>
              <a:cs typeface="Poppins"/>
              <a:sym typeface="Poppins"/>
            </a:endParaRPr>
          </a:p>
        </p:txBody>
      </p:sp>
      <p:sp>
        <p:nvSpPr>
          <p:cNvPr id="155" name="Google Shape;155;g36de5e6b6cd_1_66"/>
          <p:cNvSpPr/>
          <p:nvPr/>
        </p:nvSpPr>
        <p:spPr>
          <a:xfrm>
            <a:off x="6540100" y="3699975"/>
            <a:ext cx="2494500" cy="804600"/>
          </a:xfrm>
          <a:prstGeom prst="rect">
            <a:avLst/>
          </a:prstGeom>
          <a:solidFill>
            <a:srgbClr val="F6AED2"/>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a:latin typeface="Poppins"/>
                <a:ea typeface="Poppins"/>
                <a:cs typeface="Poppins"/>
                <a:sym typeface="Poppins"/>
              </a:rPr>
              <a:t>1.5 minutes per MCQ</a:t>
            </a:r>
            <a:endParaRPr>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a:latin typeface="Poppins"/>
                <a:ea typeface="Poppins"/>
                <a:cs typeface="Poppins"/>
                <a:sym typeface="Poppins"/>
              </a:rPr>
              <a:t>20 minutes per structured</a:t>
            </a:r>
            <a:endParaRPr>
              <a:latin typeface="Poppins"/>
              <a:ea typeface="Poppins"/>
              <a:cs typeface="Poppins"/>
              <a:sym typeface="Poppins"/>
            </a:endParaRPr>
          </a:p>
          <a:p>
            <a:pPr indent="0" lvl="0" marL="0" rtl="0" algn="l">
              <a:spcBef>
                <a:spcPts val="0"/>
              </a:spcBef>
              <a:spcAft>
                <a:spcPts val="0"/>
              </a:spcAft>
              <a:buNone/>
            </a:pPr>
            <a:r>
              <a:rPr lang="en-MY">
                <a:latin typeface="Poppins"/>
                <a:ea typeface="Poppins"/>
                <a:cs typeface="Poppins"/>
                <a:sym typeface="Poppins"/>
              </a:rPr>
              <a:t>25 minutes per essay</a:t>
            </a:r>
            <a:endParaRPr>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g36de5e6b6cd_1_9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2" name="Google Shape;162;g36de5e6b6cd_1_95"/>
          <p:cNvSpPr txBox="1"/>
          <p:nvPr/>
        </p:nvSpPr>
        <p:spPr>
          <a:xfrm>
            <a:off x="3913650" y="0"/>
            <a:ext cx="48696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600">
                <a:solidFill>
                  <a:schemeClr val="lt1"/>
                </a:solidFill>
                <a:latin typeface="Poppins"/>
                <a:ea typeface="Poppins"/>
                <a:cs typeface="Poppins"/>
                <a:sym typeface="Poppins"/>
              </a:rPr>
              <a:t>Sample 1</a:t>
            </a:r>
            <a:endParaRPr b="1" i="0" sz="2600" u="none" cap="none" strike="noStrike">
              <a:solidFill>
                <a:schemeClr val="lt1"/>
              </a:solidFill>
              <a:latin typeface="Poppins"/>
              <a:ea typeface="Poppins"/>
              <a:cs typeface="Poppins"/>
              <a:sym typeface="Poppins"/>
            </a:endParaRPr>
          </a:p>
        </p:txBody>
      </p:sp>
      <p:sp>
        <p:nvSpPr>
          <p:cNvPr id="163" name="Google Shape;163;g36de5e6b6cd_1_95"/>
          <p:cNvSpPr txBox="1"/>
          <p:nvPr/>
        </p:nvSpPr>
        <p:spPr>
          <a:xfrm>
            <a:off x="509225" y="933600"/>
            <a:ext cx="8457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None/>
            </a:pPr>
            <a:r>
              <a:rPr lang="en-MY" sz="2200">
                <a:solidFill>
                  <a:schemeClr val="dk1"/>
                </a:solidFill>
                <a:latin typeface="Poppins"/>
                <a:ea typeface="Poppins"/>
                <a:cs typeface="Poppins"/>
                <a:sym typeface="Poppins"/>
              </a:rPr>
              <a:t>3 credit hour BLS course with Online 30%</a:t>
            </a:r>
            <a:endParaRPr b="1" sz="2200">
              <a:solidFill>
                <a:srgbClr val="FF0000"/>
              </a:solidFill>
              <a:latin typeface="Poppins"/>
              <a:ea typeface="Poppins"/>
              <a:cs typeface="Poppins"/>
              <a:sym typeface="Poppins"/>
            </a:endParaRPr>
          </a:p>
        </p:txBody>
      </p:sp>
      <p:pic>
        <p:nvPicPr>
          <p:cNvPr id="164" name="Google Shape;164;g36de5e6b6cd_1_95"/>
          <p:cNvPicPr preferRelativeResize="0"/>
          <p:nvPr/>
        </p:nvPicPr>
        <p:blipFill>
          <a:blip r:embed="rId5">
            <a:alphaModFix/>
          </a:blip>
          <a:stretch>
            <a:fillRect/>
          </a:stretch>
        </p:blipFill>
        <p:spPr>
          <a:xfrm>
            <a:off x="576950" y="1456800"/>
            <a:ext cx="4293873" cy="3381900"/>
          </a:xfrm>
          <a:prstGeom prst="rect">
            <a:avLst/>
          </a:prstGeom>
          <a:noFill/>
          <a:ln>
            <a:noFill/>
          </a:ln>
        </p:spPr>
      </p:pic>
      <p:pic>
        <p:nvPicPr>
          <p:cNvPr id="165" name="Google Shape;165;g36de5e6b6cd_1_95"/>
          <p:cNvPicPr preferRelativeResize="0"/>
          <p:nvPr/>
        </p:nvPicPr>
        <p:blipFill>
          <a:blip r:embed="rId6">
            <a:alphaModFix/>
          </a:blip>
          <a:stretch>
            <a:fillRect/>
          </a:stretch>
        </p:blipFill>
        <p:spPr>
          <a:xfrm>
            <a:off x="4970200" y="1357325"/>
            <a:ext cx="3996925" cy="3637421"/>
          </a:xfrm>
          <a:prstGeom prst="rect">
            <a:avLst/>
          </a:prstGeom>
          <a:noFill/>
          <a:ln>
            <a:noFill/>
          </a:ln>
        </p:spPr>
      </p:pic>
      <p:sp>
        <p:nvSpPr>
          <p:cNvPr id="166" name="Google Shape;166;g36de5e6b6cd_1_95"/>
          <p:cNvSpPr/>
          <p:nvPr/>
        </p:nvSpPr>
        <p:spPr>
          <a:xfrm>
            <a:off x="6482100" y="3289300"/>
            <a:ext cx="167700" cy="91500"/>
          </a:xfrm>
          <a:prstGeom prst="rect">
            <a:avLst/>
          </a:prstGeom>
          <a:solidFill>
            <a:srgbClr val="C2A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g36de5e6b6cd_1_95"/>
          <p:cNvSpPr/>
          <p:nvPr/>
        </p:nvSpPr>
        <p:spPr>
          <a:xfrm>
            <a:off x="6413500" y="3685550"/>
            <a:ext cx="167700" cy="91500"/>
          </a:xfrm>
          <a:prstGeom prst="rect">
            <a:avLst/>
          </a:prstGeom>
          <a:solidFill>
            <a:srgbClr val="C2A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g36de5e6b6cd_1_95"/>
          <p:cNvSpPr/>
          <p:nvPr/>
        </p:nvSpPr>
        <p:spPr>
          <a:xfrm>
            <a:off x="6649800" y="4112250"/>
            <a:ext cx="167700" cy="91500"/>
          </a:xfrm>
          <a:prstGeom prst="rect">
            <a:avLst/>
          </a:prstGeom>
          <a:solidFill>
            <a:srgbClr val="C2A0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