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oppins"/>
      <p:regular r:id="rId21"/>
      <p:bold r:id="rId22"/>
      <p:italic r:id="rId23"/>
      <p:boldItalic r:id="rId24"/>
    </p:embeddedFont>
    <p:embeddedFont>
      <p:font typeface="Poppins Light"/>
      <p:regular r:id="rId25"/>
      <p:bold r:id="rId26"/>
      <p:italic r:id="rId27"/>
      <p:boldItalic r:id="rId28"/>
    </p:embeddedFont>
    <p:embeddedFont>
      <p:font typeface="Poppins ExtraBold"/>
      <p:bold r:id="rId29"/>
      <p:boldItalic r:id="rId30"/>
    </p:embeddedFont>
    <p:embeddedFont>
      <p:font typeface="Century Gothic"/>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5" roundtripDataSignature="AMtx7mgkDMb43Kjt217Nzhy28vhOQoJQ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Light-bold.fntdata"/><Relationship Id="rId25" Type="http://schemas.openxmlformats.org/officeDocument/2006/relationships/font" Target="fonts/PoppinsLight-regular.fntdata"/><Relationship Id="rId28" Type="http://schemas.openxmlformats.org/officeDocument/2006/relationships/font" Target="fonts/PoppinsLight-boldItalic.fntdata"/><Relationship Id="rId27" Type="http://schemas.openxmlformats.org/officeDocument/2006/relationships/font" Target="fonts/Poppins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ExtraBo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regular.fntdata"/><Relationship Id="rId30" Type="http://schemas.openxmlformats.org/officeDocument/2006/relationships/font" Target="fonts/PoppinsExtraBold-boldItalic.fntdata"/><Relationship Id="rId11" Type="http://schemas.openxmlformats.org/officeDocument/2006/relationships/slide" Target="slides/slide6.xml"/><Relationship Id="rId33" Type="http://schemas.openxmlformats.org/officeDocument/2006/relationships/font" Target="fonts/CenturyGothic-italic.fntdata"/><Relationship Id="rId10" Type="http://schemas.openxmlformats.org/officeDocument/2006/relationships/slide" Target="slides/slide5.xml"/><Relationship Id="rId32" Type="http://schemas.openxmlformats.org/officeDocument/2006/relationships/font" Target="fonts/CenturyGothic-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CenturyGothic-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ik.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textbc.ca/adaptopentextbook/chapter/adaptation-statement/" TargetMode="External"/><Relationship Id="rId3" Type="http://schemas.openxmlformats.org/officeDocument/2006/relationships/hyperlink" Target="https://guides.skylinecollege.edu/c.php?g=1176803&amp;p=8601457" TargetMode="External"/><Relationship Id="rId4" Type="http://schemas.openxmlformats.org/officeDocument/2006/relationships/hyperlink" Target="https://nmoer.pressbooks.pub/facultyguide/chapter/adaptation-statement/"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a:t>Image: </a:t>
            </a:r>
            <a:r>
              <a:rPr lang="en-MY" u="sng">
                <a:solidFill>
                  <a:schemeClr val="hlink"/>
                </a:solidFill>
                <a:hlinkClick r:id="rId2"/>
              </a:rPr>
              <a:t>https://www.freepik.com/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5534ac57e7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35534ac57e7_0_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g35534ac57e7_0_1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5534ac57e7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35534ac57e7_0_4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g35534ac57e7_0_4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6dd301ec5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36dd301ec5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6dd301ec5f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36dd301ec5f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6dd301ec5f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36dd301ec5f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u="sng">
                <a:solidFill>
                  <a:schemeClr val="hlink"/>
                </a:solidFill>
                <a:hlinkClick r:id="rId2"/>
              </a:rPr>
              <a:t>https://opentextbc.ca/adaptopentextbook/chapter/adaptation-statement/</a:t>
            </a:r>
            <a:endParaRPr/>
          </a:p>
          <a:p>
            <a:pPr indent="0" lvl="0" marL="0" rtl="0" algn="l">
              <a:lnSpc>
                <a:spcPct val="100000"/>
              </a:lnSpc>
              <a:spcBef>
                <a:spcPts val="0"/>
              </a:spcBef>
              <a:spcAft>
                <a:spcPts val="0"/>
              </a:spcAft>
              <a:buSzPts val="1100"/>
              <a:buNone/>
            </a:pPr>
            <a:r>
              <a:rPr lang="en-MY" u="sng">
                <a:solidFill>
                  <a:schemeClr val="hlink"/>
                </a:solidFill>
                <a:hlinkClick r:id="rId3"/>
              </a:rPr>
              <a:t>https://guides.skylinecollege.edu/c.php?g=1176803&amp;p=8601457</a:t>
            </a:r>
            <a:endParaRPr/>
          </a:p>
          <a:p>
            <a:pPr indent="0" lvl="0" marL="0" rtl="0" algn="l">
              <a:lnSpc>
                <a:spcPct val="100000"/>
              </a:lnSpc>
              <a:spcBef>
                <a:spcPts val="0"/>
              </a:spcBef>
              <a:spcAft>
                <a:spcPts val="0"/>
              </a:spcAft>
              <a:buSzPts val="1100"/>
              <a:buNone/>
            </a:pPr>
            <a:r>
              <a:rPr lang="en-MY" u="sng">
                <a:solidFill>
                  <a:schemeClr val="hlink"/>
                </a:solidFill>
                <a:hlinkClick r:id="rId4"/>
              </a:rPr>
              <a:t>https://nmoer.pressbooks.pub/facultyguide/chapter/adaptation-statement/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6dd301ec5f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36dd301ec5f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4ba173c4b2_3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34ba173c4b2_3_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g34ba173c4b2_3_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4ec7521a7b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g34ec7521a7b_0_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g34ec7521a7b_0_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4ec7521a7b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34ec7521a7b_0_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g34ec7521a7b_0_1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4ec7521a7b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g34ec7521a7b_0_1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g34ec7521a7b_0_1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4ec7521a7b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34ec7521a7b_0_3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g34ec7521a7b_0_3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5534ac57e7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35534ac57e7_0_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g35534ac57e7_0_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4ec7521a7b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34ec7521a7b_0_4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 name="Google Shape;128;g34ec7521a7b_0_4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hyperlink" Target="http://www.freepik.com/" TargetMode="External"/><Relationship Id="rId7" Type="http://schemas.openxmlformats.org/officeDocument/2006/relationships/hyperlink" Target="https://creativecommons.org/licenses/by-nc-sa/4.0/" TargetMode="External"/><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hyperlink" Target="https://urca.msu.edu/files/resources/285/document/Oral%20Rubric.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hyperlink" Target="https://creativecommons.org/licenses/by-nc-sa/4.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hyperlink" Target="https://qiu.edu.my/oer" TargetMode="External"/><Relationship Id="rId7" Type="http://schemas.openxmlformats.org/officeDocument/2006/relationships/hyperlink" Target="https://creativecommons.org/licenses/by-nc/4.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hyperlink" Target="https://qiu.edu.my/oer"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hyperlink" Target="mailto:aad@qiu.edu.m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14.png"/><Relationship Id="rId6" Type="http://schemas.openxmlformats.org/officeDocument/2006/relationships/hyperlink" Target="http://www.freepik.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hyperlink" Target="http://www.freepik.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61" name="Google Shape;61;p2"/>
          <p:cNvSpPr txBox="1"/>
          <p:nvPr/>
        </p:nvSpPr>
        <p:spPr>
          <a:xfrm>
            <a:off x="93975" y="874550"/>
            <a:ext cx="3530400" cy="2761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400"/>
              <a:buFont typeface="Arial"/>
              <a:buNone/>
            </a:pPr>
            <a:r>
              <a:rPr lang="en-MY" sz="2500">
                <a:solidFill>
                  <a:schemeClr val="lt1"/>
                </a:solidFill>
                <a:latin typeface="Poppins ExtraBold"/>
                <a:ea typeface="Poppins ExtraBold"/>
                <a:cs typeface="Poppins ExtraBold"/>
                <a:sym typeface="Poppins ExtraBold"/>
              </a:rPr>
              <a:t>Assessing Oral Presentations</a:t>
            </a:r>
            <a:endParaRPr b="0" i="0" sz="25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t/>
            </a:r>
            <a:endParaRPr sz="2300">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rPr b="0" i="0" lang="en-MY" sz="1600" u="none" cap="none" strike="noStrike">
                <a:solidFill>
                  <a:schemeClr val="lt1"/>
                </a:solidFill>
                <a:latin typeface="Poppins"/>
                <a:ea typeface="Poppins"/>
                <a:cs typeface="Poppins"/>
                <a:sym typeface="Poppins"/>
              </a:rPr>
              <a:t>Authors:</a:t>
            </a:r>
            <a:endParaRPr b="0" i="0" sz="1600" u="none" cap="none" strike="noStrike">
              <a:solidFill>
                <a:schemeClr val="lt1"/>
              </a:solidFill>
              <a:latin typeface="Poppins"/>
              <a:ea typeface="Poppins"/>
              <a:cs typeface="Poppins"/>
              <a:sym typeface="Poppins"/>
            </a:endParaRPr>
          </a:p>
          <a:p>
            <a:pPr indent="-191599" lvl="0" marL="269999" rtl="0" algn="l">
              <a:lnSpc>
                <a:spcPct val="90000"/>
              </a:lnSpc>
              <a:spcBef>
                <a:spcPts val="0"/>
              </a:spcBef>
              <a:spcAft>
                <a:spcPts val="0"/>
              </a:spcAft>
              <a:buClr>
                <a:srgbClr val="FFFFFF"/>
              </a:buClr>
              <a:buSzPts val="1600"/>
              <a:buFont typeface="Poppins"/>
              <a:buChar char="●"/>
            </a:pPr>
            <a:r>
              <a:rPr lang="en-MY" sz="1600">
                <a:solidFill>
                  <a:srgbClr val="FFFFFF"/>
                </a:solidFill>
                <a:latin typeface="Poppins"/>
                <a:ea typeface="Poppins"/>
                <a:cs typeface="Poppins"/>
                <a:sym typeface="Poppins"/>
              </a:rPr>
              <a:t>Chan Nee Nee</a:t>
            </a:r>
            <a:endParaRPr sz="1600">
              <a:solidFill>
                <a:srgbClr val="FFFFFF"/>
              </a:solidFill>
              <a:latin typeface="Poppins"/>
              <a:ea typeface="Poppins"/>
              <a:cs typeface="Poppins"/>
              <a:sym typeface="Poppins"/>
            </a:endParaRPr>
          </a:p>
          <a:p>
            <a:pPr indent="-191599" lvl="0" marL="269999" rtl="0" algn="l">
              <a:lnSpc>
                <a:spcPct val="90000"/>
              </a:lnSpc>
              <a:spcBef>
                <a:spcPts val="0"/>
              </a:spcBef>
              <a:spcAft>
                <a:spcPts val="0"/>
              </a:spcAft>
              <a:buClr>
                <a:srgbClr val="FFFFFF"/>
              </a:buClr>
              <a:buSzPts val="1600"/>
              <a:buFont typeface="Poppins"/>
              <a:buChar char="●"/>
            </a:pPr>
            <a:r>
              <a:rPr lang="en-MY" sz="1600">
                <a:solidFill>
                  <a:srgbClr val="FFFFFF"/>
                </a:solidFill>
                <a:latin typeface="Poppins"/>
                <a:ea typeface="Poppins"/>
                <a:cs typeface="Poppins"/>
                <a:sym typeface="Poppins"/>
              </a:rPr>
              <a:t>Muthualagan</a:t>
            </a:r>
            <a:r>
              <a:rPr lang="en-MY" sz="1600">
                <a:solidFill>
                  <a:srgbClr val="FFFFFF"/>
                </a:solidFill>
                <a:latin typeface="Poppins"/>
                <a:ea typeface="Poppins"/>
                <a:cs typeface="Poppins"/>
                <a:sym typeface="Poppins"/>
              </a:rPr>
              <a:t> </a:t>
            </a:r>
            <a:r>
              <a:rPr lang="en-MY" sz="1600">
                <a:solidFill>
                  <a:srgbClr val="FFFFFF"/>
                </a:solidFill>
                <a:latin typeface="Poppins"/>
                <a:ea typeface="Poppins"/>
                <a:cs typeface="Poppins"/>
                <a:sym typeface="Poppins"/>
              </a:rPr>
              <a:t>Thangavelu</a:t>
            </a:r>
            <a:endParaRPr sz="1600">
              <a:solidFill>
                <a:srgbClr val="FFFFFF"/>
              </a:solidFill>
              <a:latin typeface="Poppins"/>
              <a:ea typeface="Poppins"/>
              <a:cs typeface="Poppins"/>
              <a:sym typeface="Poppins"/>
            </a:endParaRPr>
          </a:p>
          <a:p>
            <a:pPr indent="-191599" lvl="0" marL="269999" rtl="0" algn="l">
              <a:lnSpc>
                <a:spcPct val="90000"/>
              </a:lnSpc>
              <a:spcBef>
                <a:spcPts val="0"/>
              </a:spcBef>
              <a:spcAft>
                <a:spcPts val="0"/>
              </a:spcAft>
              <a:buClr>
                <a:srgbClr val="FFFFFF"/>
              </a:buClr>
              <a:buSzPts val="1600"/>
              <a:buFont typeface="Poppins"/>
              <a:buChar char="●"/>
            </a:pPr>
            <a:r>
              <a:rPr lang="en-MY" sz="1600">
                <a:solidFill>
                  <a:srgbClr val="FFFFFF"/>
                </a:solidFill>
                <a:latin typeface="Poppins"/>
                <a:ea typeface="Poppins"/>
                <a:cs typeface="Poppins"/>
                <a:sym typeface="Poppins"/>
              </a:rPr>
              <a:t>Divya Rose </a:t>
            </a:r>
            <a:r>
              <a:rPr lang="en-MY" sz="1600">
                <a:solidFill>
                  <a:srgbClr val="FFFFFF"/>
                </a:solidFill>
                <a:latin typeface="Poppins"/>
                <a:ea typeface="Poppins"/>
                <a:cs typeface="Poppins"/>
                <a:sym typeface="Poppins"/>
              </a:rPr>
              <a:t>Peter</a:t>
            </a:r>
            <a:endParaRPr sz="1600">
              <a:solidFill>
                <a:srgbClr val="FFFFFF"/>
              </a:solidFill>
              <a:latin typeface="Poppins"/>
              <a:ea typeface="Poppins"/>
              <a:cs typeface="Poppins"/>
              <a:sym typeface="Poppins"/>
            </a:endParaRPr>
          </a:p>
          <a:p>
            <a:pPr indent="-191599" lvl="0" marL="269999" rtl="0" algn="l">
              <a:lnSpc>
                <a:spcPct val="90000"/>
              </a:lnSpc>
              <a:spcBef>
                <a:spcPts val="0"/>
              </a:spcBef>
              <a:spcAft>
                <a:spcPts val="0"/>
              </a:spcAft>
              <a:buClr>
                <a:srgbClr val="FFFFFF"/>
              </a:buClr>
              <a:buSzPts val="1600"/>
              <a:buFont typeface="Poppins"/>
              <a:buChar char="●"/>
            </a:pPr>
            <a:r>
              <a:rPr lang="en-MY" sz="1600">
                <a:solidFill>
                  <a:srgbClr val="FFFFFF"/>
                </a:solidFill>
                <a:latin typeface="Poppins"/>
                <a:ea typeface="Poppins"/>
                <a:cs typeface="Poppins"/>
                <a:sym typeface="Poppins"/>
              </a:rPr>
              <a:t>Nurfarahin Mohamed </a:t>
            </a:r>
            <a:r>
              <a:rPr lang="en-MY" sz="1600">
                <a:solidFill>
                  <a:srgbClr val="FFFFFF"/>
                </a:solidFill>
                <a:latin typeface="Poppins"/>
                <a:ea typeface="Poppins"/>
                <a:cs typeface="Poppins"/>
                <a:sym typeface="Poppins"/>
              </a:rPr>
              <a:t>Ishak</a:t>
            </a:r>
            <a:endParaRPr sz="1600">
              <a:solidFill>
                <a:srgbClr val="FFFFFF"/>
              </a:solidFill>
              <a:latin typeface="Poppins"/>
              <a:ea typeface="Poppins"/>
              <a:cs typeface="Poppins"/>
              <a:sym typeface="Poppins"/>
            </a:endParaRPr>
          </a:p>
          <a:p>
            <a:pPr indent="0" lvl="0" marL="0" rtl="0" algn="l">
              <a:lnSpc>
                <a:spcPct val="90000"/>
              </a:lnSpc>
              <a:spcBef>
                <a:spcPts val="0"/>
              </a:spcBef>
              <a:spcAft>
                <a:spcPts val="0"/>
              </a:spcAft>
              <a:buNone/>
            </a:pPr>
            <a:r>
              <a:t/>
            </a:r>
            <a:endParaRPr sz="1700">
              <a:solidFill>
                <a:srgbClr val="FFFFFF"/>
              </a:solidFill>
              <a:latin typeface="Poppins"/>
              <a:ea typeface="Poppins"/>
              <a:cs typeface="Poppins"/>
              <a:sym typeface="Poppins"/>
            </a:endParaRPr>
          </a:p>
          <a:p>
            <a:pPr indent="0" lvl="0" marL="0" rtl="0" algn="l">
              <a:lnSpc>
                <a:spcPct val="90000"/>
              </a:lnSpc>
              <a:spcBef>
                <a:spcPts val="0"/>
              </a:spcBef>
              <a:spcAft>
                <a:spcPts val="0"/>
              </a:spcAft>
              <a:buNone/>
            </a:pPr>
            <a:r>
              <a:rPr lang="en-MY" sz="1600">
                <a:solidFill>
                  <a:schemeClr val="lt1"/>
                </a:solidFill>
                <a:latin typeface="Poppins"/>
                <a:ea typeface="Poppins"/>
                <a:cs typeface="Poppins"/>
                <a:sym typeface="Poppins"/>
              </a:rPr>
              <a:t>Year: 2021</a:t>
            </a:r>
            <a:endParaRPr sz="1600">
              <a:solidFill>
                <a:srgbClr val="FFFFFF"/>
              </a:solidFill>
              <a:latin typeface="Poppins"/>
              <a:ea typeface="Poppins"/>
              <a:cs typeface="Poppins"/>
              <a:sym typeface="Poppins"/>
            </a:endParaRPr>
          </a:p>
        </p:txBody>
      </p:sp>
      <p:pic>
        <p:nvPicPr>
          <p:cNvPr id="62" name="Google Shape;62;p2"/>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63" name="Google Shape;63;p2"/>
          <p:cNvSpPr/>
          <p:nvPr/>
        </p:nvSpPr>
        <p:spPr>
          <a:xfrm>
            <a:off x="3624475" y="151150"/>
            <a:ext cx="5034000" cy="2304300"/>
          </a:xfrm>
          <a:prstGeom prst="rect">
            <a:avLst/>
          </a:prstGeom>
          <a:noFill/>
          <a:ln>
            <a:noFill/>
          </a:ln>
        </p:spPr>
        <p:txBody>
          <a:bodyPr anchorCtr="0" anchor="t" bIns="45700" lIns="91425" spcFirstLastPara="1" rIns="91425" wrap="square" tIns="45700">
            <a:noAutofit/>
          </a:bodyPr>
          <a:lstStyle/>
          <a:p>
            <a:pPr indent="0" lvl="0" marL="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pic>
        <p:nvPicPr>
          <p:cNvPr id="64" name="Google Shape;64;p2"/>
          <p:cNvPicPr preferRelativeResize="0"/>
          <p:nvPr/>
        </p:nvPicPr>
        <p:blipFill>
          <a:blip r:embed="rId5">
            <a:alphaModFix/>
          </a:blip>
          <a:stretch>
            <a:fillRect/>
          </a:stretch>
        </p:blipFill>
        <p:spPr>
          <a:xfrm>
            <a:off x="3479050" y="654985"/>
            <a:ext cx="5324851" cy="3549871"/>
          </a:xfrm>
          <a:prstGeom prst="rect">
            <a:avLst/>
          </a:prstGeom>
          <a:noFill/>
          <a:ln>
            <a:noFill/>
          </a:ln>
        </p:spPr>
      </p:pic>
      <p:sp>
        <p:nvSpPr>
          <p:cNvPr id="65" name="Google Shape;65;p2"/>
          <p:cNvSpPr txBox="1"/>
          <p:nvPr/>
        </p:nvSpPr>
        <p:spPr>
          <a:xfrm>
            <a:off x="3804225" y="3991338"/>
            <a:ext cx="24546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200">
                <a:solidFill>
                  <a:srgbClr val="595959"/>
                </a:solidFill>
                <a:latin typeface="Poppins"/>
                <a:ea typeface="Poppins"/>
                <a:cs typeface="Poppins"/>
                <a:sym typeface="Poppins"/>
              </a:rPr>
              <a:t>Designed by </a:t>
            </a:r>
            <a:r>
              <a:rPr lang="en-MY" sz="1200" u="sng">
                <a:solidFill>
                  <a:srgbClr val="0097A7"/>
                </a:solidFill>
                <a:latin typeface="Poppins"/>
                <a:ea typeface="Poppins"/>
                <a:cs typeface="Poppins"/>
                <a:sym typeface="Poppins"/>
                <a:hlinkClick r:id="rId6">
                  <a:extLst>
                    <a:ext uri="{A12FA001-AC4F-418D-AE19-62706E023703}">
                      <ahyp:hlinkClr val="tx"/>
                    </a:ext>
                  </a:extLst>
                </a:hlinkClick>
              </a:rPr>
              <a:t>Freepik</a:t>
            </a:r>
            <a:endParaRPr sz="1200">
              <a:solidFill>
                <a:srgbClr val="595959"/>
              </a:solidFill>
              <a:latin typeface="Poppins"/>
              <a:ea typeface="Poppins"/>
              <a:cs typeface="Poppins"/>
              <a:sym typeface="Poppins"/>
            </a:endParaRPr>
          </a:p>
        </p:txBody>
      </p:sp>
      <p:sp>
        <p:nvSpPr>
          <p:cNvPr id="66" name="Google Shape;66;p2"/>
          <p:cNvSpPr txBox="1"/>
          <p:nvPr/>
        </p:nvSpPr>
        <p:spPr>
          <a:xfrm>
            <a:off x="278650" y="3991863"/>
            <a:ext cx="3322500" cy="3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u="sng">
                <a:solidFill>
                  <a:srgbClr val="FFFFFF"/>
                </a:solidFill>
                <a:latin typeface="Poppins"/>
                <a:ea typeface="Poppins"/>
                <a:cs typeface="Poppins"/>
                <a:sym typeface="Poppins"/>
                <a:hlinkClick r:id="rId7">
                  <a:extLst>
                    <a:ext uri="{A12FA001-AC4F-418D-AE19-62706E023703}">
                      <ahyp:hlinkClr val="tx"/>
                    </a:ext>
                  </a:extLst>
                </a:hlinkClick>
              </a:rPr>
              <a:t>CC BY-NC-SA 4.0</a:t>
            </a:r>
            <a:endParaRPr>
              <a:solidFill>
                <a:srgbClr val="FFFFFF"/>
              </a:solidFill>
              <a:latin typeface="Poppins"/>
              <a:ea typeface="Poppins"/>
              <a:cs typeface="Poppins"/>
              <a:sym typeface="Poppins"/>
            </a:endParaRPr>
          </a:p>
        </p:txBody>
      </p:sp>
      <p:pic>
        <p:nvPicPr>
          <p:cNvPr id="67" name="Google Shape;67;p2"/>
          <p:cNvPicPr preferRelativeResize="0"/>
          <p:nvPr/>
        </p:nvPicPr>
        <p:blipFill>
          <a:blip r:embed="rId8">
            <a:alphaModFix/>
          </a:blip>
          <a:stretch>
            <a:fillRect/>
          </a:stretch>
        </p:blipFill>
        <p:spPr>
          <a:xfrm>
            <a:off x="355825" y="4349173"/>
            <a:ext cx="1662725" cy="581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pic>
        <p:nvPicPr>
          <p:cNvPr id="138" name="Google Shape;138;g35534ac57e7_0_1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9" name="Google Shape;139;g35534ac57e7_0_15"/>
          <p:cNvSpPr txBox="1"/>
          <p:nvPr/>
        </p:nvSpPr>
        <p:spPr>
          <a:xfrm>
            <a:off x="4288850" y="0"/>
            <a:ext cx="4494300" cy="933600"/>
          </a:xfrm>
          <a:prstGeom prst="rect">
            <a:avLst/>
          </a:prstGeom>
          <a:noFill/>
          <a:ln>
            <a:noFill/>
          </a:ln>
        </p:spPr>
        <p:txBody>
          <a:bodyPr anchorCtr="0" anchor="ctr" bIns="68575" lIns="68575" spcFirstLastPara="1" rIns="68575" wrap="square" tIns="68575">
            <a:normAutofit/>
          </a:bodyPr>
          <a:lstStyle/>
          <a:p>
            <a:pPr indent="0" lvl="0" marL="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Assessing with rubrics: Example</a:t>
            </a:r>
            <a:endParaRPr b="1" sz="2300">
              <a:solidFill>
                <a:schemeClr val="lt1"/>
              </a:solidFill>
              <a:latin typeface="Poppins"/>
              <a:ea typeface="Poppins"/>
              <a:cs typeface="Poppins"/>
              <a:sym typeface="Poppins"/>
            </a:endParaRPr>
          </a:p>
        </p:txBody>
      </p:sp>
      <p:pic>
        <p:nvPicPr>
          <p:cNvPr id="140" name="Google Shape;140;g35534ac57e7_0_15"/>
          <p:cNvPicPr preferRelativeResize="0"/>
          <p:nvPr/>
        </p:nvPicPr>
        <p:blipFill>
          <a:blip r:embed="rId5">
            <a:alphaModFix/>
          </a:blip>
          <a:stretch>
            <a:fillRect/>
          </a:stretch>
        </p:blipFill>
        <p:spPr>
          <a:xfrm>
            <a:off x="576950" y="933600"/>
            <a:ext cx="7588950" cy="3736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pic>
        <p:nvPicPr>
          <p:cNvPr id="146" name="Google Shape;146;g35534ac57e7_0_4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pic>
        <p:nvPicPr>
          <p:cNvPr id="147" name="Google Shape;147;g35534ac57e7_0_46"/>
          <p:cNvPicPr preferRelativeResize="0"/>
          <p:nvPr/>
        </p:nvPicPr>
        <p:blipFill>
          <a:blip r:embed="rId5">
            <a:alphaModFix/>
          </a:blip>
          <a:stretch>
            <a:fillRect/>
          </a:stretch>
        </p:blipFill>
        <p:spPr>
          <a:xfrm>
            <a:off x="576950" y="936000"/>
            <a:ext cx="7018625" cy="3899225"/>
          </a:xfrm>
          <a:prstGeom prst="rect">
            <a:avLst/>
          </a:prstGeom>
          <a:noFill/>
          <a:ln>
            <a:noFill/>
          </a:ln>
        </p:spPr>
      </p:pic>
      <p:sp>
        <p:nvSpPr>
          <p:cNvPr id="148" name="Google Shape;148;g35534ac57e7_0_46"/>
          <p:cNvSpPr txBox="1"/>
          <p:nvPr/>
        </p:nvSpPr>
        <p:spPr>
          <a:xfrm>
            <a:off x="591050" y="4751750"/>
            <a:ext cx="7165800" cy="2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a:solidFill>
                  <a:schemeClr val="dk2"/>
                </a:solidFill>
              </a:rPr>
              <a:t>Source: </a:t>
            </a:r>
            <a:r>
              <a:rPr lang="en-MY" u="sng">
                <a:solidFill>
                  <a:schemeClr val="hlink"/>
                </a:solidFill>
                <a:hlinkClick r:id="rId6"/>
              </a:rPr>
              <a:t>Michigan State University</a:t>
            </a:r>
            <a:endParaRPr>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g36dd301ec5f_0_0"/>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54" name="Google Shape;154;g36dd301ec5f_0_0"/>
          <p:cNvSpPr txBox="1"/>
          <p:nvPr/>
        </p:nvSpPr>
        <p:spPr>
          <a:xfrm>
            <a:off x="172350" y="921350"/>
            <a:ext cx="3389400" cy="2105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Creative Commons Attribution-</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NonCommercial-</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ShareAlike 4.0 International</a:t>
            </a:r>
            <a:endParaRPr b="1" i="0" sz="1100" u="none" cap="none" strike="noStrike">
              <a:solidFill>
                <a:srgbClr val="000000"/>
              </a:solidFill>
              <a:latin typeface="Century Gothic"/>
              <a:ea typeface="Century Gothic"/>
              <a:cs typeface="Century Gothic"/>
              <a:sym typeface="Century Gothic"/>
            </a:endParaRPr>
          </a:p>
        </p:txBody>
      </p:sp>
      <p:pic>
        <p:nvPicPr>
          <p:cNvPr id="155" name="Google Shape;155;g36dd301ec5f_0_0"/>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56" name="Google Shape;156;g36dd301ec5f_0_0"/>
          <p:cNvSpPr/>
          <p:nvPr/>
        </p:nvSpPr>
        <p:spPr>
          <a:xfrm>
            <a:off x="3561875" y="479200"/>
            <a:ext cx="5276400" cy="2304300"/>
          </a:xfrm>
          <a:prstGeom prst="rect">
            <a:avLst/>
          </a:prstGeom>
          <a:noFill/>
          <a:ln>
            <a:noFill/>
          </a:ln>
        </p:spPr>
        <p:txBody>
          <a:bodyPr anchorCtr="0" anchor="t" bIns="45700" lIns="91425" spcFirstLastPara="1" rIns="91425" wrap="square" tIns="45700">
            <a:noAutofit/>
          </a:bodyPr>
          <a:lstStyle/>
          <a:p>
            <a:pPr indent="0" lvl="0" marL="0" marR="0" rtl="0" algn="just">
              <a:lnSpc>
                <a:spcPct val="87272"/>
              </a:lnSpc>
              <a:spcBef>
                <a:spcPts val="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You are free to:</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t>
            </a:r>
            <a:r>
              <a:rPr b="0" i="0" lang="en-MY" sz="1600" u="none" cap="none" strike="noStrike">
                <a:solidFill>
                  <a:schemeClr val="dk1"/>
                </a:solidFill>
                <a:latin typeface="Poppins Light"/>
                <a:ea typeface="Poppins Light"/>
                <a:cs typeface="Poppins Light"/>
                <a:sym typeface="Poppins Light"/>
              </a:rPr>
              <a:t> — copy and redistribute the material in any medium or format</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Adapt</a:t>
            </a:r>
            <a:r>
              <a:rPr b="0" i="0" lang="en-MY" sz="1600" u="none" cap="none" strike="noStrike">
                <a:solidFill>
                  <a:schemeClr val="dk1"/>
                </a:solidFill>
                <a:latin typeface="Poppins Light"/>
                <a:ea typeface="Poppins Light"/>
                <a:cs typeface="Poppins Light"/>
                <a:sym typeface="Poppins Light"/>
              </a:rPr>
              <a:t> — remix, transform, and build upon the material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Under the following terms:</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Attribution</a:t>
            </a:r>
            <a:r>
              <a:rPr b="0" i="0" lang="en-MY" sz="1600" u="none" cap="none" strike="noStrike">
                <a:solidFill>
                  <a:schemeClr val="dk1"/>
                </a:solidFill>
                <a:latin typeface="Poppins Light"/>
                <a:ea typeface="Poppins Light"/>
                <a:cs typeface="Poppins Light"/>
                <a:sym typeface="Poppins Light"/>
              </a:rPr>
              <a:t> — You must give appropriate credit , provide a link to the license, and indicate if changes were made . You may do so in any reasonable manner, but not in any way that suggests the licensor endorses you or your use</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NonCommercial</a:t>
            </a:r>
            <a:r>
              <a:rPr b="0" i="0" lang="en-MY" sz="1600" u="none" cap="none" strike="noStrike">
                <a:solidFill>
                  <a:schemeClr val="dk1"/>
                </a:solidFill>
                <a:latin typeface="Poppins Light"/>
                <a:ea typeface="Poppins Light"/>
                <a:cs typeface="Poppins Light"/>
                <a:sym typeface="Poppins Light"/>
              </a:rPr>
              <a:t> — You may not use the material for commercial purposes .</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ShareAlike </a:t>
            </a:r>
            <a:r>
              <a:rPr b="0" i="0" lang="en-MY" sz="1600" u="none" cap="none" strike="noStrike">
                <a:solidFill>
                  <a:schemeClr val="dk1"/>
                </a:solidFill>
                <a:latin typeface="Poppins Light"/>
                <a:ea typeface="Poppins Light"/>
                <a:cs typeface="Poppins Light"/>
                <a:sym typeface="Poppins Light"/>
              </a:rPr>
              <a:t>— If you remix, transform, or build upon the material, you must distribute your contributions under the same license as the original.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157" name="Google Shape;157;g36dd301ec5f_0_0"/>
          <p:cNvSpPr txBox="1"/>
          <p:nvPr/>
        </p:nvSpPr>
        <p:spPr>
          <a:xfrm>
            <a:off x="3561875" y="-1250"/>
            <a:ext cx="2767200" cy="5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MY" sz="1800" u="sng" cap="none" strike="noStrike">
                <a:solidFill>
                  <a:schemeClr val="hlink"/>
                </a:solidFill>
                <a:latin typeface="Poppins"/>
                <a:ea typeface="Poppins"/>
                <a:cs typeface="Poppins"/>
                <a:sym typeface="Poppins"/>
                <a:hlinkClick r:id="rId5"/>
              </a:rPr>
              <a:t>License Deed</a:t>
            </a:r>
            <a:endParaRPr b="0" i="0" sz="1800" u="none" cap="none" strike="noStrike">
              <a:solidFill>
                <a:schemeClr val="dk2"/>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g36dd301ec5f_0_8"/>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63" name="Google Shape;163;g36dd301ec5f_0_8"/>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License Declaration</a:t>
            </a:r>
            <a:endParaRPr b="1" sz="2700">
              <a:solidFill>
                <a:srgbClr val="FFFFFF"/>
              </a:solidFill>
              <a:latin typeface="Poppins"/>
              <a:ea typeface="Poppins"/>
              <a:cs typeface="Poppins"/>
              <a:sym typeface="Poppins"/>
            </a:endParaRPr>
          </a:p>
        </p:txBody>
      </p:sp>
      <p:pic>
        <p:nvPicPr>
          <p:cNvPr id="164" name="Google Shape;164;g36dd301ec5f_0_8"/>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65" name="Google Shape;165;g36dd301ec5f_0_8"/>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166" name="Google Shape;166;g36dd301ec5f_0_8"/>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167" name="Google Shape;167;g36dd301ec5f_0_8"/>
          <p:cNvSpPr txBox="1"/>
          <p:nvPr/>
        </p:nvSpPr>
        <p:spPr>
          <a:xfrm>
            <a:off x="3505200" y="968275"/>
            <a:ext cx="5534400" cy="20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MY" sz="1800">
                <a:solidFill>
                  <a:schemeClr val="dk1"/>
                </a:solidFill>
                <a:latin typeface="Poppins"/>
                <a:ea typeface="Poppins"/>
                <a:cs typeface="Poppins"/>
                <a:sym typeface="Poppins"/>
              </a:rPr>
              <a:t>2021 Quest International University </a:t>
            </a:r>
            <a:r>
              <a:rPr i="1" lang="en-MY" sz="1800" u="sng">
                <a:solidFill>
                  <a:schemeClr val="hlink"/>
                </a:solidFill>
                <a:latin typeface="Poppins"/>
                <a:ea typeface="Poppins"/>
                <a:cs typeface="Poppins"/>
                <a:sym typeface="Poppins"/>
                <a:hlinkClick r:id="rId6"/>
              </a:rPr>
              <a:t>Assessing Oral Presentations</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Chan Nee Nee, Muthualagan Thangavelu, Divya Rose Peter, Nurfarahin Mohamed Ishak. Except where otherwise noted, this work is licensed under the terms of the</a:t>
            </a:r>
            <a:r>
              <a:rPr lang="en-MY" sz="1800">
                <a:solidFill>
                  <a:schemeClr val="dk2"/>
                </a:solidFill>
                <a:latin typeface="Poppins"/>
                <a:ea typeface="Poppins"/>
                <a:cs typeface="Poppins"/>
                <a:sym typeface="Poppins"/>
              </a:rPr>
              <a:t> </a:t>
            </a:r>
            <a:r>
              <a:rPr lang="en-MY" sz="1800" u="sng">
                <a:solidFill>
                  <a:schemeClr val="accent5"/>
                </a:solidFill>
                <a:latin typeface="Poppins"/>
                <a:ea typeface="Poppins"/>
                <a:cs typeface="Poppins"/>
                <a:sym typeface="Poppins"/>
                <a:hlinkClick r:id="rId7">
                  <a:extLst>
                    <a:ext uri="{A12FA001-AC4F-418D-AE19-62706E023703}">
                      <ahyp:hlinkClr val="tx"/>
                    </a:ext>
                  </a:extLst>
                </a:hlinkClick>
              </a:rPr>
              <a:t>Creative Commons Attribution 4.0 International License</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i="0" sz="1800" u="none" cap="none" strike="noStrike">
              <a:solidFill>
                <a:schemeClr val="dk2"/>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g36dd301ec5f_0_17"/>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73" name="Google Shape;173;g36dd301ec5f_0_17"/>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Attribution Statement</a:t>
            </a:r>
            <a:endParaRPr b="1" sz="2700">
              <a:solidFill>
                <a:srgbClr val="FFFFFF"/>
              </a:solidFill>
              <a:latin typeface="Poppins"/>
              <a:ea typeface="Poppins"/>
              <a:cs typeface="Poppins"/>
              <a:sym typeface="Poppins"/>
            </a:endParaRPr>
          </a:p>
        </p:txBody>
      </p:sp>
      <p:pic>
        <p:nvPicPr>
          <p:cNvPr id="174" name="Google Shape;174;g36dd301ec5f_0_17"/>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75" name="Google Shape;175;g36dd301ec5f_0_17"/>
          <p:cNvSpPr txBox="1"/>
          <p:nvPr/>
        </p:nvSpPr>
        <p:spPr>
          <a:xfrm>
            <a:off x="3646950" y="570525"/>
            <a:ext cx="5388300" cy="40635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If you have modified or adapted this OER, explicitly state that your version is an adaptation or derivative, and </a:t>
            </a:r>
            <a:r>
              <a:rPr lang="en-MY" sz="1800">
                <a:solidFill>
                  <a:schemeClr val="dk1"/>
                </a:solidFill>
                <a:highlight>
                  <a:srgbClr val="FFFF00"/>
                </a:highlight>
                <a:latin typeface="Poppins"/>
                <a:ea typeface="Poppins"/>
                <a:cs typeface="Poppins"/>
                <a:sym typeface="Poppins"/>
              </a:rPr>
              <a:t>optionally describe the nature of your changes.</a:t>
            </a:r>
            <a:endParaRPr sz="1800">
              <a:solidFill>
                <a:schemeClr val="dk1"/>
              </a:solidFill>
              <a:highlight>
                <a:srgbClr val="FFFF00"/>
              </a:highlight>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Example:</a:t>
            </a:r>
            <a:endParaRPr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This slide is adapted from </a:t>
            </a:r>
            <a:r>
              <a:rPr i="1" lang="en-MY" sz="1800" u="sng">
                <a:solidFill>
                  <a:schemeClr val="hlink"/>
                </a:solidFill>
                <a:latin typeface="Poppins"/>
                <a:ea typeface="Poppins"/>
                <a:cs typeface="Poppins"/>
                <a:sym typeface="Poppins"/>
                <a:hlinkClick r:id="rId5"/>
              </a:rPr>
              <a:t>Assessing Oral Presentations</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by </a:t>
            </a:r>
            <a:r>
              <a:rPr lang="en-MY" sz="1800">
                <a:solidFill>
                  <a:schemeClr val="dk1"/>
                </a:solidFill>
                <a:latin typeface="Poppins"/>
                <a:ea typeface="Poppins"/>
                <a:cs typeface="Poppins"/>
                <a:sym typeface="Poppins"/>
              </a:rPr>
              <a:t>Chan Nee Nee, Muthualagan Thangavelu, Divya Rose Peter, Nurfarahin Mohamed Ishak</a:t>
            </a:r>
            <a:r>
              <a:rPr lang="en-MY" sz="1800">
                <a:solidFill>
                  <a:schemeClr val="dk1"/>
                </a:solidFill>
                <a:latin typeface="Poppins"/>
                <a:ea typeface="Poppins"/>
                <a:cs typeface="Poppins"/>
                <a:sym typeface="Poppins"/>
              </a:rPr>
              <a:t>, licensed under a Creative Commons Attribution 4.0 International License (</a:t>
            </a:r>
            <a:r>
              <a:rPr lang="en-MY" sz="1800" u="sng">
                <a:solidFill>
                  <a:srgbClr val="0097A7"/>
                </a:solidFill>
                <a:latin typeface="Poppins"/>
                <a:ea typeface="Poppins"/>
                <a:cs typeface="Poppins"/>
                <a:sym typeface="Poppins"/>
                <a:hlinkClick r:id="rId6">
                  <a:extLst>
                    <a:ext uri="{A12FA001-AC4F-418D-AE19-62706E023703}">
                      <ahyp:hlinkClr val="tx"/>
                    </a:ext>
                  </a:extLst>
                </a:hlinkClick>
              </a:rPr>
              <a:t>CC BY-NC-SA</a:t>
            </a:r>
            <a:r>
              <a:rPr lang="en-MY" sz="1800">
                <a:solidFill>
                  <a:schemeClr val="dk1"/>
                </a:solidFill>
                <a:latin typeface="Poppins"/>
                <a:ea typeface="Poppins"/>
                <a:cs typeface="Poppins"/>
                <a:sym typeface="Poppins"/>
              </a:rPr>
              <a:t>). </a:t>
            </a:r>
            <a:r>
              <a:rPr lang="en-MY" sz="1800">
                <a:solidFill>
                  <a:schemeClr val="dk1"/>
                </a:solidFill>
                <a:highlight>
                  <a:srgbClr val="FFFF00"/>
                </a:highlight>
                <a:latin typeface="Poppins"/>
                <a:ea typeface="Poppins"/>
                <a:cs typeface="Poppins"/>
                <a:sym typeface="Poppins"/>
              </a:rPr>
              <a:t>Changes include …</a:t>
            </a:r>
            <a:endParaRPr i="0" sz="1800" u="none" cap="none" strike="noStrike">
              <a:solidFill>
                <a:schemeClr val="dk1"/>
              </a:solidFill>
              <a:highlight>
                <a:srgbClr val="FFFF00"/>
              </a:highlight>
              <a:latin typeface="Poppins"/>
              <a:ea typeface="Poppins"/>
              <a:cs typeface="Poppins"/>
              <a:sym typeface="Poppins"/>
            </a:endParaRPr>
          </a:p>
        </p:txBody>
      </p:sp>
      <p:sp>
        <p:nvSpPr>
          <p:cNvPr id="176" name="Google Shape;176;g36dd301ec5f_0_17"/>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177" name="Google Shape;177;g36dd301ec5f_0_17"/>
          <p:cNvPicPr preferRelativeResize="0"/>
          <p:nvPr/>
        </p:nvPicPr>
        <p:blipFill rotWithShape="1">
          <a:blip r:embed="rId7">
            <a:alphaModFix/>
          </a:blip>
          <a:srcRect b="216129" l="18980" r="-18980" t="-216129"/>
          <a:stretch/>
        </p:blipFill>
        <p:spPr>
          <a:xfrm>
            <a:off x="-297025" y="673503"/>
            <a:ext cx="9143999" cy="11067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g36dd301ec5f_0_26"/>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83" name="Google Shape;183;g36dd301ec5f_0_26"/>
          <p:cNvSpPr txBox="1"/>
          <p:nvPr/>
        </p:nvSpPr>
        <p:spPr>
          <a:xfrm>
            <a:off x="237300" y="968275"/>
            <a:ext cx="3150300" cy="5172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700" u="none" cap="none" strike="noStrike">
                <a:solidFill>
                  <a:srgbClr val="FFFFFF"/>
                </a:solidFill>
                <a:latin typeface="Poppins"/>
                <a:ea typeface="Poppins"/>
                <a:cs typeface="Poppins"/>
                <a:sym typeface="Poppins"/>
              </a:rPr>
              <a:t>Disclaimer</a:t>
            </a:r>
            <a:endParaRPr b="1" i="0" sz="1200" u="none" cap="none" strike="noStrike">
              <a:solidFill>
                <a:srgbClr val="000000"/>
              </a:solidFill>
              <a:latin typeface="Century Gothic"/>
              <a:ea typeface="Century Gothic"/>
              <a:cs typeface="Century Gothic"/>
              <a:sym typeface="Century Gothic"/>
            </a:endParaRPr>
          </a:p>
        </p:txBody>
      </p:sp>
      <p:pic>
        <p:nvPicPr>
          <p:cNvPr id="184" name="Google Shape;184;g36dd301ec5f_0_26"/>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85" name="Google Shape;185;g36dd301ec5f_0_26"/>
          <p:cNvSpPr txBox="1"/>
          <p:nvPr/>
        </p:nvSpPr>
        <p:spPr>
          <a:xfrm>
            <a:off x="3772950" y="1276750"/>
            <a:ext cx="538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86" name="Google Shape;186;g36dd301ec5f_0_26"/>
          <p:cNvSpPr txBox="1"/>
          <p:nvPr/>
        </p:nvSpPr>
        <p:spPr>
          <a:xfrm>
            <a:off x="3322650" y="76200"/>
            <a:ext cx="5671800" cy="3140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The materials provided in this institutional Open Educational Resource (iOER) are intended solely for educational and training (Learning &amp; Development) purposes. Quest International University assumes no responsibility for any misuse, misinterpretation, or unintended application of the content. The views and opinions expressed within these materials are those of the individual authors and do not necessarily reflect the official stance or policy of Quest International University.</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120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No derivative works may use the name, logo, or official branding of Quest International University without prior written approval. </a:t>
            </a:r>
            <a:endParaRPr b="0" i="0" sz="1300" u="none" cap="none" strike="noStrike">
              <a:solidFill>
                <a:schemeClr val="dk2"/>
              </a:solidFill>
              <a:latin typeface="Poppins"/>
              <a:ea typeface="Poppins"/>
              <a:cs typeface="Poppins"/>
              <a:sym typeface="Poppins"/>
            </a:endParaRPr>
          </a:p>
        </p:txBody>
      </p:sp>
      <p:pic>
        <p:nvPicPr>
          <p:cNvPr id="187" name="Google Shape;187;g36dd301ec5f_0_26"/>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188" name="Google Shape;188;g36dd301ec5f_0_26"/>
          <p:cNvSpPr txBox="1"/>
          <p:nvPr/>
        </p:nvSpPr>
        <p:spPr>
          <a:xfrm>
            <a:off x="3489575" y="4309675"/>
            <a:ext cx="48777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none" cap="none" strike="noStrike">
                <a:solidFill>
                  <a:schemeClr val="dk2"/>
                </a:solidFill>
                <a:latin typeface="Arial"/>
                <a:ea typeface="Arial"/>
                <a:cs typeface="Arial"/>
                <a:sym typeface="Arial"/>
              </a:rPr>
              <a:t>For any enquiries, kindly email Academic Affairs Division (AAD) at </a:t>
            </a:r>
            <a:r>
              <a:rPr b="0" i="0" lang="en-MY" sz="1400" u="sng" cap="none" strike="noStrike">
                <a:solidFill>
                  <a:schemeClr val="hlink"/>
                </a:solidFill>
                <a:latin typeface="Arial"/>
                <a:ea typeface="Arial"/>
                <a:cs typeface="Arial"/>
                <a:sym typeface="Arial"/>
                <a:hlinkClick r:id="rId6"/>
              </a:rPr>
              <a:t>aad@qiu.edu.my</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4"/>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73" name="Google Shape;73;p4"/>
          <p:cNvSpPr txBox="1"/>
          <p:nvPr/>
        </p:nvSpPr>
        <p:spPr>
          <a:xfrm>
            <a:off x="278650" y="1452900"/>
            <a:ext cx="2868900" cy="5418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lang="en-MY" sz="2900">
                <a:solidFill>
                  <a:srgbClr val="FFFFFF"/>
                </a:solidFill>
                <a:latin typeface="Poppins"/>
                <a:ea typeface="Poppins"/>
                <a:cs typeface="Poppins"/>
                <a:sym typeface="Poppins"/>
              </a:rPr>
              <a:t>Overview</a:t>
            </a:r>
            <a:endParaRPr b="1" i="0" sz="1400" u="none" cap="none" strike="noStrike">
              <a:solidFill>
                <a:srgbClr val="000000"/>
              </a:solidFill>
              <a:latin typeface="Century Gothic"/>
              <a:ea typeface="Century Gothic"/>
              <a:cs typeface="Century Gothic"/>
              <a:sym typeface="Century Gothic"/>
            </a:endParaRPr>
          </a:p>
        </p:txBody>
      </p:sp>
      <p:pic>
        <p:nvPicPr>
          <p:cNvPr id="74" name="Google Shape;74;p4"/>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75" name="Google Shape;75;p4"/>
          <p:cNvSpPr/>
          <p:nvPr/>
        </p:nvSpPr>
        <p:spPr>
          <a:xfrm>
            <a:off x="3624475" y="932825"/>
            <a:ext cx="5034000" cy="3564600"/>
          </a:xfrm>
          <a:prstGeom prst="rect">
            <a:avLst/>
          </a:prstGeom>
          <a:noFill/>
          <a:ln>
            <a:noFill/>
          </a:ln>
        </p:spPr>
        <p:txBody>
          <a:bodyPr anchorCtr="0" anchor="t" bIns="45700" lIns="91425" spcFirstLastPara="1" rIns="91425" wrap="square" tIns="45700">
            <a:noAutofit/>
          </a:bodyPr>
          <a:lstStyle/>
          <a:p>
            <a:pPr indent="-374650" lvl="0" marL="457200" marR="0" rtl="0" algn="l">
              <a:lnSpc>
                <a:spcPct val="87272"/>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Effective oral presentations</a:t>
            </a:r>
            <a:endParaRPr sz="2300">
              <a:solidFill>
                <a:schemeClr val="dk1"/>
              </a:solidFill>
              <a:latin typeface="Poppins Light"/>
              <a:ea typeface="Poppins Light"/>
              <a:cs typeface="Poppins Light"/>
              <a:sym typeface="Poppins Light"/>
            </a:endParaRPr>
          </a:p>
          <a:p>
            <a:pPr indent="-374650" lvl="0" marL="457200" marR="0" rtl="0" algn="l">
              <a:lnSpc>
                <a:spcPct val="87272"/>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Preparing for question time</a:t>
            </a:r>
            <a:endParaRPr sz="2300">
              <a:solidFill>
                <a:schemeClr val="dk1"/>
              </a:solidFill>
              <a:latin typeface="Poppins Light"/>
              <a:ea typeface="Poppins Light"/>
              <a:cs typeface="Poppins Light"/>
              <a:sym typeface="Poppins Light"/>
            </a:endParaRPr>
          </a:p>
          <a:p>
            <a:pPr indent="-374650" lvl="0" marL="457200" marR="0" rtl="0" algn="l">
              <a:lnSpc>
                <a:spcPct val="87272"/>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Responding to questions</a:t>
            </a:r>
            <a:endParaRPr sz="2300">
              <a:solidFill>
                <a:schemeClr val="dk1"/>
              </a:solidFill>
              <a:latin typeface="Poppins Light"/>
              <a:ea typeface="Poppins Light"/>
              <a:cs typeface="Poppins Light"/>
              <a:sym typeface="Poppins Light"/>
            </a:endParaRPr>
          </a:p>
          <a:p>
            <a:pPr indent="-374650" lvl="0" marL="457200" marR="0" rtl="0" algn="l">
              <a:lnSpc>
                <a:spcPct val="87272"/>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Asking good questions</a:t>
            </a:r>
            <a:endParaRPr sz="2300">
              <a:solidFill>
                <a:schemeClr val="dk1"/>
              </a:solidFill>
              <a:latin typeface="Poppins Light"/>
              <a:ea typeface="Poppins Light"/>
              <a:cs typeface="Poppins Light"/>
              <a:sym typeface="Poppins Light"/>
            </a:endParaRPr>
          </a:p>
          <a:p>
            <a:pPr indent="-374650" lvl="0" marL="457200" marR="0" rtl="0" algn="l">
              <a:lnSpc>
                <a:spcPct val="87272"/>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Assessing with rubrics</a:t>
            </a:r>
            <a:endParaRPr sz="2300">
              <a:solidFill>
                <a:schemeClr val="dk1"/>
              </a:solidFill>
              <a:latin typeface="Poppins Light"/>
              <a:ea typeface="Poppins Light"/>
              <a:cs typeface="Poppins Light"/>
              <a:sym typeface="Poppins Light"/>
            </a:endParaRPr>
          </a:p>
          <a:p>
            <a:pPr indent="0" lvl="0" marL="0" marR="0" rtl="0" algn="l">
              <a:lnSpc>
                <a:spcPct val="87272"/>
              </a:lnSpc>
              <a:spcBef>
                <a:spcPts val="100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pic>
        <p:nvPicPr>
          <p:cNvPr id="81" name="Google Shape;81;g34ba173c4b2_3_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2" name="Google Shape;82;g34ba173c4b2_3_6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What are effective oral presentations?</a:t>
            </a:r>
            <a:endParaRPr b="1" sz="2300">
              <a:solidFill>
                <a:schemeClr val="lt1"/>
              </a:solidFill>
              <a:latin typeface="Poppins"/>
              <a:ea typeface="Poppins"/>
              <a:cs typeface="Poppins"/>
              <a:sym typeface="Poppins"/>
            </a:endParaRPr>
          </a:p>
        </p:txBody>
      </p:sp>
      <p:pic>
        <p:nvPicPr>
          <p:cNvPr id="83" name="Google Shape;83;g34ba173c4b2_3_67"/>
          <p:cNvPicPr preferRelativeResize="0"/>
          <p:nvPr/>
        </p:nvPicPr>
        <p:blipFill>
          <a:blip r:embed="rId5">
            <a:alphaModFix/>
          </a:blip>
          <a:stretch>
            <a:fillRect/>
          </a:stretch>
        </p:blipFill>
        <p:spPr>
          <a:xfrm>
            <a:off x="1771800" y="1222350"/>
            <a:ext cx="5160624" cy="3440425"/>
          </a:xfrm>
          <a:prstGeom prst="rect">
            <a:avLst/>
          </a:prstGeom>
          <a:noFill/>
          <a:ln>
            <a:noFill/>
          </a:ln>
        </p:spPr>
      </p:pic>
      <p:sp>
        <p:nvSpPr>
          <p:cNvPr id="84" name="Google Shape;84;g34ba173c4b2_3_67"/>
          <p:cNvSpPr txBox="1"/>
          <p:nvPr/>
        </p:nvSpPr>
        <p:spPr>
          <a:xfrm>
            <a:off x="1771800" y="4662763"/>
            <a:ext cx="24546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200">
                <a:solidFill>
                  <a:srgbClr val="595959"/>
                </a:solidFill>
                <a:latin typeface="Poppins"/>
                <a:ea typeface="Poppins"/>
                <a:cs typeface="Poppins"/>
                <a:sym typeface="Poppins"/>
              </a:rPr>
              <a:t>Designed by </a:t>
            </a:r>
            <a:r>
              <a:rPr lang="en-MY" sz="1200" u="sng">
                <a:solidFill>
                  <a:srgbClr val="0097A7"/>
                </a:solidFill>
                <a:latin typeface="Poppins"/>
                <a:ea typeface="Poppins"/>
                <a:cs typeface="Poppins"/>
                <a:sym typeface="Poppins"/>
                <a:hlinkClick r:id="rId6">
                  <a:extLst>
                    <a:ext uri="{A12FA001-AC4F-418D-AE19-62706E023703}">
                      <ahyp:hlinkClr val="tx"/>
                    </a:ext>
                  </a:extLst>
                </a:hlinkClick>
              </a:rPr>
              <a:t>Freepik</a:t>
            </a:r>
            <a:endParaRPr sz="1200">
              <a:solidFill>
                <a:srgbClr val="595959"/>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pic>
        <p:nvPicPr>
          <p:cNvPr id="90" name="Google Shape;90;g34ec7521a7b_0_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1" name="Google Shape;91;g34ec7521a7b_0_2"/>
          <p:cNvSpPr txBox="1"/>
          <p:nvPr/>
        </p:nvSpPr>
        <p:spPr>
          <a:xfrm>
            <a:off x="859050" y="1031850"/>
            <a:ext cx="7425900" cy="3079800"/>
          </a:xfrm>
          <a:prstGeom prst="rect">
            <a:avLst/>
          </a:prstGeom>
          <a:noFill/>
          <a:ln>
            <a:noFill/>
          </a:ln>
        </p:spPr>
        <p:txBody>
          <a:bodyPr anchorCtr="0" anchor="t" bIns="91425" lIns="91425" spcFirstLastPara="1" rIns="91425" wrap="square" tIns="91425">
            <a:noAutofit/>
          </a:bodyPr>
          <a:lstStyle/>
          <a:p>
            <a:pPr indent="-457200" lvl="0" marL="457200" rtl="0" algn="just">
              <a:lnSpc>
                <a:spcPct val="140000"/>
              </a:lnSpc>
              <a:spcBef>
                <a:spcPts val="0"/>
              </a:spcBef>
              <a:spcAft>
                <a:spcPts val="0"/>
              </a:spcAft>
              <a:buClr>
                <a:schemeClr val="dk1"/>
              </a:buClr>
              <a:buSzPts val="2000"/>
              <a:buFont typeface="Poppins"/>
              <a:buAutoNum type="arabicPeriod"/>
            </a:pPr>
            <a:r>
              <a:rPr lang="en-MY" sz="2000">
                <a:solidFill>
                  <a:schemeClr val="dk1"/>
                </a:solidFill>
                <a:latin typeface="Poppins"/>
                <a:ea typeface="Poppins"/>
                <a:cs typeface="Poppins"/>
                <a:sym typeface="Poppins"/>
              </a:rPr>
              <a:t>Hook the audience at the beginning</a:t>
            </a:r>
            <a:endParaRPr sz="2000">
              <a:solidFill>
                <a:schemeClr val="dk1"/>
              </a:solidFill>
              <a:latin typeface="Poppins"/>
              <a:ea typeface="Poppins"/>
              <a:cs typeface="Poppins"/>
              <a:sym typeface="Poppins"/>
            </a:endParaRPr>
          </a:p>
          <a:p>
            <a:pPr indent="-457200" lvl="0" marL="457200" rtl="0" algn="just">
              <a:lnSpc>
                <a:spcPct val="140000"/>
              </a:lnSpc>
              <a:spcBef>
                <a:spcPts val="0"/>
              </a:spcBef>
              <a:spcAft>
                <a:spcPts val="0"/>
              </a:spcAft>
              <a:buClr>
                <a:schemeClr val="dk1"/>
              </a:buClr>
              <a:buSzPts val="2000"/>
              <a:buFont typeface="Poppins"/>
              <a:buAutoNum type="arabicPeriod"/>
            </a:pPr>
            <a:r>
              <a:rPr lang="en-MY" sz="2000">
                <a:solidFill>
                  <a:schemeClr val="dk1"/>
                </a:solidFill>
                <a:latin typeface="Poppins"/>
                <a:ea typeface="Poppins"/>
                <a:cs typeface="Poppins"/>
                <a:sym typeface="Poppins"/>
              </a:rPr>
              <a:t>Introduce the team</a:t>
            </a:r>
            <a:endParaRPr sz="2000">
              <a:solidFill>
                <a:schemeClr val="dk1"/>
              </a:solidFill>
              <a:latin typeface="Poppins"/>
              <a:ea typeface="Poppins"/>
              <a:cs typeface="Poppins"/>
              <a:sym typeface="Poppins"/>
            </a:endParaRPr>
          </a:p>
          <a:p>
            <a:pPr indent="-457200" lvl="0" marL="457200" rtl="0" algn="just">
              <a:lnSpc>
                <a:spcPct val="140000"/>
              </a:lnSpc>
              <a:spcBef>
                <a:spcPts val="0"/>
              </a:spcBef>
              <a:spcAft>
                <a:spcPts val="0"/>
              </a:spcAft>
              <a:buClr>
                <a:schemeClr val="dk1"/>
              </a:buClr>
              <a:buSzPts val="2000"/>
              <a:buFont typeface="Poppins"/>
              <a:buAutoNum type="arabicPeriod"/>
            </a:pPr>
            <a:r>
              <a:rPr lang="en-MY" sz="2000">
                <a:solidFill>
                  <a:schemeClr val="dk1"/>
                </a:solidFill>
                <a:latin typeface="Poppins"/>
                <a:ea typeface="Poppins"/>
                <a:cs typeface="Poppins"/>
                <a:sym typeface="Poppins"/>
              </a:rPr>
              <a:t>Write transitions</a:t>
            </a:r>
            <a:endParaRPr sz="2000">
              <a:solidFill>
                <a:schemeClr val="dk1"/>
              </a:solidFill>
              <a:latin typeface="Poppins"/>
              <a:ea typeface="Poppins"/>
              <a:cs typeface="Poppins"/>
              <a:sym typeface="Poppins"/>
            </a:endParaRPr>
          </a:p>
          <a:p>
            <a:pPr indent="-457200" lvl="0" marL="457200" rtl="0" algn="just">
              <a:lnSpc>
                <a:spcPct val="140000"/>
              </a:lnSpc>
              <a:spcBef>
                <a:spcPts val="0"/>
              </a:spcBef>
              <a:spcAft>
                <a:spcPts val="0"/>
              </a:spcAft>
              <a:buClr>
                <a:schemeClr val="dk1"/>
              </a:buClr>
              <a:buSzPts val="2000"/>
              <a:buFont typeface="Poppins"/>
              <a:buAutoNum type="arabicPeriod"/>
            </a:pPr>
            <a:r>
              <a:rPr lang="en-MY" sz="2000">
                <a:solidFill>
                  <a:schemeClr val="dk1"/>
                </a:solidFill>
                <a:latin typeface="Poppins"/>
                <a:ea typeface="Poppins"/>
                <a:cs typeface="Poppins"/>
                <a:sym typeface="Poppins"/>
              </a:rPr>
              <a:t>Move</a:t>
            </a:r>
            <a:endParaRPr sz="2000">
              <a:solidFill>
                <a:schemeClr val="dk1"/>
              </a:solidFill>
              <a:latin typeface="Poppins"/>
              <a:ea typeface="Poppins"/>
              <a:cs typeface="Poppins"/>
              <a:sym typeface="Poppins"/>
            </a:endParaRPr>
          </a:p>
          <a:p>
            <a:pPr indent="-457200" lvl="0" marL="457200" rtl="0" algn="just">
              <a:lnSpc>
                <a:spcPct val="140000"/>
              </a:lnSpc>
              <a:spcBef>
                <a:spcPts val="0"/>
              </a:spcBef>
              <a:spcAft>
                <a:spcPts val="0"/>
              </a:spcAft>
              <a:buClr>
                <a:schemeClr val="dk1"/>
              </a:buClr>
              <a:buSzPts val="2000"/>
              <a:buFont typeface="Poppins"/>
              <a:buAutoNum type="arabicPeriod"/>
            </a:pPr>
            <a:r>
              <a:rPr lang="en-MY" sz="2000">
                <a:solidFill>
                  <a:schemeClr val="dk1"/>
                </a:solidFill>
                <a:latin typeface="Poppins"/>
                <a:ea typeface="Poppins"/>
                <a:cs typeface="Poppins"/>
                <a:sym typeface="Poppins"/>
              </a:rPr>
              <a:t>Utilize visual aids well</a:t>
            </a:r>
            <a:endParaRPr sz="2000">
              <a:solidFill>
                <a:schemeClr val="dk1"/>
              </a:solidFill>
              <a:latin typeface="Poppins"/>
              <a:ea typeface="Poppins"/>
              <a:cs typeface="Poppins"/>
              <a:sym typeface="Poppins"/>
            </a:endParaRPr>
          </a:p>
          <a:p>
            <a:pPr indent="-457200" lvl="0" marL="457200" rtl="0" algn="just">
              <a:lnSpc>
                <a:spcPct val="140000"/>
              </a:lnSpc>
              <a:spcBef>
                <a:spcPts val="0"/>
              </a:spcBef>
              <a:spcAft>
                <a:spcPts val="0"/>
              </a:spcAft>
              <a:buClr>
                <a:schemeClr val="dk1"/>
              </a:buClr>
              <a:buSzPts val="2000"/>
              <a:buFont typeface="Poppins"/>
              <a:buAutoNum type="arabicPeriod"/>
            </a:pPr>
            <a:r>
              <a:rPr lang="en-MY" sz="2000">
                <a:solidFill>
                  <a:schemeClr val="dk1"/>
                </a:solidFill>
                <a:latin typeface="Poppins"/>
                <a:ea typeface="Poppins"/>
                <a:cs typeface="Poppins"/>
                <a:sym typeface="Poppins"/>
              </a:rPr>
              <a:t>Build in strategic pauses</a:t>
            </a:r>
            <a:endParaRPr sz="2000">
              <a:solidFill>
                <a:schemeClr val="dk1"/>
              </a:solidFill>
              <a:latin typeface="Poppins"/>
              <a:ea typeface="Poppins"/>
              <a:cs typeface="Poppins"/>
              <a:sym typeface="Poppins"/>
            </a:endParaRPr>
          </a:p>
          <a:p>
            <a:pPr indent="-457200" lvl="0" marL="457200" rtl="0" algn="just">
              <a:lnSpc>
                <a:spcPct val="140000"/>
              </a:lnSpc>
              <a:spcBef>
                <a:spcPts val="0"/>
              </a:spcBef>
              <a:spcAft>
                <a:spcPts val="0"/>
              </a:spcAft>
              <a:buClr>
                <a:schemeClr val="dk1"/>
              </a:buClr>
              <a:buSzPts val="2000"/>
              <a:buFont typeface="Poppins"/>
              <a:buAutoNum type="arabicPeriod"/>
            </a:pPr>
            <a:r>
              <a:rPr lang="en-MY" sz="2000">
                <a:solidFill>
                  <a:schemeClr val="dk1"/>
                </a:solidFill>
                <a:latin typeface="Poppins"/>
                <a:ea typeface="Poppins"/>
                <a:cs typeface="Poppins"/>
                <a:sym typeface="Poppins"/>
              </a:rPr>
              <a:t>Pay attention to each other-presenter boredom</a:t>
            </a:r>
            <a:endParaRPr sz="2000">
              <a:solidFill>
                <a:schemeClr val="dk1"/>
              </a:solidFill>
              <a:latin typeface="Poppins"/>
              <a:ea typeface="Poppins"/>
              <a:cs typeface="Poppins"/>
              <a:sym typeface="Poppins"/>
            </a:endParaRPr>
          </a:p>
          <a:p>
            <a:pPr indent="-457200" lvl="0" marL="457200" rtl="0" algn="just">
              <a:lnSpc>
                <a:spcPct val="140000"/>
              </a:lnSpc>
              <a:spcBef>
                <a:spcPts val="0"/>
              </a:spcBef>
              <a:spcAft>
                <a:spcPts val="0"/>
              </a:spcAft>
              <a:buClr>
                <a:schemeClr val="dk1"/>
              </a:buClr>
              <a:buSzPts val="2000"/>
              <a:buFont typeface="Poppins"/>
              <a:buAutoNum type="arabicPeriod"/>
            </a:pPr>
            <a:r>
              <a:rPr lang="en-MY" sz="2000">
                <a:solidFill>
                  <a:schemeClr val="dk1"/>
                </a:solidFill>
                <a:latin typeface="Poppins"/>
                <a:ea typeface="Poppins"/>
                <a:cs typeface="Poppins"/>
                <a:sym typeface="Poppins"/>
              </a:rPr>
              <a:t>Conclude the speech</a:t>
            </a:r>
            <a:endParaRPr sz="2000">
              <a:solidFill>
                <a:schemeClr val="dk1"/>
              </a:solidFill>
              <a:latin typeface="Poppins"/>
              <a:ea typeface="Poppins"/>
              <a:cs typeface="Poppins"/>
              <a:sym typeface="Poppins"/>
            </a:endParaRPr>
          </a:p>
          <a:p>
            <a:pPr indent="-457200" lvl="0" marL="457200" rtl="0" algn="just">
              <a:lnSpc>
                <a:spcPct val="140000"/>
              </a:lnSpc>
              <a:spcBef>
                <a:spcPts val="0"/>
              </a:spcBef>
              <a:spcAft>
                <a:spcPts val="0"/>
              </a:spcAft>
              <a:buClr>
                <a:schemeClr val="dk1"/>
              </a:buClr>
              <a:buSzPts val="2000"/>
              <a:buFont typeface="Poppins"/>
              <a:buAutoNum type="arabicPeriod"/>
            </a:pPr>
            <a:r>
              <a:rPr lang="en-MY" sz="2000">
                <a:solidFill>
                  <a:schemeClr val="dk1"/>
                </a:solidFill>
                <a:latin typeface="Poppins"/>
                <a:ea typeface="Poppins"/>
                <a:cs typeface="Poppins"/>
                <a:sym typeface="Poppins"/>
              </a:rPr>
              <a:t>Practise</a:t>
            </a:r>
            <a:endParaRPr sz="2000">
              <a:solidFill>
                <a:schemeClr val="dk1"/>
              </a:solidFill>
              <a:latin typeface="Poppins"/>
              <a:ea typeface="Poppins"/>
              <a:cs typeface="Poppins"/>
              <a:sym typeface="Poppins"/>
            </a:endParaRPr>
          </a:p>
          <a:p>
            <a:pPr indent="0" lvl="0" marL="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2" name="Google Shape;92;g34ec7521a7b_0_2"/>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Group Oral Presentation</a:t>
            </a:r>
            <a:endParaRPr b="1" sz="2300">
              <a:solidFill>
                <a:schemeClr val="lt1"/>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pic>
        <p:nvPicPr>
          <p:cNvPr id="98" name="Google Shape;98;g34ec7521a7b_0_1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9" name="Google Shape;99;g34ec7521a7b_0_11"/>
          <p:cNvSpPr txBox="1"/>
          <p:nvPr/>
        </p:nvSpPr>
        <p:spPr>
          <a:xfrm>
            <a:off x="576950" y="1309325"/>
            <a:ext cx="7425900" cy="30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2300">
                <a:solidFill>
                  <a:schemeClr val="dk1"/>
                </a:solidFill>
                <a:latin typeface="Poppins"/>
                <a:ea typeface="Poppins"/>
                <a:cs typeface="Poppins"/>
                <a:sym typeface="Poppins"/>
              </a:rPr>
              <a:t>Dealing with questions</a:t>
            </a:r>
            <a:endParaRPr sz="2100">
              <a:solidFill>
                <a:schemeClr val="dk1"/>
              </a:solidFill>
              <a:latin typeface="Poppins"/>
              <a:ea typeface="Poppins"/>
              <a:cs typeface="Poppins"/>
              <a:sym typeface="Poppins"/>
            </a:endParaRPr>
          </a:p>
        </p:txBody>
      </p:sp>
      <p:pic>
        <p:nvPicPr>
          <p:cNvPr id="100" name="Google Shape;100;g34ec7521a7b_0_11"/>
          <p:cNvPicPr preferRelativeResize="0"/>
          <p:nvPr/>
        </p:nvPicPr>
        <p:blipFill>
          <a:blip r:embed="rId5">
            <a:alphaModFix/>
          </a:blip>
          <a:stretch>
            <a:fillRect/>
          </a:stretch>
        </p:blipFill>
        <p:spPr>
          <a:xfrm>
            <a:off x="3794803" y="1227200"/>
            <a:ext cx="4988300" cy="3462899"/>
          </a:xfrm>
          <a:prstGeom prst="rect">
            <a:avLst/>
          </a:prstGeom>
          <a:noFill/>
          <a:ln>
            <a:noFill/>
          </a:ln>
        </p:spPr>
      </p:pic>
      <p:sp>
        <p:nvSpPr>
          <p:cNvPr id="101" name="Google Shape;101;g34ec7521a7b_0_11"/>
          <p:cNvSpPr txBox="1"/>
          <p:nvPr/>
        </p:nvSpPr>
        <p:spPr>
          <a:xfrm>
            <a:off x="4241950" y="4605638"/>
            <a:ext cx="24546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200">
                <a:solidFill>
                  <a:srgbClr val="595959"/>
                </a:solidFill>
                <a:latin typeface="Poppins"/>
                <a:ea typeface="Poppins"/>
                <a:cs typeface="Poppins"/>
                <a:sym typeface="Poppins"/>
              </a:rPr>
              <a:t>Designed by </a:t>
            </a:r>
            <a:r>
              <a:rPr lang="en-MY" sz="1200" u="sng">
                <a:solidFill>
                  <a:srgbClr val="0097A7"/>
                </a:solidFill>
                <a:latin typeface="Poppins"/>
                <a:ea typeface="Poppins"/>
                <a:cs typeface="Poppins"/>
                <a:sym typeface="Poppins"/>
                <a:hlinkClick r:id="rId6">
                  <a:extLst>
                    <a:ext uri="{A12FA001-AC4F-418D-AE19-62706E023703}">
                      <ahyp:hlinkClr val="tx"/>
                    </a:ext>
                  </a:extLst>
                </a:hlinkClick>
              </a:rPr>
              <a:t>Freepik</a:t>
            </a:r>
            <a:endParaRPr sz="1200">
              <a:solidFill>
                <a:srgbClr val="595959"/>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pic>
        <p:nvPicPr>
          <p:cNvPr id="107" name="Google Shape;107;g34ec7521a7b_0_1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08" name="Google Shape;108;g34ec7521a7b_0_19"/>
          <p:cNvSpPr txBox="1"/>
          <p:nvPr/>
        </p:nvSpPr>
        <p:spPr>
          <a:xfrm>
            <a:off x="576950" y="1309325"/>
            <a:ext cx="7425900" cy="3079800"/>
          </a:xfrm>
          <a:prstGeom prst="rect">
            <a:avLst/>
          </a:prstGeom>
          <a:noFill/>
          <a:ln>
            <a:noFill/>
          </a:ln>
        </p:spPr>
        <p:txBody>
          <a:bodyPr anchorCtr="0" anchor="t" bIns="91425" lIns="91425" spcFirstLastPara="1" rIns="91425" wrap="square" tIns="91425">
            <a:noAutofit/>
          </a:bodyPr>
          <a:lstStyle/>
          <a:p>
            <a:pPr indent="-374650" lvl="0" marL="914400" rtl="0" algn="l">
              <a:spcBef>
                <a:spcPts val="1000"/>
              </a:spcBef>
              <a:spcAft>
                <a:spcPts val="0"/>
              </a:spcAft>
              <a:buClr>
                <a:schemeClr val="dk1"/>
              </a:buClr>
              <a:buSzPts val="2300"/>
              <a:buFont typeface="Poppins"/>
              <a:buChar char="●"/>
            </a:pPr>
            <a:r>
              <a:rPr lang="en-MY" sz="2300">
                <a:solidFill>
                  <a:schemeClr val="dk1"/>
                </a:solidFill>
                <a:latin typeface="Poppins"/>
                <a:ea typeface="Poppins"/>
                <a:cs typeface="Poppins"/>
                <a:sym typeface="Poppins"/>
              </a:rPr>
              <a:t>The nature of the audience</a:t>
            </a:r>
            <a:endParaRPr sz="2300">
              <a:solidFill>
                <a:schemeClr val="dk1"/>
              </a:solidFill>
              <a:latin typeface="Poppins"/>
              <a:ea typeface="Poppins"/>
              <a:cs typeface="Poppins"/>
              <a:sym typeface="Poppins"/>
            </a:endParaRPr>
          </a:p>
          <a:p>
            <a:pPr indent="-374650" lvl="0" marL="914400" rtl="0" algn="l">
              <a:spcBef>
                <a:spcPts val="1000"/>
              </a:spcBef>
              <a:spcAft>
                <a:spcPts val="0"/>
              </a:spcAft>
              <a:buClr>
                <a:schemeClr val="dk1"/>
              </a:buClr>
              <a:buSzPts val="2300"/>
              <a:buFont typeface="Poppins"/>
              <a:buChar char="●"/>
            </a:pPr>
            <a:r>
              <a:rPr lang="en-MY" sz="2300">
                <a:solidFill>
                  <a:schemeClr val="dk1"/>
                </a:solidFill>
                <a:latin typeface="Poppins"/>
                <a:ea typeface="Poppins"/>
                <a:cs typeface="Poppins"/>
                <a:sym typeface="Poppins"/>
              </a:rPr>
              <a:t>Prepare answers for likely questions</a:t>
            </a:r>
            <a:endParaRPr sz="2300">
              <a:solidFill>
                <a:schemeClr val="dk1"/>
              </a:solidFill>
              <a:latin typeface="Poppins"/>
              <a:ea typeface="Poppins"/>
              <a:cs typeface="Poppins"/>
              <a:sym typeface="Poppins"/>
            </a:endParaRPr>
          </a:p>
          <a:p>
            <a:pPr indent="-374650" lvl="0" marL="914400" rtl="0" algn="l">
              <a:spcBef>
                <a:spcPts val="1000"/>
              </a:spcBef>
              <a:spcAft>
                <a:spcPts val="0"/>
              </a:spcAft>
              <a:buClr>
                <a:schemeClr val="dk1"/>
              </a:buClr>
              <a:buSzPts val="2300"/>
              <a:buFont typeface="Poppins"/>
              <a:buChar char="●"/>
            </a:pPr>
            <a:r>
              <a:rPr lang="en-MY" sz="2300">
                <a:solidFill>
                  <a:schemeClr val="dk1"/>
                </a:solidFill>
                <a:latin typeface="Poppins"/>
                <a:ea typeface="Poppins"/>
                <a:cs typeface="Poppins"/>
                <a:sym typeface="Poppins"/>
              </a:rPr>
              <a:t>Questions you want to answer</a:t>
            </a:r>
            <a:endParaRPr sz="2300">
              <a:solidFill>
                <a:schemeClr val="dk1"/>
              </a:solidFill>
              <a:latin typeface="Poppins"/>
              <a:ea typeface="Poppins"/>
              <a:cs typeface="Poppins"/>
              <a:sym typeface="Poppins"/>
            </a:endParaRPr>
          </a:p>
          <a:p>
            <a:pPr indent="-374650" lvl="0" marL="914400" rtl="0" algn="l">
              <a:spcBef>
                <a:spcPts val="1000"/>
              </a:spcBef>
              <a:spcAft>
                <a:spcPts val="0"/>
              </a:spcAft>
              <a:buClr>
                <a:schemeClr val="dk1"/>
              </a:buClr>
              <a:buSzPts val="2300"/>
              <a:buFont typeface="Poppins"/>
              <a:buChar char="●"/>
            </a:pPr>
            <a:r>
              <a:rPr lang="en-MY" sz="2300">
                <a:solidFill>
                  <a:schemeClr val="dk1"/>
                </a:solidFill>
                <a:latin typeface="Poppins"/>
                <a:ea typeface="Poppins"/>
                <a:cs typeface="Poppins"/>
                <a:sym typeface="Poppins"/>
              </a:rPr>
              <a:t>Questions you do not want to answer</a:t>
            </a:r>
            <a:endParaRPr sz="2300">
              <a:solidFill>
                <a:schemeClr val="dk1"/>
              </a:solidFill>
              <a:latin typeface="Poppins"/>
              <a:ea typeface="Poppins"/>
              <a:cs typeface="Poppins"/>
              <a:sym typeface="Poppins"/>
            </a:endParaRPr>
          </a:p>
          <a:p>
            <a:pPr indent="0" lvl="0" marL="457200" rtl="0" algn="l">
              <a:spcBef>
                <a:spcPts val="0"/>
              </a:spcBef>
              <a:spcAft>
                <a:spcPts val="0"/>
              </a:spcAft>
              <a:buNone/>
            </a:pPr>
            <a:r>
              <a:t/>
            </a:r>
            <a:endParaRPr sz="2300">
              <a:solidFill>
                <a:schemeClr val="dk1"/>
              </a:solidFill>
              <a:latin typeface="Poppins"/>
              <a:ea typeface="Poppins"/>
              <a:cs typeface="Poppins"/>
              <a:sym typeface="Poppins"/>
            </a:endParaRPr>
          </a:p>
        </p:txBody>
      </p:sp>
      <p:sp>
        <p:nvSpPr>
          <p:cNvPr id="109" name="Google Shape;109;g34ec7521a7b_0_19"/>
          <p:cNvSpPr txBox="1"/>
          <p:nvPr/>
        </p:nvSpPr>
        <p:spPr>
          <a:xfrm>
            <a:off x="4288850" y="0"/>
            <a:ext cx="4494300" cy="933600"/>
          </a:xfrm>
          <a:prstGeom prst="rect">
            <a:avLst/>
          </a:prstGeom>
          <a:noFill/>
          <a:ln>
            <a:noFill/>
          </a:ln>
        </p:spPr>
        <p:txBody>
          <a:bodyPr anchorCtr="0" anchor="ctr" bIns="68575" lIns="68575" spcFirstLastPara="1" rIns="68575" wrap="square" tIns="68575">
            <a:normAutofit/>
          </a:bodyPr>
          <a:lstStyle/>
          <a:p>
            <a:pPr indent="0" lvl="0" marL="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Preparing for question time</a:t>
            </a:r>
            <a:endParaRPr b="1" sz="2300">
              <a:solidFill>
                <a:schemeClr val="lt1"/>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pic>
        <p:nvPicPr>
          <p:cNvPr id="115" name="Google Shape;115;g34ec7521a7b_0_3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16" name="Google Shape;116;g34ec7521a7b_0_31"/>
          <p:cNvSpPr txBox="1"/>
          <p:nvPr/>
        </p:nvSpPr>
        <p:spPr>
          <a:xfrm>
            <a:off x="576950" y="1309325"/>
            <a:ext cx="7425900" cy="3079800"/>
          </a:xfrm>
          <a:prstGeom prst="rect">
            <a:avLst/>
          </a:prstGeom>
          <a:noFill/>
          <a:ln>
            <a:noFill/>
          </a:ln>
        </p:spPr>
        <p:txBody>
          <a:bodyPr anchorCtr="0" anchor="t" bIns="91425" lIns="91425" spcFirstLastPara="1" rIns="91425" wrap="square" tIns="91425">
            <a:noAutofit/>
          </a:bodyPr>
          <a:lstStyle/>
          <a:p>
            <a:pPr indent="-374650" lvl="0" marL="457200" rtl="0" algn="l">
              <a:spcBef>
                <a:spcPts val="1000"/>
              </a:spcBef>
              <a:spcAft>
                <a:spcPts val="0"/>
              </a:spcAft>
              <a:buClr>
                <a:schemeClr val="dk1"/>
              </a:buClr>
              <a:buSzPts val="2300"/>
              <a:buFont typeface="Poppins"/>
              <a:buChar char="●"/>
            </a:pPr>
            <a:r>
              <a:rPr lang="en-MY" sz="2300">
                <a:solidFill>
                  <a:schemeClr val="dk1"/>
                </a:solidFill>
                <a:latin typeface="Poppins"/>
                <a:ea typeface="Poppins"/>
                <a:cs typeface="Poppins"/>
                <a:sym typeface="Poppins"/>
              </a:rPr>
              <a:t>Speak with confidence</a:t>
            </a:r>
            <a:endParaRPr sz="2300">
              <a:solidFill>
                <a:schemeClr val="dk1"/>
              </a:solidFill>
              <a:latin typeface="Poppins"/>
              <a:ea typeface="Poppins"/>
              <a:cs typeface="Poppins"/>
              <a:sym typeface="Poppins"/>
            </a:endParaRPr>
          </a:p>
          <a:p>
            <a:pPr indent="-374650" lvl="0" marL="457200" rtl="0" algn="l">
              <a:spcBef>
                <a:spcPts val="1000"/>
              </a:spcBef>
              <a:spcAft>
                <a:spcPts val="0"/>
              </a:spcAft>
              <a:buClr>
                <a:schemeClr val="dk1"/>
              </a:buClr>
              <a:buSzPts val="2300"/>
              <a:buFont typeface="Poppins"/>
              <a:buChar char="●"/>
            </a:pPr>
            <a:r>
              <a:rPr lang="en-MY" sz="2300">
                <a:solidFill>
                  <a:schemeClr val="dk1"/>
                </a:solidFill>
                <a:latin typeface="Poppins"/>
                <a:ea typeface="Poppins"/>
                <a:cs typeface="Poppins"/>
                <a:sym typeface="Poppins"/>
              </a:rPr>
              <a:t>Use eye contact and positive body language</a:t>
            </a:r>
            <a:endParaRPr sz="2300">
              <a:solidFill>
                <a:schemeClr val="dk1"/>
              </a:solidFill>
              <a:latin typeface="Poppins"/>
              <a:ea typeface="Poppins"/>
              <a:cs typeface="Poppins"/>
              <a:sym typeface="Poppins"/>
            </a:endParaRPr>
          </a:p>
          <a:p>
            <a:pPr indent="-342900" lvl="1" marL="914400" rtl="0" algn="l">
              <a:spcBef>
                <a:spcPts val="1000"/>
              </a:spcBef>
              <a:spcAft>
                <a:spcPts val="0"/>
              </a:spcAft>
              <a:buClr>
                <a:srgbClr val="002060"/>
              </a:buClr>
              <a:buSzPts val="1800"/>
              <a:buFont typeface="Poppins"/>
              <a:buChar char="○"/>
            </a:pPr>
            <a:r>
              <a:rPr lang="en-MY" sz="1800">
                <a:solidFill>
                  <a:srgbClr val="002060"/>
                </a:solidFill>
                <a:latin typeface="Poppins"/>
                <a:ea typeface="Poppins"/>
                <a:cs typeface="Poppins"/>
                <a:sym typeface="Poppins"/>
              </a:rPr>
              <a:t>Maintain eye contact with the person who asked the question.</a:t>
            </a:r>
            <a:endParaRPr sz="1800">
              <a:solidFill>
                <a:srgbClr val="002060"/>
              </a:solidFill>
              <a:latin typeface="Poppins"/>
              <a:ea typeface="Poppins"/>
              <a:cs typeface="Poppins"/>
              <a:sym typeface="Poppins"/>
            </a:endParaRPr>
          </a:p>
          <a:p>
            <a:pPr indent="-342900" lvl="1" marL="914400" rtl="0" algn="l">
              <a:spcBef>
                <a:spcPts val="1000"/>
              </a:spcBef>
              <a:spcAft>
                <a:spcPts val="0"/>
              </a:spcAft>
              <a:buClr>
                <a:srgbClr val="002060"/>
              </a:buClr>
              <a:buSzPts val="1800"/>
              <a:buFont typeface="Poppins"/>
              <a:buChar char="○"/>
            </a:pPr>
            <a:r>
              <a:rPr lang="en-MY" sz="1800">
                <a:solidFill>
                  <a:srgbClr val="002060"/>
                </a:solidFill>
                <a:latin typeface="Poppins"/>
                <a:ea typeface="Poppins"/>
                <a:cs typeface="Poppins"/>
                <a:sym typeface="Poppins"/>
              </a:rPr>
              <a:t>Notice any nervous habits you may have (like fidgeting or playing with a pen).</a:t>
            </a:r>
            <a:endParaRPr sz="1800">
              <a:solidFill>
                <a:srgbClr val="002060"/>
              </a:solidFill>
              <a:latin typeface="Poppins"/>
              <a:ea typeface="Poppins"/>
              <a:cs typeface="Poppins"/>
              <a:sym typeface="Poppins"/>
            </a:endParaRPr>
          </a:p>
          <a:p>
            <a:pPr indent="-374650" lvl="0" marL="457200" rtl="0" algn="l">
              <a:spcBef>
                <a:spcPts val="1000"/>
              </a:spcBef>
              <a:spcAft>
                <a:spcPts val="0"/>
              </a:spcAft>
              <a:buClr>
                <a:schemeClr val="dk1"/>
              </a:buClr>
              <a:buSzPts val="2300"/>
              <a:buFont typeface="Poppins"/>
              <a:buChar char="●"/>
            </a:pPr>
            <a:r>
              <a:rPr lang="en-MY" sz="2300">
                <a:solidFill>
                  <a:schemeClr val="dk1"/>
                </a:solidFill>
                <a:latin typeface="Poppins"/>
                <a:ea typeface="Poppins"/>
                <a:cs typeface="Poppins"/>
                <a:sym typeface="Poppins"/>
              </a:rPr>
              <a:t>Manage the allocated time</a:t>
            </a:r>
            <a:endParaRPr sz="2300">
              <a:solidFill>
                <a:schemeClr val="dk1"/>
              </a:solidFill>
              <a:latin typeface="Poppins"/>
              <a:ea typeface="Poppins"/>
              <a:cs typeface="Poppins"/>
              <a:sym typeface="Poppins"/>
            </a:endParaRPr>
          </a:p>
          <a:p>
            <a:pPr indent="-342900" lvl="1" marL="914400" rtl="0" algn="l">
              <a:spcBef>
                <a:spcPts val="1000"/>
              </a:spcBef>
              <a:spcAft>
                <a:spcPts val="0"/>
              </a:spcAft>
              <a:buClr>
                <a:srgbClr val="002060"/>
              </a:buClr>
              <a:buSzPts val="1800"/>
              <a:buFont typeface="Poppins"/>
              <a:buChar char="○"/>
            </a:pPr>
            <a:r>
              <a:rPr lang="en-MY" sz="1800">
                <a:solidFill>
                  <a:srgbClr val="002060"/>
                </a:solidFill>
                <a:latin typeface="Poppins"/>
                <a:ea typeface="Poppins"/>
                <a:cs typeface="Poppins"/>
                <a:sym typeface="Poppins"/>
              </a:rPr>
              <a:t>Control the amount of time you spend answering each question</a:t>
            </a:r>
            <a:endParaRPr sz="1800">
              <a:solidFill>
                <a:srgbClr val="002060"/>
              </a:solidFill>
              <a:latin typeface="Poppins"/>
              <a:ea typeface="Poppins"/>
              <a:cs typeface="Poppins"/>
              <a:sym typeface="Poppins"/>
            </a:endParaRPr>
          </a:p>
        </p:txBody>
      </p:sp>
      <p:sp>
        <p:nvSpPr>
          <p:cNvPr id="117" name="Google Shape;117;g34ec7521a7b_0_31"/>
          <p:cNvSpPr txBox="1"/>
          <p:nvPr/>
        </p:nvSpPr>
        <p:spPr>
          <a:xfrm>
            <a:off x="4288850" y="0"/>
            <a:ext cx="4494300" cy="933600"/>
          </a:xfrm>
          <a:prstGeom prst="rect">
            <a:avLst/>
          </a:prstGeom>
          <a:noFill/>
          <a:ln>
            <a:noFill/>
          </a:ln>
        </p:spPr>
        <p:txBody>
          <a:bodyPr anchorCtr="0" anchor="ctr" bIns="68575" lIns="68575" spcFirstLastPara="1" rIns="68575" wrap="square" tIns="68575">
            <a:normAutofit/>
          </a:bodyPr>
          <a:lstStyle/>
          <a:p>
            <a:pPr indent="0" lvl="0" marL="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Responding to questions</a:t>
            </a:r>
            <a:endParaRPr b="1" sz="2300">
              <a:solidFill>
                <a:schemeClr val="lt1"/>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pic>
        <p:nvPicPr>
          <p:cNvPr id="123" name="Google Shape;123;g35534ac57e7_0_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24" name="Google Shape;124;g35534ac57e7_0_2"/>
          <p:cNvSpPr txBox="1"/>
          <p:nvPr/>
        </p:nvSpPr>
        <p:spPr>
          <a:xfrm>
            <a:off x="576950" y="1031850"/>
            <a:ext cx="7425900" cy="30798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lang="en-MY" sz="2300">
                <a:solidFill>
                  <a:schemeClr val="dk1"/>
                </a:solidFill>
                <a:latin typeface="Poppins"/>
                <a:ea typeface="Poppins"/>
                <a:cs typeface="Poppins"/>
                <a:sym typeface="Poppins"/>
              </a:rPr>
              <a:t>Strategies for managing difficult questions:</a:t>
            </a:r>
            <a:endParaRPr sz="2300">
              <a:solidFill>
                <a:schemeClr val="dk1"/>
              </a:solidFill>
              <a:latin typeface="Poppins"/>
              <a:ea typeface="Poppins"/>
              <a:cs typeface="Poppins"/>
              <a:sym typeface="Poppins"/>
            </a:endParaRPr>
          </a:p>
          <a:p>
            <a:pPr indent="-342900" lvl="0" marL="457200" rtl="0" algn="l">
              <a:spcBef>
                <a:spcPts val="1000"/>
              </a:spcBef>
              <a:spcAft>
                <a:spcPts val="0"/>
              </a:spcAft>
              <a:buClr>
                <a:srgbClr val="002060"/>
              </a:buClr>
              <a:buSzPts val="1800"/>
              <a:buFont typeface="Poppins"/>
              <a:buChar char="●"/>
            </a:pPr>
            <a:r>
              <a:rPr lang="en-MY" sz="1800">
                <a:solidFill>
                  <a:srgbClr val="002060"/>
                </a:solidFill>
                <a:latin typeface="Poppins"/>
                <a:ea typeface="Poppins"/>
                <a:cs typeface="Poppins"/>
                <a:sym typeface="Poppins"/>
              </a:rPr>
              <a:t>If you're asked a difficult question, take your time to think before answering.</a:t>
            </a:r>
            <a:endParaRPr sz="1800">
              <a:solidFill>
                <a:srgbClr val="002060"/>
              </a:solidFill>
              <a:latin typeface="Poppins"/>
              <a:ea typeface="Poppins"/>
              <a:cs typeface="Poppins"/>
              <a:sym typeface="Poppins"/>
            </a:endParaRPr>
          </a:p>
          <a:p>
            <a:pPr indent="-342900" lvl="0" marL="457200" rtl="0" algn="l">
              <a:spcBef>
                <a:spcPts val="1000"/>
              </a:spcBef>
              <a:spcAft>
                <a:spcPts val="0"/>
              </a:spcAft>
              <a:buClr>
                <a:srgbClr val="002060"/>
              </a:buClr>
              <a:buSzPts val="1800"/>
              <a:buFont typeface="Poppins"/>
              <a:buChar char="●"/>
            </a:pPr>
            <a:r>
              <a:rPr lang="en-MY" sz="1800">
                <a:solidFill>
                  <a:srgbClr val="002060"/>
                </a:solidFill>
                <a:latin typeface="Poppins"/>
                <a:ea typeface="Poppins"/>
                <a:cs typeface="Poppins"/>
                <a:sym typeface="Poppins"/>
              </a:rPr>
              <a:t>Don’t rush to speak if you’re not ready.</a:t>
            </a:r>
            <a:endParaRPr sz="1800">
              <a:solidFill>
                <a:srgbClr val="002060"/>
              </a:solidFill>
              <a:latin typeface="Poppins"/>
              <a:ea typeface="Poppins"/>
              <a:cs typeface="Poppins"/>
              <a:sym typeface="Poppins"/>
            </a:endParaRPr>
          </a:p>
          <a:p>
            <a:pPr indent="-342900" lvl="0" marL="457200" rtl="0" algn="l">
              <a:spcBef>
                <a:spcPts val="1000"/>
              </a:spcBef>
              <a:spcAft>
                <a:spcPts val="0"/>
              </a:spcAft>
              <a:buClr>
                <a:srgbClr val="002060"/>
              </a:buClr>
              <a:buSzPts val="1800"/>
              <a:buFont typeface="Poppins"/>
              <a:buChar char="●"/>
            </a:pPr>
            <a:r>
              <a:rPr lang="en-MY" sz="1800">
                <a:solidFill>
                  <a:srgbClr val="002060"/>
                </a:solidFill>
                <a:latin typeface="Poppins"/>
                <a:ea typeface="Poppins"/>
                <a:cs typeface="Poppins"/>
                <a:sym typeface="Poppins"/>
              </a:rPr>
              <a:t>You can ask for a moment to think.</a:t>
            </a:r>
            <a:endParaRPr sz="1800">
              <a:solidFill>
                <a:srgbClr val="002060"/>
              </a:solidFill>
              <a:latin typeface="Poppins"/>
              <a:ea typeface="Poppins"/>
              <a:cs typeface="Poppins"/>
              <a:sym typeface="Poppins"/>
            </a:endParaRPr>
          </a:p>
          <a:p>
            <a:pPr indent="-342900" lvl="0" marL="457200" rtl="0" algn="l">
              <a:spcBef>
                <a:spcPts val="1000"/>
              </a:spcBef>
              <a:spcAft>
                <a:spcPts val="0"/>
              </a:spcAft>
              <a:buClr>
                <a:srgbClr val="002060"/>
              </a:buClr>
              <a:buSzPts val="1800"/>
              <a:buFont typeface="Poppins"/>
              <a:buChar char="●"/>
            </a:pPr>
            <a:r>
              <a:rPr lang="en-MY" sz="1800">
                <a:solidFill>
                  <a:srgbClr val="002060"/>
                </a:solidFill>
                <a:latin typeface="Poppins"/>
                <a:ea typeface="Poppins"/>
                <a:cs typeface="Poppins"/>
                <a:sym typeface="Poppins"/>
              </a:rPr>
              <a:t>You can also ask the person to rephrase the question.</a:t>
            </a:r>
            <a:endParaRPr sz="1800">
              <a:solidFill>
                <a:srgbClr val="002060"/>
              </a:solidFill>
              <a:latin typeface="Poppins"/>
              <a:ea typeface="Poppins"/>
              <a:cs typeface="Poppins"/>
              <a:sym typeface="Poppins"/>
            </a:endParaRPr>
          </a:p>
          <a:p>
            <a:pPr indent="0" lvl="0" marL="0" rtl="0" algn="l">
              <a:spcBef>
                <a:spcPts val="1000"/>
              </a:spcBef>
              <a:spcAft>
                <a:spcPts val="0"/>
              </a:spcAft>
              <a:buNone/>
            </a:pPr>
            <a:r>
              <a:rPr lang="en-MY" sz="2300">
                <a:solidFill>
                  <a:schemeClr val="dk1"/>
                </a:solidFill>
                <a:latin typeface="Poppins"/>
                <a:ea typeface="Poppins"/>
                <a:cs typeface="Poppins"/>
                <a:sym typeface="Poppins"/>
              </a:rPr>
              <a:t>This gives you more thinking time and may help you understand the question better.</a:t>
            </a:r>
            <a:endParaRPr sz="2300">
              <a:solidFill>
                <a:schemeClr val="dk1"/>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pic>
        <p:nvPicPr>
          <p:cNvPr id="130" name="Google Shape;130;g34ec7521a7b_0_4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1" name="Google Shape;131;g34ec7521a7b_0_40"/>
          <p:cNvSpPr txBox="1"/>
          <p:nvPr/>
        </p:nvSpPr>
        <p:spPr>
          <a:xfrm>
            <a:off x="576950" y="1309325"/>
            <a:ext cx="7425900" cy="30798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lang="en-MY" sz="2300">
                <a:solidFill>
                  <a:schemeClr val="dk1"/>
                </a:solidFill>
                <a:latin typeface="Poppins"/>
                <a:ea typeface="Poppins"/>
                <a:cs typeface="Poppins"/>
                <a:sym typeface="Poppins"/>
              </a:rPr>
              <a:t>Use the 5 Ws and 1 H strategy</a:t>
            </a:r>
            <a:endParaRPr sz="2300">
              <a:solidFill>
                <a:schemeClr val="dk1"/>
              </a:solidFill>
              <a:latin typeface="Poppins"/>
              <a:ea typeface="Poppins"/>
              <a:cs typeface="Poppins"/>
              <a:sym typeface="Poppins"/>
            </a:endParaRPr>
          </a:p>
          <a:p>
            <a:pPr indent="-374650" lvl="0" marL="457200" rtl="0" algn="l">
              <a:spcBef>
                <a:spcPts val="1000"/>
              </a:spcBef>
              <a:spcAft>
                <a:spcPts val="0"/>
              </a:spcAft>
              <a:buClr>
                <a:schemeClr val="dk1"/>
              </a:buClr>
              <a:buSzPts val="2300"/>
              <a:buFont typeface="Poppins"/>
              <a:buChar char="●"/>
            </a:pPr>
            <a:r>
              <a:rPr lang="en-MY" sz="2300">
                <a:solidFill>
                  <a:schemeClr val="dk1"/>
                </a:solidFill>
                <a:latin typeface="Poppins"/>
                <a:ea typeface="Poppins"/>
                <a:cs typeface="Poppins"/>
                <a:sym typeface="Poppins"/>
              </a:rPr>
              <a:t>Who?</a:t>
            </a:r>
            <a:endParaRPr sz="2300">
              <a:solidFill>
                <a:schemeClr val="dk1"/>
              </a:solidFill>
              <a:latin typeface="Poppins"/>
              <a:ea typeface="Poppins"/>
              <a:cs typeface="Poppins"/>
              <a:sym typeface="Poppins"/>
            </a:endParaRPr>
          </a:p>
          <a:p>
            <a:pPr indent="-374650" lvl="0" marL="457200" rtl="0" algn="l">
              <a:spcBef>
                <a:spcPts val="0"/>
              </a:spcBef>
              <a:spcAft>
                <a:spcPts val="0"/>
              </a:spcAft>
              <a:buClr>
                <a:schemeClr val="dk1"/>
              </a:buClr>
              <a:buSzPts val="2300"/>
              <a:buFont typeface="Poppins"/>
              <a:buChar char="●"/>
            </a:pPr>
            <a:r>
              <a:rPr lang="en-MY" sz="2300">
                <a:solidFill>
                  <a:schemeClr val="dk1"/>
                </a:solidFill>
                <a:latin typeface="Poppins"/>
                <a:ea typeface="Poppins"/>
                <a:cs typeface="Poppins"/>
                <a:sym typeface="Poppins"/>
              </a:rPr>
              <a:t>What?</a:t>
            </a:r>
            <a:endParaRPr sz="2300">
              <a:solidFill>
                <a:schemeClr val="dk1"/>
              </a:solidFill>
              <a:latin typeface="Poppins"/>
              <a:ea typeface="Poppins"/>
              <a:cs typeface="Poppins"/>
              <a:sym typeface="Poppins"/>
            </a:endParaRPr>
          </a:p>
          <a:p>
            <a:pPr indent="-374650" lvl="0" marL="457200" rtl="0" algn="l">
              <a:spcBef>
                <a:spcPts val="0"/>
              </a:spcBef>
              <a:spcAft>
                <a:spcPts val="0"/>
              </a:spcAft>
              <a:buClr>
                <a:schemeClr val="dk1"/>
              </a:buClr>
              <a:buSzPts val="2300"/>
              <a:buFont typeface="Poppins"/>
              <a:buChar char="●"/>
            </a:pPr>
            <a:r>
              <a:rPr lang="en-MY" sz="2300">
                <a:solidFill>
                  <a:schemeClr val="dk1"/>
                </a:solidFill>
                <a:latin typeface="Poppins"/>
                <a:ea typeface="Poppins"/>
                <a:cs typeface="Poppins"/>
                <a:sym typeface="Poppins"/>
              </a:rPr>
              <a:t>When?</a:t>
            </a:r>
            <a:endParaRPr sz="2300">
              <a:solidFill>
                <a:schemeClr val="dk1"/>
              </a:solidFill>
              <a:latin typeface="Poppins"/>
              <a:ea typeface="Poppins"/>
              <a:cs typeface="Poppins"/>
              <a:sym typeface="Poppins"/>
            </a:endParaRPr>
          </a:p>
          <a:p>
            <a:pPr indent="-374650" lvl="0" marL="457200" rtl="0" algn="l">
              <a:spcBef>
                <a:spcPts val="0"/>
              </a:spcBef>
              <a:spcAft>
                <a:spcPts val="0"/>
              </a:spcAft>
              <a:buClr>
                <a:schemeClr val="dk1"/>
              </a:buClr>
              <a:buSzPts val="2300"/>
              <a:buFont typeface="Poppins"/>
              <a:buChar char="●"/>
            </a:pPr>
            <a:r>
              <a:rPr lang="en-MY" sz="2300">
                <a:solidFill>
                  <a:schemeClr val="dk1"/>
                </a:solidFill>
                <a:latin typeface="Poppins"/>
                <a:ea typeface="Poppins"/>
                <a:cs typeface="Poppins"/>
                <a:sym typeface="Poppins"/>
              </a:rPr>
              <a:t>Where?</a:t>
            </a:r>
            <a:endParaRPr sz="2300">
              <a:solidFill>
                <a:schemeClr val="dk1"/>
              </a:solidFill>
              <a:latin typeface="Poppins"/>
              <a:ea typeface="Poppins"/>
              <a:cs typeface="Poppins"/>
              <a:sym typeface="Poppins"/>
            </a:endParaRPr>
          </a:p>
          <a:p>
            <a:pPr indent="-374650" lvl="0" marL="457200" rtl="0" algn="l">
              <a:spcBef>
                <a:spcPts val="0"/>
              </a:spcBef>
              <a:spcAft>
                <a:spcPts val="0"/>
              </a:spcAft>
              <a:buClr>
                <a:schemeClr val="dk1"/>
              </a:buClr>
              <a:buSzPts val="2300"/>
              <a:buFont typeface="Poppins"/>
              <a:buChar char="●"/>
            </a:pPr>
            <a:r>
              <a:rPr lang="en-MY" sz="2300">
                <a:solidFill>
                  <a:schemeClr val="dk1"/>
                </a:solidFill>
                <a:latin typeface="Poppins"/>
                <a:ea typeface="Poppins"/>
                <a:cs typeface="Poppins"/>
                <a:sym typeface="Poppins"/>
              </a:rPr>
              <a:t>Why?</a:t>
            </a:r>
            <a:br>
              <a:rPr lang="en-MY" sz="2300">
                <a:solidFill>
                  <a:schemeClr val="dk1"/>
                </a:solidFill>
                <a:latin typeface="Poppins"/>
                <a:ea typeface="Poppins"/>
                <a:cs typeface="Poppins"/>
                <a:sym typeface="Poppins"/>
              </a:rPr>
            </a:br>
            <a:endParaRPr sz="2300">
              <a:solidFill>
                <a:schemeClr val="dk1"/>
              </a:solidFill>
              <a:latin typeface="Poppins"/>
              <a:ea typeface="Poppins"/>
              <a:cs typeface="Poppins"/>
              <a:sym typeface="Poppins"/>
            </a:endParaRPr>
          </a:p>
          <a:p>
            <a:pPr indent="-374650" lvl="0" marL="457200" rtl="0" algn="l">
              <a:spcBef>
                <a:spcPts val="0"/>
              </a:spcBef>
              <a:spcAft>
                <a:spcPts val="0"/>
              </a:spcAft>
              <a:buClr>
                <a:schemeClr val="dk1"/>
              </a:buClr>
              <a:buSzPts val="2300"/>
              <a:buFont typeface="Poppins"/>
              <a:buChar char="●"/>
            </a:pPr>
            <a:r>
              <a:rPr lang="en-MY" sz="2300">
                <a:solidFill>
                  <a:schemeClr val="dk1"/>
                </a:solidFill>
                <a:latin typeface="Poppins"/>
                <a:ea typeface="Poppins"/>
                <a:cs typeface="Poppins"/>
                <a:sym typeface="Poppins"/>
              </a:rPr>
              <a:t>How?</a:t>
            </a:r>
            <a:endParaRPr sz="2300">
              <a:solidFill>
                <a:schemeClr val="dk1"/>
              </a:solidFill>
              <a:latin typeface="Poppins"/>
              <a:ea typeface="Poppins"/>
              <a:cs typeface="Poppins"/>
              <a:sym typeface="Poppins"/>
            </a:endParaRPr>
          </a:p>
        </p:txBody>
      </p:sp>
      <p:sp>
        <p:nvSpPr>
          <p:cNvPr id="132" name="Google Shape;132;g34ec7521a7b_0_40"/>
          <p:cNvSpPr txBox="1"/>
          <p:nvPr/>
        </p:nvSpPr>
        <p:spPr>
          <a:xfrm>
            <a:off x="4288850" y="0"/>
            <a:ext cx="4494300" cy="933600"/>
          </a:xfrm>
          <a:prstGeom prst="rect">
            <a:avLst/>
          </a:prstGeom>
          <a:noFill/>
          <a:ln>
            <a:noFill/>
          </a:ln>
        </p:spPr>
        <p:txBody>
          <a:bodyPr anchorCtr="0" anchor="ctr" bIns="68575" lIns="68575" spcFirstLastPara="1" rIns="68575" wrap="square" tIns="68575">
            <a:normAutofit/>
          </a:bodyPr>
          <a:lstStyle/>
          <a:p>
            <a:pPr indent="0" lvl="0" marL="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How to ask good questions?</a:t>
            </a:r>
            <a:endParaRPr b="1" sz="2300">
              <a:solidFill>
                <a:schemeClr val="lt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